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3" r:id="rId6"/>
    <p:sldId id="260" r:id="rId7"/>
    <p:sldId id="262" r:id="rId8"/>
    <p:sldId id="270" r:id="rId9"/>
    <p:sldId id="271" r:id="rId10"/>
    <p:sldId id="261" r:id="rId11"/>
    <p:sldId id="272" r:id="rId12"/>
    <p:sldId id="273" r:id="rId13"/>
    <p:sldId id="274" r:id="rId14"/>
    <p:sldId id="275" r:id="rId15"/>
    <p:sldId id="276" r:id="rId16"/>
    <p:sldId id="279" r:id="rId17"/>
    <p:sldId id="278" r:id="rId18"/>
    <p:sldId id="27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5711"/>
    <a:srgbClr val="70330A"/>
    <a:srgbClr val="AD4F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06" autoAdjust="0"/>
    <p:restoredTop sz="75943" autoAdjust="0"/>
  </p:normalViewPr>
  <p:slideViewPr>
    <p:cSldViewPr snapToGrid="0">
      <p:cViewPr varScale="1">
        <p:scale>
          <a:sx n="56" d="100"/>
          <a:sy n="56" d="100"/>
        </p:scale>
        <p:origin x="1044" y="108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75793-2240-4FEE-A87B-AE82ACED61D7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18B61-B433-43E7-AD01-317EF4ECD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292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The Power of Words and Images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10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i="1" dirty="0" smtClean="0"/>
              <a:t>Godey</a:t>
            </a:r>
            <a:r>
              <a:rPr lang="ja-JP" altLang="en-US" b="1" i="1" dirty="0" smtClean="0"/>
              <a:t>’</a:t>
            </a:r>
            <a:r>
              <a:rPr lang="en-US" altLang="ja-JP" b="1" i="1" dirty="0" smtClean="0"/>
              <a:t>s Lady</a:t>
            </a:r>
            <a:r>
              <a:rPr lang="ja-JP" altLang="en-US" b="1" i="1" dirty="0" smtClean="0"/>
              <a:t>’</a:t>
            </a:r>
            <a:r>
              <a:rPr lang="en-US" altLang="ja-JP" b="1" i="1" dirty="0" smtClean="0"/>
              <a:t>s Book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Sarah Josepha Hale was editor from 1837 to 1877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Defined what women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magazines would become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Gave women a voice, professionalized magazine writing</a:t>
            </a:r>
          </a:p>
          <a:p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652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Women</a:t>
            </a:r>
            <a:r>
              <a:rPr lang="ja-JP" altLang="en-US" b="1" dirty="0" smtClean="0"/>
              <a:t>’</a:t>
            </a:r>
            <a:r>
              <a:rPr lang="en-US" altLang="ja-JP" b="1" dirty="0" smtClean="0"/>
              <a:t>s Magazines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Service magazines</a:t>
            </a:r>
            <a:br>
              <a:rPr lang="en-US" altLang="en-US" dirty="0" smtClean="0"/>
            </a:br>
            <a:r>
              <a:rPr lang="ja-JP" altLang="en-US" i="1" dirty="0" smtClean="0"/>
              <a:t>“</a:t>
            </a:r>
            <a:r>
              <a:rPr lang="en-US" altLang="ja-JP" i="1" dirty="0" smtClean="0"/>
              <a:t>Seven Sisters</a:t>
            </a:r>
            <a:r>
              <a:rPr lang="ja-JP" altLang="en-US" i="1" dirty="0" smtClean="0"/>
              <a:t>”</a:t>
            </a:r>
            <a:r>
              <a:rPr lang="en-US" altLang="ja-JP" i="1" dirty="0" smtClean="0"/>
              <a:t> and others, how to do things better.  Health, cooking, employment, fashion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FBL – Fashion, beauty, lifestyle</a:t>
            </a:r>
            <a:r>
              <a:rPr lang="en-US" altLang="en-US" i="1" dirty="0" smtClean="0"/>
              <a:t/>
            </a:r>
            <a:br>
              <a:rPr lang="en-US" altLang="en-US" i="1" dirty="0" smtClean="0"/>
            </a:br>
            <a:r>
              <a:rPr lang="en-US" altLang="en-US" i="1" dirty="0" smtClean="0"/>
              <a:t>Vogue, Glamour, Harper</a:t>
            </a:r>
            <a:r>
              <a:rPr lang="ja-JP" altLang="en-US" i="1" dirty="0" smtClean="0"/>
              <a:t>’</a:t>
            </a:r>
            <a:r>
              <a:rPr lang="en-US" altLang="ja-JP" i="1" dirty="0" smtClean="0"/>
              <a:t>s Bazaar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i="1" dirty="0" smtClean="0"/>
              <a:t>Cosmopolitan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Global magazine for young women, focus on unmarried women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001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Men</a:t>
            </a:r>
            <a:r>
              <a:rPr lang="ja-JP" altLang="en-US" b="1" dirty="0" smtClean="0"/>
              <a:t>’</a:t>
            </a:r>
            <a:r>
              <a:rPr lang="en-US" altLang="ja-JP" b="1" dirty="0" smtClean="0"/>
              <a:t>s Magazines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i="1" dirty="0" smtClean="0"/>
              <a:t>1933: Esquire</a:t>
            </a:r>
            <a:br>
              <a:rPr lang="en-US" altLang="en-US" i="1" dirty="0" smtClean="0"/>
            </a:br>
            <a:r>
              <a:rPr lang="en-US" altLang="en-US" dirty="0" smtClean="0"/>
              <a:t>Literature, pinups, and fashion for an intelligent readership.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i="1" dirty="0" smtClean="0"/>
              <a:t>1953: Playboy</a:t>
            </a:r>
            <a:br>
              <a:rPr lang="en-US" altLang="en-US" i="1" dirty="0" smtClean="0"/>
            </a:br>
            <a:r>
              <a:rPr lang="en-US" altLang="en-US" dirty="0" smtClean="0"/>
              <a:t>Pictures and a lifestyle. First issue featured nude Marilyn Monroe centerfold.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i="1" dirty="0" smtClean="0"/>
              <a:t>1993: Maxim</a:t>
            </a:r>
            <a:br>
              <a:rPr lang="en-US" altLang="en-US" i="1" dirty="0" smtClean="0"/>
            </a:br>
            <a:r>
              <a:rPr lang="ja-JP" altLang="en-US" dirty="0" smtClean="0"/>
              <a:t>“</a:t>
            </a:r>
            <a:r>
              <a:rPr lang="en-US" altLang="ja-JP" dirty="0" smtClean="0"/>
              <a:t>Lad</a:t>
            </a:r>
            <a:r>
              <a:rPr lang="ja-JP" altLang="en-US" dirty="0" smtClean="0"/>
              <a:t>”</a:t>
            </a:r>
            <a:r>
              <a:rPr lang="en-US" altLang="ja-JP" dirty="0" smtClean="0"/>
              <a:t> magazine featuring sex, sports and humor. Meeting the needs of the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inner guy.</a:t>
            </a:r>
            <a:r>
              <a:rPr lang="ja-JP" altLang="en-US" dirty="0" smtClean="0"/>
              <a:t>”</a:t>
            </a:r>
            <a:r>
              <a:rPr lang="en-US" altLang="ja-JP" dirty="0" smtClean="0"/>
              <a:t> </a:t>
            </a:r>
            <a:endParaRPr lang="en-US" altLang="en-US" dirty="0" smtClean="0"/>
          </a:p>
          <a:p>
            <a:endParaRPr lang="en-US" altLang="en-US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3009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 smtClean="0"/>
              <a:t>Magazines and Body Image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Critics charge that magazines and ads present excessively thin models.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Dove reacted in 2005 with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Campaign for Real Beauty</a:t>
            </a:r>
            <a:r>
              <a:rPr lang="ja-JP" altLang="en-US" dirty="0" smtClean="0"/>
              <a:t>”</a:t>
            </a:r>
            <a:r>
              <a:rPr lang="en-US" altLang="ja-JP" dirty="0" smtClean="0"/>
              <a:t> featuring models of a variety of sizes.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Magazines now occasionally featuring differently-sized women in photos.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Attention drawn to the Lizzie Miller photo in </a:t>
            </a:r>
            <a:r>
              <a:rPr lang="en-US" altLang="en-US" i="1" dirty="0" smtClean="0"/>
              <a:t>Glamour</a:t>
            </a:r>
            <a:r>
              <a:rPr lang="en-US" altLang="en-US" dirty="0" smtClean="0"/>
              <a:t> magazine.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0982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 smtClean="0"/>
              <a:t>Advertising vs. Editorial Control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Conflict between advertising and editorial departments.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Synergy</a:t>
            </a:r>
            <a:br>
              <a:rPr lang="en-US" altLang="en-US" dirty="0" smtClean="0"/>
            </a:br>
            <a:r>
              <a:rPr lang="en-US" altLang="en-US" i="1" dirty="0" smtClean="0"/>
              <a:t>Magazines, models, and sponsors work together to match ads with stories about models and the products they endorse.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Blurring of ads and editorial content</a:t>
            </a:r>
            <a:br>
              <a:rPr lang="en-US" altLang="en-US" dirty="0" smtClean="0"/>
            </a:br>
            <a:r>
              <a:rPr lang="en-US" altLang="en-US" i="1" dirty="0" smtClean="0"/>
              <a:t>Ads can be made to look like magazine content.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4093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 smtClean="0"/>
              <a:t>Dick </a:t>
            </a:r>
            <a:r>
              <a:rPr lang="en-US" altLang="en-US" b="1" dirty="0" err="1" smtClean="0"/>
              <a:t>Stolley</a:t>
            </a:r>
            <a:r>
              <a:rPr lang="ja-JP" altLang="en-US" b="1" dirty="0" smtClean="0"/>
              <a:t>’</a:t>
            </a:r>
            <a:r>
              <a:rPr lang="en-US" altLang="ja-JP" b="1" dirty="0" smtClean="0"/>
              <a:t>s Cover Rules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Young is better than old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Pretty is better than ugly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Rich is better than poor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Music is better than movies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Movies are better than television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Nothing is better than a dead celebrity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3334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en-US" dirty="0" smtClean="0"/>
          </a:p>
          <a:p>
            <a:pPr algn="l"/>
            <a:r>
              <a:rPr lang="en-US" altLang="en-US" b="1" dirty="0" smtClean="0"/>
              <a:t>Covers and Race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American magazines rarely feature non-whites on cover.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In 2012-13, only 18 percent of magazine covers featured people of color.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i="1" dirty="0" smtClean="0"/>
              <a:t>Sports Illustrated </a:t>
            </a:r>
            <a:r>
              <a:rPr lang="en-US" altLang="en-US" dirty="0" smtClean="0"/>
              <a:t>swimsuit issue has only featured two women of color on the cover.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May be changing; teen music magazines often have non-whites on cover.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1054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 smtClean="0"/>
              <a:t>Current Trends in Magazine Publishing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Targeting narrower audiences.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Presentation matters; layout and graphics critical.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Articles are short; busy readers with short attention spans.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1932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en-US" b="1" dirty="0" smtClean="0"/>
              <a:t>Magazines in Digital 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Numerous magazines, like </a:t>
            </a:r>
            <a:r>
              <a:rPr lang="en-US" altLang="en-US" i="1" dirty="0" smtClean="0"/>
              <a:t>Newsweek</a:t>
            </a:r>
            <a:r>
              <a:rPr lang="en-US" altLang="en-US" dirty="0" smtClean="0"/>
              <a:t>, are now digital-only.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Time Inc. converting all its titles to “all-access” subscriptions that include both print and electronic editions.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i="1" dirty="0" smtClean="0"/>
              <a:t>The Atlantic</a:t>
            </a:r>
            <a:r>
              <a:rPr lang="en-US" altLang="en-US" dirty="0" smtClean="0"/>
              <a:t> has become profitable by adopting a digital-first strategy.</a:t>
            </a:r>
            <a:endParaRPr lang="en-US" altLang="en-US" i="1" dirty="0" smtClean="0"/>
          </a:p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841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The Power of a Great Magazine Cover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Annie </a:t>
            </a:r>
            <a:r>
              <a:rPr lang="en-US" altLang="en-US" dirty="0" err="1" smtClean="0"/>
              <a:t>Leibovitz</a:t>
            </a:r>
            <a:r>
              <a:rPr lang="en-US" altLang="en-US" dirty="0" smtClean="0"/>
              <a:t> has been producing provocative magazine covers since the 1970s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Her covers have: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a recognizable subject,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something worthy of notice in the image,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room for the nameplate and a few </a:t>
            </a:r>
            <a:r>
              <a:rPr lang="en-US" altLang="en-US" dirty="0" err="1" smtClean="0"/>
              <a:t>coverlines</a:t>
            </a:r>
            <a:r>
              <a:rPr lang="en-US" altLang="en-US" dirty="0" smtClean="0"/>
              <a:t>.</a:t>
            </a:r>
          </a:p>
          <a:p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751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Early Magazines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What is a magazine? </a:t>
            </a:r>
            <a:br>
              <a:rPr lang="en-US" altLang="en-US" dirty="0" smtClean="0"/>
            </a:br>
            <a:r>
              <a:rPr lang="en-US" altLang="en-US" i="1" dirty="0" smtClean="0"/>
              <a:t>A publication of lasting interest targeted at a specific audience.  A collection of articles.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1704: Daniel Defoe founds </a:t>
            </a:r>
            <a:r>
              <a:rPr lang="en-US" altLang="en-US" i="1" dirty="0" smtClean="0"/>
              <a:t>The Review. Commonly considered first magazine.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1740: Competition between Ben Franklin and Andrew Bradford to launch first American magazine.  Bradford wins by three days.</a:t>
            </a:r>
          </a:p>
          <a:p>
            <a:endParaRPr lang="en-US" alt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35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i="1" dirty="0" smtClean="0"/>
              <a:t>The Saturday Evening Post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First published in 1821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Contained essays, poetry, obituaries, and a column called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The Ladies</a:t>
            </a:r>
            <a:r>
              <a:rPr lang="ja-JP" altLang="en-US" dirty="0" smtClean="0"/>
              <a:t>’</a:t>
            </a:r>
            <a:r>
              <a:rPr lang="en-US" altLang="ja-JP" dirty="0" smtClean="0"/>
              <a:t> Friend</a:t>
            </a:r>
            <a:r>
              <a:rPr lang="ja-JP" altLang="en-US" dirty="0" smtClean="0"/>
              <a:t>”</a:t>
            </a:r>
            <a:endParaRPr lang="en-US" altLang="ja-JP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First truly national medium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i="1" dirty="0" smtClean="0"/>
              <a:t>Post</a:t>
            </a:r>
            <a:r>
              <a:rPr lang="en-US" altLang="en-US" dirty="0" smtClean="0"/>
              <a:t> remained important until coming of television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152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Birth of Photojournalism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Photographer Mathew Brady first became famous for portraits, Civil War photography team.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By 1864, </a:t>
            </a:r>
            <a:r>
              <a:rPr lang="en-US" altLang="en-US" i="1" dirty="0" smtClean="0"/>
              <a:t>Harper</a:t>
            </a:r>
            <a:r>
              <a:rPr lang="ja-JP" altLang="en-US" i="1" dirty="0" smtClean="0"/>
              <a:t>’</a:t>
            </a:r>
            <a:r>
              <a:rPr lang="en-US" altLang="ja-JP" i="1" dirty="0" smtClean="0"/>
              <a:t>s Weekly</a:t>
            </a:r>
            <a:r>
              <a:rPr lang="en-US" altLang="ja-JP" dirty="0" smtClean="0"/>
              <a:t> was reproducing his team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photos.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Promoted idea that photographs could be published documents preserving history.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739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Types of Magazines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Consumer magazines</a:t>
            </a:r>
            <a:br>
              <a:rPr lang="en-US" altLang="en-US" dirty="0" smtClean="0"/>
            </a:br>
            <a:r>
              <a:rPr lang="en-US" altLang="en-US" i="1" dirty="0" smtClean="0"/>
              <a:t>Publications targeting an audience of like-minded consumers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Trade magazines</a:t>
            </a:r>
            <a:br>
              <a:rPr lang="en-US" altLang="en-US" dirty="0" smtClean="0"/>
            </a:br>
            <a:r>
              <a:rPr lang="en-US" altLang="en-US" i="1" dirty="0" err="1" smtClean="0"/>
              <a:t>Magazines</a:t>
            </a:r>
            <a:r>
              <a:rPr lang="en-US" altLang="en-US" i="1" dirty="0" smtClean="0"/>
              <a:t> published for people who work in an industry or business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Literary magazines</a:t>
            </a:r>
            <a:br>
              <a:rPr lang="en-US" altLang="en-US" dirty="0" smtClean="0"/>
            </a:br>
            <a:r>
              <a:rPr lang="en-US" altLang="en-US" i="1" dirty="0" smtClean="0"/>
              <a:t>Publications that focus on serious essays and short fiction</a:t>
            </a:r>
          </a:p>
          <a:p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6479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Literary and Commentary Magazines</a:t>
            </a:r>
            <a:endParaRPr lang="en-US" altLang="en-US" b="1" i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i="1" dirty="0" smtClean="0"/>
              <a:t>Atlantic, New Republic, Nation</a:t>
            </a:r>
            <a:br>
              <a:rPr lang="en-US" altLang="en-US" i="1" dirty="0" smtClean="0"/>
            </a:br>
            <a:r>
              <a:rPr lang="en-US" altLang="en-US" dirty="0" smtClean="0"/>
              <a:t>Serious publications with progressive orientation published since the 1800s.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i="1" dirty="0" smtClean="0"/>
              <a:t>National Review</a:t>
            </a:r>
            <a:br>
              <a:rPr lang="en-US" altLang="en-US" i="1" dirty="0" smtClean="0"/>
            </a:br>
            <a:r>
              <a:rPr lang="en-US" altLang="en-US" dirty="0" smtClean="0"/>
              <a:t>Conservative response to </a:t>
            </a:r>
            <a:r>
              <a:rPr lang="en-US" altLang="en-US" i="1" dirty="0" smtClean="0"/>
              <a:t>New Republic </a:t>
            </a:r>
            <a:r>
              <a:rPr lang="en-US" altLang="en-US" dirty="0" smtClean="0"/>
              <a:t>and </a:t>
            </a:r>
            <a:r>
              <a:rPr lang="en-US" altLang="en-US" i="1" dirty="0" smtClean="0"/>
              <a:t>Nation </a:t>
            </a:r>
            <a:r>
              <a:rPr lang="en-US" altLang="en-US" dirty="0" smtClean="0"/>
              <a:t>by William F. Buckley.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i="1" dirty="0" smtClean="0"/>
              <a:t>Crisis</a:t>
            </a:r>
            <a:br>
              <a:rPr lang="en-US" altLang="en-US" i="1" dirty="0" smtClean="0"/>
            </a:br>
            <a:r>
              <a:rPr lang="en-US" altLang="en-US" dirty="0" smtClean="0"/>
              <a:t>Published by NAACP to give voice to African Americans.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903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 smtClean="0"/>
              <a:t>The Muckrakers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Progressive investigative journalists writing in the late 1800s, early 1900s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i="1" dirty="0" smtClean="0"/>
              <a:t>McClure</a:t>
            </a:r>
            <a:r>
              <a:rPr lang="ja-JP" altLang="en-US" i="1" dirty="0" smtClean="0"/>
              <a:t>’</a:t>
            </a:r>
            <a:r>
              <a:rPr lang="en-US" altLang="ja-JP" i="1" dirty="0" smtClean="0"/>
              <a:t>s</a:t>
            </a:r>
            <a:br>
              <a:rPr lang="en-US" altLang="ja-JP" i="1" dirty="0" smtClean="0"/>
            </a:br>
            <a:r>
              <a:rPr lang="en-US" altLang="ja-JP" dirty="0" smtClean="0"/>
              <a:t>Popular reform-oriented muckraking magazine featuring work by Lincoln Steffens and Ida Tarbell.</a:t>
            </a:r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8060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Henry </a:t>
            </a:r>
            <a:r>
              <a:rPr lang="en-US" altLang="en-US" b="1" dirty="0" err="1" smtClean="0"/>
              <a:t>Luce</a:t>
            </a:r>
            <a:r>
              <a:rPr lang="en-US" altLang="en-US" b="1" dirty="0" smtClean="0"/>
              <a:t>  &amp; Birth of Time Life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err="1" smtClean="0"/>
              <a:t>Luce</a:t>
            </a:r>
            <a:r>
              <a:rPr lang="en-US" altLang="en-US" dirty="0" smtClean="0"/>
              <a:t> developed idea of </a:t>
            </a:r>
            <a:r>
              <a:rPr lang="en-US" altLang="en-US" i="1" dirty="0" smtClean="0"/>
              <a:t>Time </a:t>
            </a:r>
            <a:r>
              <a:rPr lang="en-US" altLang="en-US" dirty="0" smtClean="0"/>
              <a:t>magazine in early 1920s to present the week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news in context.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Followed by </a:t>
            </a:r>
            <a:r>
              <a:rPr lang="en-US" altLang="en-US" i="1" dirty="0" smtClean="0"/>
              <a:t>Fortune</a:t>
            </a:r>
            <a:r>
              <a:rPr lang="en-US" altLang="en-US" dirty="0" smtClean="0"/>
              <a:t> covering business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i="1" dirty="0" smtClean="0"/>
              <a:t>Life </a:t>
            </a:r>
            <a:r>
              <a:rPr lang="en-US" altLang="en-US" dirty="0" smtClean="0"/>
              <a:t>magazine presented the news through photos, featured work of Margaret Bourke-White.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091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121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748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824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555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562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56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173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459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8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20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06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837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280" y="6098"/>
            <a:ext cx="12271280" cy="7567894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-417839" y="2674688"/>
            <a:ext cx="11752132" cy="751287"/>
          </a:xfrm>
          <a:prstGeom prst="roundRect">
            <a:avLst/>
          </a:prstGeom>
          <a:solidFill>
            <a:schemeClr val="accent4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-583925" y="1300060"/>
            <a:ext cx="10259807" cy="1257302"/>
          </a:xfrm>
          <a:prstGeom prst="roundRect">
            <a:avLst/>
          </a:prstGeom>
          <a:solidFill>
            <a:schemeClr val="accent4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470" y="1504808"/>
            <a:ext cx="9064030" cy="914401"/>
          </a:xfrm>
        </p:spPr>
        <p:txBody>
          <a:bodyPr>
            <a:normAutofit fontScale="90000"/>
          </a:bodyPr>
          <a:lstStyle/>
          <a:p>
            <a:pPr algn="l"/>
            <a:r>
              <a:rPr lang="en-US" sz="7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Magazines</a:t>
            </a:r>
            <a:endParaRPr lang="en-US" sz="7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526" y="2674688"/>
            <a:ext cx="7929562" cy="1042987"/>
          </a:xfrm>
        </p:spPr>
        <p:txBody>
          <a:bodyPr>
            <a:normAutofit/>
          </a:bodyPr>
          <a:lstStyle/>
          <a:p>
            <a:pPr algn="l"/>
            <a:r>
              <a:rPr lang="en-US" sz="4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The Power of Words and Images</a:t>
            </a:r>
            <a:endParaRPr lang="en-US" sz="4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052223" y="6133483"/>
            <a:ext cx="3427412" cy="305417"/>
          </a:xfrm>
          <a:prstGeom prst="roundRect">
            <a:avLst/>
          </a:prstGeom>
          <a:solidFill>
            <a:schemeClr val="accent4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237164" y="6108083"/>
            <a:ext cx="3355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©</a:t>
            </a:r>
            <a:r>
              <a:rPr lang="en-US" sz="1600" dirty="0" smtClean="0">
                <a:solidFill>
                  <a:schemeClr val="bg1"/>
                </a:solidFill>
              </a:rPr>
              <a:t>iStockphoto.com/ </a:t>
            </a:r>
            <a:r>
              <a:rPr lang="en-US" sz="1600" dirty="0" err="1" smtClean="0">
                <a:solidFill>
                  <a:schemeClr val="bg1"/>
                </a:solidFill>
              </a:rPr>
              <a:t>Photoevent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457701" y="4172174"/>
            <a:ext cx="8497590" cy="751287"/>
          </a:xfrm>
          <a:prstGeom prst="roundRect">
            <a:avLst/>
          </a:prstGeom>
          <a:solidFill>
            <a:schemeClr val="accent4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5160067" y="4166225"/>
            <a:ext cx="3671887" cy="1042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Chapter 5</a:t>
            </a:r>
            <a:endParaRPr lang="en-US" sz="4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75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186862" y="709541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9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2743199" y="4724878"/>
            <a:ext cx="9891713" cy="1257302"/>
          </a:xfrm>
          <a:prstGeom prst="round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700896" y="4820903"/>
            <a:ext cx="703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Godey’s Lady’s </a:t>
            </a:r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Book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25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985"/>
            <a:ext cx="12192000" cy="6887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-723900" y="3227971"/>
            <a:ext cx="13820468" cy="1257302"/>
          </a:xfrm>
          <a:prstGeom prst="roundRect">
            <a:avLst/>
          </a:prstGeom>
          <a:solidFill>
            <a:schemeClr val="accent4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7700" y="3302624"/>
            <a:ext cx="8591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Women’s Magazines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9239250" y="-789654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4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10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9" name="Rounded Rectangle 8"/>
          <p:cNvSpPr/>
          <p:nvPr/>
        </p:nvSpPr>
        <p:spPr>
          <a:xfrm>
            <a:off x="9017000" y="6133483"/>
            <a:ext cx="3427412" cy="305417"/>
          </a:xfrm>
          <a:prstGeom prst="roundRect">
            <a:avLst/>
          </a:prstGeom>
          <a:solidFill>
            <a:schemeClr val="accent4">
              <a:lumMod val="75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201941" y="6108083"/>
            <a:ext cx="3466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©</a:t>
            </a:r>
            <a:r>
              <a:rPr lang="en-US" sz="1600" dirty="0" smtClean="0">
                <a:solidFill>
                  <a:schemeClr val="bg1"/>
                </a:solidFill>
              </a:rPr>
              <a:t>iStockphoto.com/ </a:t>
            </a:r>
            <a:r>
              <a:rPr lang="en-US" sz="1600" dirty="0" err="1" smtClean="0">
                <a:solidFill>
                  <a:schemeClr val="bg1"/>
                </a:solidFill>
              </a:rPr>
              <a:t>megamix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15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46375" y="720692"/>
            <a:ext cx="11052475" cy="1257302"/>
          </a:xfrm>
          <a:prstGeom prst="round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6265" y="795345"/>
            <a:ext cx="8972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Men’s Magazines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-660999" y="2442945"/>
            <a:ext cx="3448050" cy="3532853"/>
            <a:chOff x="-704850" y="-819149"/>
            <a:chExt cx="4114800" cy="4286250"/>
          </a:xfrm>
        </p:grpSpPr>
        <p:sp>
          <p:nvSpPr>
            <p:cNvPr id="10" name="Oval 9"/>
            <p:cNvSpPr/>
            <p:nvPr/>
          </p:nvSpPr>
          <p:spPr>
            <a:xfrm>
              <a:off x="-704850" y="-819149"/>
              <a:ext cx="4114800" cy="428625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78435" y="194405"/>
              <a:ext cx="1748231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11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294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819151" y="-458762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12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819151" y="3556575"/>
            <a:ext cx="11906249" cy="1257302"/>
          </a:xfrm>
          <a:prstGeom prst="round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90600" y="3652600"/>
            <a:ext cx="103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Magazines and Body Image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32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403980" y="-458762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13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819151" y="3556575"/>
            <a:ext cx="11906249" cy="1257302"/>
          </a:xfrm>
          <a:prstGeom prst="round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90600" y="3652600"/>
            <a:ext cx="98614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Advertising vs. Editorial Control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46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-457199" y="2455888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14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-457200" y="832425"/>
            <a:ext cx="12230099" cy="1257302"/>
          </a:xfrm>
          <a:prstGeom prst="round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90599" y="928450"/>
            <a:ext cx="10782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Dick </a:t>
            </a:r>
            <a:r>
              <a:rPr lang="en-US" sz="6600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Stolley’s</a:t>
            </a:r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Cover Rules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21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-876300" y="2510984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15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-172528" y="925879"/>
            <a:ext cx="12732588" cy="1257302"/>
          </a:xfrm>
          <a:prstGeom prst="round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2132" y="1000532"/>
            <a:ext cx="121098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Covers and Race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74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8324848" y="3713188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16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-457200" y="1823025"/>
            <a:ext cx="12230099" cy="1257302"/>
          </a:xfrm>
          <a:prstGeom prst="round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90599" y="1919050"/>
            <a:ext cx="10782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Current Trends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85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430" y="0"/>
            <a:ext cx="12249430" cy="685800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9639300" y="-567770"/>
            <a:ext cx="3448050" cy="3532853"/>
            <a:chOff x="-704850" y="-819150"/>
            <a:chExt cx="4114800" cy="4286250"/>
          </a:xfrm>
        </p:grpSpPr>
        <p:sp>
          <p:nvSpPr>
            <p:cNvPr id="14" name="Oval 1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4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17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-604069" y="1157161"/>
            <a:ext cx="9368682" cy="1257302"/>
          </a:xfrm>
          <a:prstGeom prst="roundRect">
            <a:avLst/>
          </a:prstGeom>
          <a:solidFill>
            <a:schemeClr val="accent4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-209550" y="1198657"/>
            <a:ext cx="88776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Magazines in Digital Age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9017000" y="6133483"/>
            <a:ext cx="3427412" cy="305417"/>
          </a:xfrm>
          <a:prstGeom prst="roundRect">
            <a:avLst/>
          </a:prstGeom>
          <a:solidFill>
            <a:schemeClr val="accent4">
              <a:lumMod val="75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201941" y="6108083"/>
            <a:ext cx="3466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©</a:t>
            </a:r>
            <a:r>
              <a:rPr lang="en-US" sz="1600" dirty="0" smtClean="0">
                <a:solidFill>
                  <a:schemeClr val="bg1"/>
                </a:solidFill>
              </a:rPr>
              <a:t>iStockphoto.com/ </a:t>
            </a:r>
            <a:r>
              <a:rPr lang="en-US" sz="1600" smtClean="0">
                <a:solidFill>
                  <a:schemeClr val="bg1"/>
                </a:solidFill>
              </a:rPr>
              <a:t>pictafolio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6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8064059" y="1577958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4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1049487" y="-1327355"/>
            <a:ext cx="6476293" cy="9320981"/>
          </a:xfrm>
          <a:prstGeom prst="round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49488" y="1309789"/>
            <a:ext cx="647629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The Power</a:t>
            </a:r>
          </a:p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of a </a:t>
            </a:r>
          </a:p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Great Magazine </a:t>
            </a:r>
          </a:p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Cover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34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422032" y="3227971"/>
            <a:ext cx="12937881" cy="1257302"/>
          </a:xfrm>
          <a:prstGeom prst="round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3302624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Early Magazines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371975" y="-851333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bg2">
                <a:lumMod val="1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2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36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9471537" y="-709737"/>
            <a:ext cx="3448050" cy="3532853"/>
            <a:chOff x="-704850" y="-819150"/>
            <a:chExt cx="4114800" cy="4286250"/>
          </a:xfrm>
        </p:grpSpPr>
        <p:sp>
          <p:nvSpPr>
            <p:cNvPr id="14" name="Oval 1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3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-389373" y="3470497"/>
            <a:ext cx="13308960" cy="1257302"/>
          </a:xfrm>
          <a:prstGeom prst="round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2682" y="3511993"/>
            <a:ext cx="88776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The Saturday Evening Post</a:t>
            </a:r>
            <a:endParaRPr lang="en-US" sz="66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71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51692" y="3507390"/>
            <a:ext cx="12871938" cy="1257302"/>
          </a:xfrm>
          <a:prstGeom prst="round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3529288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Birth of Photojournalism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-792111" y="-948023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4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186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46375" y="1044542"/>
            <a:ext cx="12938425" cy="1257302"/>
          </a:xfrm>
          <a:prstGeom prst="round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8994" y="1119195"/>
            <a:ext cx="121330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Types of Magazines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398812" y="2695268"/>
            <a:ext cx="3448050" cy="3532853"/>
            <a:chOff x="-704850" y="-819149"/>
            <a:chExt cx="4114800" cy="4286250"/>
          </a:xfrm>
        </p:grpSpPr>
        <p:sp>
          <p:nvSpPr>
            <p:cNvPr id="10" name="Oval 9"/>
            <p:cNvSpPr/>
            <p:nvPr/>
          </p:nvSpPr>
          <p:spPr>
            <a:xfrm>
              <a:off x="-704850" y="-819149"/>
              <a:ext cx="4114800" cy="428625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40638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5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97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2317"/>
          <a:stretch/>
        </p:blipFill>
        <p:spPr>
          <a:xfrm>
            <a:off x="-155120" y="-62687"/>
            <a:ext cx="12347120" cy="7112416"/>
          </a:xfrm>
          <a:prstGeom prst="rect">
            <a:avLst/>
          </a:prstGeom>
          <a:noFill/>
        </p:spPr>
      </p:pic>
      <p:grpSp>
        <p:nvGrpSpPr>
          <p:cNvPr id="7" name="Group 6"/>
          <p:cNvGrpSpPr/>
          <p:nvPr/>
        </p:nvGrpSpPr>
        <p:grpSpPr>
          <a:xfrm>
            <a:off x="9392441" y="1268528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4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4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6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-796413" y="1060376"/>
            <a:ext cx="9883263" cy="3949158"/>
          </a:xfrm>
          <a:prstGeom prst="roundRect">
            <a:avLst/>
          </a:prstGeom>
          <a:solidFill>
            <a:schemeClr val="accent4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71948" y="1429999"/>
            <a:ext cx="749681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Literary and Commentary </a:t>
            </a:r>
          </a:p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Magazines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207500" y="6136554"/>
            <a:ext cx="3427412" cy="305417"/>
          </a:xfrm>
          <a:prstGeom prst="roundRect">
            <a:avLst/>
          </a:prstGeom>
          <a:solidFill>
            <a:schemeClr val="accent4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392441" y="6111154"/>
            <a:ext cx="3355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©</a:t>
            </a:r>
            <a:r>
              <a:rPr lang="en-US" sz="1600" dirty="0" smtClean="0">
                <a:solidFill>
                  <a:schemeClr val="bg1"/>
                </a:solidFill>
              </a:rPr>
              <a:t>iStockphoto.com/ </a:t>
            </a:r>
            <a:r>
              <a:rPr lang="en-US" sz="1600" dirty="0" err="1" smtClean="0">
                <a:solidFill>
                  <a:schemeClr val="bg1"/>
                </a:solidFill>
              </a:rPr>
              <a:t>JLGutierrez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61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7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772101"/>
            <a:ext cx="79644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The Muckrakers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43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78489" y="-389103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8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-247649" y="3905728"/>
            <a:ext cx="12882562" cy="1257302"/>
          </a:xfrm>
          <a:prstGeom prst="round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4001753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Henry </a:t>
            </a:r>
            <a:r>
              <a:rPr lang="en-US" sz="6600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Luce</a:t>
            </a:r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&amp; Birth of </a:t>
            </a:r>
            <a:r>
              <a:rPr lang="en-US" sz="6600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Time Life</a:t>
            </a:r>
            <a:endParaRPr lang="en-US" sz="66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71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1619</TotalTime>
  <Words>608</Words>
  <Application>Microsoft Office PowerPoint</Application>
  <PresentationFormat>Widescreen</PresentationFormat>
  <Paragraphs>149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ＭＳ Ｐゴシック</vt:lpstr>
      <vt:lpstr>Arial</vt:lpstr>
      <vt:lpstr>Arial Narrow</vt:lpstr>
      <vt:lpstr>Calibri</vt:lpstr>
      <vt:lpstr>Calibri Light</vt:lpstr>
      <vt:lpstr>Office Theme</vt:lpstr>
      <vt:lpstr>Magazines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Living in a Media World</dc:title>
  <dc:creator>Craig Engstrom</dc:creator>
  <cp:lastModifiedBy>Craig Engstrom</cp:lastModifiedBy>
  <cp:revision>48</cp:revision>
  <dcterms:created xsi:type="dcterms:W3CDTF">2014-10-20T18:33:36Z</dcterms:created>
  <dcterms:modified xsi:type="dcterms:W3CDTF">2014-11-16T22:36:05Z</dcterms:modified>
</cp:coreProperties>
</file>