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3" r:id="rId6"/>
    <p:sldId id="260" r:id="rId7"/>
    <p:sldId id="262" r:id="rId8"/>
    <p:sldId id="270" r:id="rId9"/>
    <p:sldId id="271" r:id="rId10"/>
    <p:sldId id="26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4F0F"/>
    <a:srgbClr val="BF5711"/>
    <a:srgbClr val="7033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06" autoAdjust="0"/>
    <p:restoredTop sz="74686" autoAdjust="0"/>
  </p:normalViewPr>
  <p:slideViewPr>
    <p:cSldViewPr snapToGrid="0">
      <p:cViewPr varScale="1">
        <p:scale>
          <a:sx n="55" d="100"/>
          <a:sy n="55" d="100"/>
        </p:scale>
        <p:origin x="10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75793-2240-4FEE-A87B-AE82ACED61D7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18B61-B433-43E7-AD01-317EF4ECD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292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109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Publishers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Major commercial publishers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University and small presses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Government printing office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 smtClean="0"/>
          </a:p>
          <a:p>
            <a:endParaRPr lang="en-US" alt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6527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Authors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Not everyone is a star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Many books have limited promotion</a:t>
            </a:r>
          </a:p>
          <a:p>
            <a:endParaRPr lang="en-US" altLang="en-US" dirty="0" smtClean="0"/>
          </a:p>
          <a:p>
            <a:endParaRPr lang="en-US" alt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5001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3009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i="0" dirty="0" smtClean="0"/>
              <a:t>Booksellers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Wholesalers/distributors - Ingram Book Group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Major bookstore chains – Barnes &amp; Noble is largest bookseller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Independent booksellers – American Booksellers </a:t>
            </a:r>
            <a:r>
              <a:rPr lang="en-US" altLang="ja-JP" dirty="0" smtClean="0"/>
              <a:t>Association (ABA)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Mail order book clubs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0982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i="0" dirty="0" smtClean="0"/>
              <a:t>Textbook Business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GAO estimates students spend $900 a year on textbooks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>
                <a:latin typeface="Calibri" charset="0"/>
              </a:rPr>
              <a:t>Barnes &amp; Noble a major player with its textbook division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Schools try variety of ways to lower costs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Apple </a:t>
            </a:r>
            <a:r>
              <a:rPr lang="en-US" altLang="en-US" dirty="0" err="1" smtClean="0"/>
              <a:t>launced</a:t>
            </a:r>
            <a:r>
              <a:rPr lang="en-US" altLang="en-US" dirty="0" smtClean="0"/>
              <a:t> e-textbook system in 2012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Schools experimenting with e-book readers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Authors/publishers make nothing on used books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4093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dirty="0" smtClean="0"/>
              <a:t>Great Books vs. Popular Books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Nathaniel Hawthorne vs. the </a:t>
            </a:r>
            <a:r>
              <a:rPr lang="ja-JP" altLang="en-US" dirty="0" smtClean="0"/>
              <a:t>“</a:t>
            </a:r>
            <a:r>
              <a:rPr lang="en-US" altLang="ja-JP" dirty="0" smtClean="0"/>
              <a:t>scribblers</a:t>
            </a:r>
            <a:r>
              <a:rPr lang="ja-JP" altLang="en-US" dirty="0" smtClean="0"/>
              <a:t>”</a:t>
            </a:r>
            <a:endParaRPr lang="en-US" altLang="ja-JP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Popularity of domestic novels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Focus for contemporary publishers is on authors who write multiple bestsellers.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Vampires, wizards, young adult novels, and the </a:t>
            </a:r>
            <a:r>
              <a:rPr lang="en-US" altLang="en-US" i="1" dirty="0" smtClean="0"/>
              <a:t>NYT</a:t>
            </a:r>
            <a:r>
              <a:rPr lang="en-US" altLang="en-US" dirty="0" smtClean="0"/>
              <a:t> Best Seller list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3334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Books and Censorship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Book banning in US is generally local and involves removing books from libraries or classroom reading lists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Globally, authors face book bans, threats of violence and death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Salman Rushdie – </a:t>
            </a:r>
            <a:r>
              <a:rPr lang="en-US" altLang="en-US" i="1" dirty="0" smtClean="0"/>
              <a:t>The Satanic Verses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Sherry Jones – </a:t>
            </a:r>
            <a:r>
              <a:rPr lang="en-US" altLang="en-US" i="1" dirty="0" smtClean="0"/>
              <a:t>The Jewel of Medina</a:t>
            </a:r>
          </a:p>
          <a:p>
            <a:endParaRPr lang="en-US" altLang="en-US" dirty="0" smtClean="0"/>
          </a:p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8415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Books and the Long</a:t>
            </a:r>
            <a:r>
              <a:rPr lang="en-US" altLang="en-US" b="1" baseline="0" dirty="0" smtClean="0"/>
              <a:t> Tail</a:t>
            </a:r>
            <a:endParaRPr lang="en-US" altLang="en-US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Amazon.com – Offering all books rather than a selection of books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Electronic publishing and print-on-demand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Importance of e-book readers such as the Kindle, Nook, or iPad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1932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The Importance of e-books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Audio books had $331 million in sales in 2008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Problem of incompatible formats on e-book readers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Convenience and accessibility for reader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Print-on-demand: small batch publishing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105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Development of</a:t>
            </a:r>
            <a:r>
              <a:rPr lang="en-US" altLang="en-US" b="1" baseline="0" dirty="0" smtClean="0"/>
              <a:t> Writing</a:t>
            </a:r>
            <a:endParaRPr lang="en-US" altLang="en-US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Approx. 3500 BC: Writing originates in Egypt or Mesopotamia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Earliest writing was pictographs and ideographs; symbols that stand for ideas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Approx. 2000 BC: Phonography begins; symbols stand for sounds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1700 – 1500 BC: Alphabets developed; letters stand for sounds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 smtClean="0"/>
          </a:p>
          <a:p>
            <a:endParaRPr lang="en-US" alt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751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Development of Paper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3100 BC: Egyptians develop papyrus, writing surface made from papyrus reed.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Parchment – Writing surface from skin of goats and sheep; much less fragile than papyrus.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240- 105 BC: Paper developed by Chinese;  moves to Europe in mid 11</a:t>
            </a:r>
            <a:r>
              <a:rPr lang="en-US" altLang="en-US" baseline="30000" dirty="0" smtClean="0"/>
              <a:t>th</a:t>
            </a:r>
            <a:r>
              <a:rPr lang="en-US" altLang="en-US" dirty="0" smtClean="0"/>
              <a:t> century.</a:t>
            </a:r>
          </a:p>
          <a:p>
            <a:endParaRPr lang="en-US" alt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35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Development of Books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Earliest books were papyrus scrolls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400-800 AD: Religious books hand copied by monks in rooms called scriptoria.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1200s: Licensed publishers distribute hand copied books such as </a:t>
            </a:r>
            <a:r>
              <a:rPr lang="en-US" altLang="en-US" i="1" dirty="0" smtClean="0"/>
              <a:t>The Canterbury Tales.</a:t>
            </a:r>
          </a:p>
          <a:p>
            <a:endParaRPr lang="en-US" altLang="en-US" dirty="0" smtClean="0"/>
          </a:p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152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The Invention of Mass Culture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1455: Gutenberg develops movable metal type, makes printing feasible.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First mass-produced written word.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7390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Consequences of Gutenberg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Standardized books and language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Martin Luther and the Protestant Reformation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Messages and ideas take on a broader scope: regional, national or international</a:t>
            </a:r>
          </a:p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6479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Books in the New World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1539: First New World printing press in Mexico City.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1640: Printing begins in North America with </a:t>
            </a:r>
            <a:r>
              <a:rPr lang="en-US" altLang="en-US" i="1" dirty="0" smtClean="0"/>
              <a:t>Whole </a:t>
            </a:r>
            <a:r>
              <a:rPr lang="en-US" altLang="en-US" i="1" dirty="0" err="1" smtClean="0"/>
              <a:t>Booke</a:t>
            </a:r>
            <a:r>
              <a:rPr lang="en-US" altLang="en-US" i="1" dirty="0" smtClean="0"/>
              <a:t> of </a:t>
            </a:r>
            <a:r>
              <a:rPr lang="en-US" altLang="en-US" i="1" dirty="0" err="1" smtClean="0"/>
              <a:t>Psalmes</a:t>
            </a:r>
            <a:r>
              <a:rPr lang="en-US" altLang="en-US" i="1" dirty="0" smtClean="0"/>
              <a:t>. </a:t>
            </a:r>
            <a:r>
              <a:rPr lang="en-US" altLang="en-US" dirty="0" smtClean="0"/>
              <a:t>Book became early export for colonies.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1731: Benjamin Franklin establishes early circulating (subscription) libraries. Went on to become popular author.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903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Mass</a:t>
            </a:r>
            <a:r>
              <a:rPr lang="en-US" altLang="en-US" b="1" baseline="0" dirty="0" smtClean="0"/>
              <a:t> Produced Books</a:t>
            </a:r>
            <a:endParaRPr lang="en-US" altLang="en-US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1814: Steam-powered rotary press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1830s-40s: Popularity of serial novels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Civil War era: Popularity of paperback dime novels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Growth of inexpensive books, magazines, and newspapers fuels growth of mass literacy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b="1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1200" b="1" dirty="0" smtClean="0"/>
          </a:p>
          <a:p>
            <a:endParaRPr lang="en-US" sz="1200" b="1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060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The Book Business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Publishers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Authors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Booksellers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091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21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748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824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555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562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56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173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59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38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204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606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5662B-791A-41FE-A6FE-0277206F5C32}" type="datetimeFigureOut">
              <a:rPr lang="en-US" smtClean="0"/>
              <a:t>11/28/2014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837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834" y="-32085"/>
            <a:ext cx="12313002" cy="6858000"/>
          </a:xfrm>
          <a:prstGeom prst="rect">
            <a:avLst/>
          </a:prstGeom>
          <a:noFill/>
        </p:spPr>
      </p:pic>
      <p:sp>
        <p:nvSpPr>
          <p:cNvPr id="7" name="Rounded Rectangle 6"/>
          <p:cNvSpPr/>
          <p:nvPr/>
        </p:nvSpPr>
        <p:spPr>
          <a:xfrm>
            <a:off x="1120877" y="3098824"/>
            <a:ext cx="11752132" cy="751287"/>
          </a:xfrm>
          <a:prstGeom prst="roundRect">
            <a:avLst/>
          </a:prstGeom>
          <a:solidFill>
            <a:schemeClr val="accent6">
              <a:lumMod val="7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2487815" y="1659732"/>
            <a:ext cx="10259807" cy="1257302"/>
          </a:xfrm>
          <a:prstGeom prst="roundRect">
            <a:avLst/>
          </a:prstGeom>
          <a:solidFill>
            <a:schemeClr val="accent6">
              <a:lumMod val="7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3233" y="1885060"/>
            <a:ext cx="9991722" cy="914401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Books</a:t>
            </a:r>
            <a:endParaRPr lang="en-US" sz="7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35411" y="3106561"/>
            <a:ext cx="7929562" cy="1042987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The Birth of the Mass Media</a:t>
            </a:r>
            <a:endParaRPr lang="en-US" sz="4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9207500" y="6133483"/>
            <a:ext cx="3427412" cy="305417"/>
          </a:xfrm>
          <a:prstGeom prst="roundRect">
            <a:avLst/>
          </a:prstGeom>
          <a:solidFill>
            <a:schemeClr val="accent6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392441" y="6108083"/>
            <a:ext cx="3355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©iStockphoto.com/ </a:t>
            </a:r>
            <a:r>
              <a:rPr lang="en-US" sz="1600" dirty="0" err="1" smtClean="0">
                <a:solidFill>
                  <a:schemeClr val="bg1"/>
                </a:solidFill>
              </a:rPr>
              <a:t>Olaser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5139331" y="284281"/>
            <a:ext cx="7495581" cy="751287"/>
          </a:xfrm>
          <a:prstGeom prst="roundRect">
            <a:avLst/>
          </a:prstGeom>
          <a:solidFill>
            <a:schemeClr val="accent6">
              <a:lumMod val="7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4839689" y="278332"/>
            <a:ext cx="3671887" cy="1042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Chapter 4</a:t>
            </a:r>
            <a:endParaRPr lang="en-US" sz="4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75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186862" y="709541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9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2743199" y="4724878"/>
            <a:ext cx="9891713" cy="1257302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700896" y="4820903"/>
            <a:ext cx="70339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Publishers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25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00"/>
            <a:ext cx="12318206" cy="6858000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-723900" y="3227971"/>
            <a:ext cx="13239750" cy="1257302"/>
          </a:xfrm>
          <a:prstGeom prst="roundRect">
            <a:avLst/>
          </a:prstGeom>
          <a:solidFill>
            <a:schemeClr val="accent6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47700" y="3302624"/>
            <a:ext cx="85915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Authors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9239250" y="-789654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6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38913" y="194405"/>
              <a:ext cx="1827275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10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9017000" y="6133483"/>
            <a:ext cx="3427412" cy="305417"/>
          </a:xfrm>
          <a:prstGeom prst="roundRect">
            <a:avLst/>
          </a:prstGeom>
          <a:solidFill>
            <a:schemeClr val="accent6">
              <a:lumMod val="75000"/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201941" y="6108083"/>
            <a:ext cx="3466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©iStockphoto.com/ CSA-Images</a:t>
            </a:r>
          </a:p>
        </p:txBody>
      </p:sp>
    </p:spTree>
    <p:extLst>
      <p:ext uri="{BB962C8B-B14F-4D97-AF65-F5344CB8AC3E}">
        <p14:creationId xmlns:p14="http://schemas.microsoft.com/office/powerpoint/2010/main" val="329015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346375" y="206342"/>
            <a:ext cx="11052475" cy="1257302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280995"/>
            <a:ext cx="89725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Book Writing Process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258050" y="2066618"/>
            <a:ext cx="3448050" cy="3532853"/>
            <a:chOff x="-704850" y="-819149"/>
            <a:chExt cx="4114800" cy="4286250"/>
          </a:xfrm>
        </p:grpSpPr>
        <p:sp>
          <p:nvSpPr>
            <p:cNvPr id="10" name="Oval 9"/>
            <p:cNvSpPr/>
            <p:nvPr/>
          </p:nvSpPr>
          <p:spPr>
            <a:xfrm>
              <a:off x="-704850" y="-819149"/>
              <a:ext cx="4114800" cy="4286250"/>
            </a:xfrm>
            <a:prstGeom prst="ellipse">
              <a:avLst/>
            </a:prstGeom>
            <a:solidFill>
              <a:schemeClr val="tx2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78435" y="194405"/>
              <a:ext cx="1748231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11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pic>
        <p:nvPicPr>
          <p:cNvPr id="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32899" y="1773316"/>
            <a:ext cx="4966721" cy="4627484"/>
          </a:xfrm>
          <a:noFill/>
        </p:spPr>
      </p:pic>
    </p:spTree>
    <p:extLst>
      <p:ext uri="{BB962C8B-B14F-4D97-AF65-F5344CB8AC3E}">
        <p14:creationId xmlns:p14="http://schemas.microsoft.com/office/powerpoint/2010/main" val="120294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819151" y="-458762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38913" y="194405"/>
              <a:ext cx="1827275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12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819151" y="3556575"/>
            <a:ext cx="11906249" cy="1257302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990600" y="3652600"/>
            <a:ext cx="103060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Booksellers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32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819151" y="-458762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38913" y="194405"/>
              <a:ext cx="1827275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13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819151" y="3556575"/>
            <a:ext cx="11906249" cy="1257302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990600" y="3652600"/>
            <a:ext cx="103060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Textbook Business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46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-457199" y="2455888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38913" y="194405"/>
              <a:ext cx="1827275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14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-457200" y="832425"/>
            <a:ext cx="12230099" cy="1257302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990599" y="928450"/>
            <a:ext cx="107822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Great Books vs. Popular Books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21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1567" y="-181707"/>
            <a:ext cx="12213567" cy="7437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9639300" y="-567770"/>
            <a:ext cx="3448050" cy="3532853"/>
            <a:chOff x="-704850" y="-819150"/>
            <a:chExt cx="4114800" cy="4286250"/>
          </a:xfrm>
        </p:grpSpPr>
        <p:sp>
          <p:nvSpPr>
            <p:cNvPr id="14" name="Oval 1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6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38913" y="194405"/>
              <a:ext cx="1827275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15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-604069" y="1157161"/>
            <a:ext cx="9368682" cy="1257302"/>
          </a:xfrm>
          <a:prstGeom prst="roundRect">
            <a:avLst/>
          </a:prstGeom>
          <a:solidFill>
            <a:schemeClr val="accent6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-209550" y="1198657"/>
            <a:ext cx="88776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Books and Censorship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9017000" y="6133483"/>
            <a:ext cx="3427412" cy="305417"/>
          </a:xfrm>
          <a:prstGeom prst="roundRect">
            <a:avLst/>
          </a:prstGeom>
          <a:solidFill>
            <a:schemeClr val="accent6">
              <a:lumMod val="75000"/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201941" y="6108083"/>
            <a:ext cx="3466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©iStockphoto.com / jpa1999</a:t>
            </a:r>
          </a:p>
        </p:txBody>
      </p:sp>
    </p:spTree>
    <p:extLst>
      <p:ext uri="{BB962C8B-B14F-4D97-AF65-F5344CB8AC3E}">
        <p14:creationId xmlns:p14="http://schemas.microsoft.com/office/powerpoint/2010/main" val="37656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8324848" y="3713188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38913" y="194405"/>
              <a:ext cx="1827275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16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-457200" y="1823025"/>
            <a:ext cx="12230099" cy="1257302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990599" y="1919050"/>
            <a:ext cx="107822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Books and the Long Tail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85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-876300" y="685249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38913" y="194405"/>
              <a:ext cx="1827275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17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2952750" y="1823025"/>
            <a:ext cx="10001250" cy="1257302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714751" y="1897678"/>
            <a:ext cx="84772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The Importance of e-books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74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656884" y="1931920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4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493152" y="445946"/>
            <a:ext cx="12198543" cy="1257302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56894" y="519530"/>
            <a:ext cx="95235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Development of Writing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34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422032" y="3227971"/>
            <a:ext cx="12937881" cy="1257302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3302624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Development of Paper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171950" y="-851333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2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367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9442040" y="3862263"/>
            <a:ext cx="3448050" cy="3532853"/>
            <a:chOff x="-704850" y="-819150"/>
            <a:chExt cx="4114800" cy="4286250"/>
          </a:xfrm>
        </p:grpSpPr>
        <p:sp>
          <p:nvSpPr>
            <p:cNvPr id="14" name="Oval 1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3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-389373" y="4709363"/>
            <a:ext cx="9249235" cy="1257302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-114300" y="4750859"/>
            <a:ext cx="88776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Development of Books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71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351692" y="3507390"/>
            <a:ext cx="12871938" cy="1257302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3529288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The Invention of Mass Culture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9426815" y="-822667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4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186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346375" y="1044542"/>
            <a:ext cx="12938425" cy="1257302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-346374" y="1119195"/>
            <a:ext cx="129384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Consequences of Gutenberg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398812" y="2695268"/>
            <a:ext cx="3448050" cy="3532853"/>
            <a:chOff x="-704850" y="-819149"/>
            <a:chExt cx="4114800" cy="4286250"/>
          </a:xfrm>
        </p:grpSpPr>
        <p:sp>
          <p:nvSpPr>
            <p:cNvPr id="10" name="Oval 9"/>
            <p:cNvSpPr/>
            <p:nvPr/>
          </p:nvSpPr>
          <p:spPr>
            <a:xfrm>
              <a:off x="-704850" y="-819149"/>
              <a:ext cx="4114800" cy="4286250"/>
            </a:xfrm>
            <a:prstGeom prst="ellipse">
              <a:avLst/>
            </a:prstGeom>
            <a:solidFill>
              <a:schemeClr val="tx2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40638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5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197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1" y="-121953"/>
            <a:ext cx="12211051" cy="7114139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7650711" y="-1043408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6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4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6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-325440" y="3307048"/>
            <a:ext cx="9412290" cy="1257302"/>
          </a:xfrm>
          <a:prstGeom prst="roundRect">
            <a:avLst/>
          </a:prstGeom>
          <a:solidFill>
            <a:schemeClr val="accent6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3660" y="3381701"/>
            <a:ext cx="78751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Books in the New World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9207500" y="6133483"/>
            <a:ext cx="3427412" cy="305417"/>
          </a:xfrm>
          <a:prstGeom prst="roundRect">
            <a:avLst/>
          </a:prstGeom>
          <a:solidFill>
            <a:schemeClr val="accent6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392441" y="6108083"/>
            <a:ext cx="3355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©iStockphoto.com/ </a:t>
            </a:r>
            <a:r>
              <a:rPr lang="en-US" sz="1600" dirty="0" err="1" smtClean="0">
                <a:solidFill>
                  <a:schemeClr val="bg1"/>
                </a:solidFill>
              </a:rPr>
              <a:t>daseugen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61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09600" y="1543050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7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3294060" y="2697448"/>
            <a:ext cx="9412290" cy="1257302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13160" y="2772101"/>
            <a:ext cx="79644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Mass Produced Books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43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78489" y="-389103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tx2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8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-247649" y="3905728"/>
            <a:ext cx="12882562" cy="1257302"/>
          </a:xfrm>
          <a:prstGeom prst="roundRect">
            <a:avLst/>
          </a:prstGeom>
          <a:solidFill>
            <a:schemeClr val="tx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574132" y="4001753"/>
            <a:ext cx="91606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The Book Business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71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1566</TotalTime>
  <Words>649</Words>
  <Application>Microsoft Office PowerPoint</Application>
  <PresentationFormat>Widescreen</PresentationFormat>
  <Paragraphs>144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ＭＳ Ｐゴシック</vt:lpstr>
      <vt:lpstr>Arial</vt:lpstr>
      <vt:lpstr>Arial Narrow</vt:lpstr>
      <vt:lpstr>Calibri</vt:lpstr>
      <vt:lpstr>Calibri Light</vt:lpstr>
      <vt:lpstr>Office Theme</vt:lpstr>
      <vt:lpstr>Books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Living in a Media World</dc:title>
  <dc:creator>Craig Engstrom</dc:creator>
  <cp:lastModifiedBy>Craig Engstrom</cp:lastModifiedBy>
  <cp:revision>34</cp:revision>
  <dcterms:created xsi:type="dcterms:W3CDTF">2014-10-20T18:33:36Z</dcterms:created>
  <dcterms:modified xsi:type="dcterms:W3CDTF">2014-11-28T16:42:41Z</dcterms:modified>
</cp:coreProperties>
</file>