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74506" autoAdjust="0"/>
  </p:normalViewPr>
  <p:slideViewPr>
    <p:cSldViewPr snapToGrid="0">
      <p:cViewPr>
        <p:scale>
          <a:sx n="92" d="100"/>
          <a:sy n="92" d="100"/>
        </p:scale>
        <p:origin x="-1284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75793-2240-4FEE-A87B-AE82ACED61D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61-B433-43E7-AD01-317EF4ECD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Transforming the Media</a:t>
            </a:r>
            <a:r>
              <a:rPr lang="en-US" altLang="en-US" b="1" baseline="0" dirty="0" smtClean="0"/>
              <a:t> World</a:t>
            </a:r>
            <a:endParaRPr lang="en-US" alt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Apple is a leading </a:t>
            </a:r>
            <a:r>
              <a:rPr lang="en-US" altLang="es-ES" i="1" dirty="0" smtClean="0"/>
              <a:t>media</a:t>
            </a:r>
            <a:r>
              <a:rPr lang="en-US" altLang="es-ES" dirty="0" smtClean="0"/>
              <a:t> company as well as a </a:t>
            </a:r>
            <a:r>
              <a:rPr lang="en-US" altLang="es-ES" i="1" dirty="0" smtClean="0"/>
              <a:t>computer</a:t>
            </a:r>
            <a:r>
              <a:rPr lang="en-US" altLang="es-ES" dirty="0" smtClean="0"/>
              <a:t> manufacturer.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Steve Jobs impacted legacy media along with his role in shaping new media.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>
                <a:latin typeface="Calibri" charset="0"/>
              </a:rPr>
              <a:t>Media now accessible to us everywhere and anywhere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51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Consequences of the Long Tail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Democratization of the means of production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Democratization of the means of distribution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Greatly reduced cost of connecting suppliers and consumers</a:t>
            </a:r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9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Who Controls the Media?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Owners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Advertisers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Government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Special Interest Groups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News Sources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Audiences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31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Development of Private Ownership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1638: First printing press in North American colonies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1690: First newspaper published in colonies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1830s: Penny Press begins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1840s: Telegraph industry owned privately, not by government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1930s: Growth of national news</a:t>
            </a:r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5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Big Media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Consumers have more choices for media content than ever before.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However, the number of individual, independent media companies providing those choices has declined.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Vertical Integration</a:t>
            </a:r>
            <a:br>
              <a:rPr lang="en-US" altLang="es-ES" dirty="0" smtClean="0"/>
            </a:br>
            <a:r>
              <a:rPr lang="en-US" altLang="es-ES" i="1" dirty="0" smtClean="0"/>
              <a:t>Controlling all aspects of a media project, including production, delivery to consumers in multiple formats, and the promotion of the product through other media.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Synergy</a:t>
            </a:r>
            <a:br>
              <a:rPr lang="en-US" altLang="es-ES" dirty="0" smtClean="0"/>
            </a:br>
            <a:r>
              <a:rPr lang="en-US" altLang="es-ES" i="1" dirty="0" smtClean="0"/>
              <a:t>A large company can use the strengths of its various divisions to market its content.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But… Big today isn</a:t>
            </a:r>
            <a:r>
              <a:rPr lang="en-US" altLang="en-US" dirty="0" smtClean="0"/>
              <a:t>’</a:t>
            </a:r>
            <a:r>
              <a:rPr lang="en-US" altLang="es-ES" dirty="0" smtClean="0"/>
              <a:t>t always better.</a:t>
            </a:r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7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Legacy Big Media</a:t>
            </a:r>
            <a:r>
              <a:rPr lang="en-US" altLang="en-US" b="1" baseline="0" dirty="0" smtClean="0"/>
              <a:t> Companies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Disney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News Corporation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Time Warner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Viacom/CBS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Bertelsmann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Disney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2010 Sales: $38.1 billion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Major player in broadcast TV, cable, movies, theme parks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Home of Mickey Mouse, Pixar, Marvel &amp; </a:t>
            </a:r>
            <a:r>
              <a:rPr lang="en-US" altLang="es-ES" dirty="0" err="1" smtClean="0"/>
              <a:t>Lucasfilm</a:t>
            </a:r>
            <a:endParaRPr lang="en-US" altLang="es-E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Pioneer in new media distribution and media convergence; among the first to offer content through Apple's iTunes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News Corporation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Fiscal Year 2010 Sales: $33.4 billion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Major player worldwide in all media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Home of Fox News, </a:t>
            </a:r>
            <a:r>
              <a:rPr lang="en-US" altLang="es-ES" dirty="0" smtClean="0">
                <a:latin typeface="Calibri" charset="0"/>
              </a:rPr>
              <a:t>Fox Broadcasting,</a:t>
            </a:r>
            <a:r>
              <a:rPr lang="en-US" altLang="es-ES" dirty="0" smtClean="0"/>
              <a:t> </a:t>
            </a:r>
            <a:r>
              <a:rPr lang="en-US" altLang="es-ES" i="1" dirty="0" smtClean="0"/>
              <a:t>Wall Street Journal </a:t>
            </a:r>
            <a:r>
              <a:rPr lang="en-US" altLang="es-ES" dirty="0" smtClean="0"/>
              <a:t>and</a:t>
            </a:r>
            <a:r>
              <a:rPr lang="en-US" altLang="es-ES" i="1" dirty="0" smtClean="0"/>
              <a:t> New York Post</a:t>
            </a:r>
            <a:r>
              <a:rPr lang="en-US" altLang="es-ES" dirty="0" smtClean="0"/>
              <a:t>, British tabloids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Controlled by Rupert Murdoch and family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i="1" dirty="0" smtClean="0"/>
              <a:t>News of the World</a:t>
            </a:r>
            <a:r>
              <a:rPr lang="en-US" altLang="es-ES" dirty="0" smtClean="0"/>
              <a:t> phone hacking scandal killed paper, hurt News Corp.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In process of splitting into 2 companies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Time Warner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2010 Sales: </a:t>
            </a:r>
            <a:r>
              <a:rPr lang="en-US" altLang="es-ES" dirty="0" smtClean="0">
                <a:solidFill>
                  <a:srgbClr val="FF0000"/>
                </a:solidFill>
              </a:rPr>
              <a:t>$26.9 billion </a:t>
            </a:r>
            <a:r>
              <a:rPr lang="en-US" altLang="es-ES" dirty="0" smtClean="0"/>
              <a:t>/ down </a:t>
            </a:r>
            <a:r>
              <a:rPr lang="en-US" altLang="es-ES" dirty="0" smtClean="0">
                <a:solidFill>
                  <a:srgbClr val="FF0000"/>
                </a:solidFill>
              </a:rPr>
              <a:t>$20 billion </a:t>
            </a:r>
            <a:r>
              <a:rPr lang="en-US" altLang="es-ES" dirty="0" smtClean="0"/>
              <a:t>in 2008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But went from </a:t>
            </a:r>
            <a:r>
              <a:rPr lang="en-US" altLang="es-ES" dirty="0" smtClean="0">
                <a:solidFill>
                  <a:srgbClr val="FF0000"/>
                </a:solidFill>
              </a:rPr>
              <a:t>$13.4 billion </a:t>
            </a:r>
            <a:r>
              <a:rPr lang="en-US" altLang="es-ES" dirty="0" smtClean="0"/>
              <a:t>loss in 2008</a:t>
            </a:r>
            <a:br>
              <a:rPr lang="en-US" altLang="es-ES" dirty="0" smtClean="0"/>
            </a:br>
            <a:r>
              <a:rPr lang="en-US" altLang="es-ES" dirty="0" smtClean="0"/>
              <a:t>to </a:t>
            </a:r>
            <a:r>
              <a:rPr lang="en-US" altLang="es-ES" dirty="0" smtClean="0">
                <a:solidFill>
                  <a:srgbClr val="FF0000"/>
                </a:solidFill>
              </a:rPr>
              <a:t>$2.6 billion </a:t>
            </a:r>
            <a:r>
              <a:rPr lang="en-US" altLang="es-ES" dirty="0" smtClean="0"/>
              <a:t>profit in 2010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Improved profitability by selling off AOL and Time Warner cable.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Major player in film, television, cable, publishing, and online content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Home of Scooby Doo, Harry Potter, Batman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Lesson of merger with AOL: bigger </a:t>
            </a:r>
            <a:r>
              <a:rPr lang="en-US" altLang="es-ES" dirty="0" err="1" smtClean="0"/>
              <a:t>isn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t always better</a:t>
            </a: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err="1" smtClean="0"/>
              <a:t>Vacom</a:t>
            </a:r>
            <a:r>
              <a:rPr lang="en-US" altLang="es-ES" b="1" dirty="0" smtClean="0"/>
              <a:t>/CBS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Combined revenues: $28 billion (2012)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Major player in broadcast television, cable, movies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Home of MTV Networks (MTV, VH1, Nickelodeon), CBS, </a:t>
            </a:r>
            <a:r>
              <a:rPr lang="en-US" altLang="es-ES" dirty="0" err="1" smtClean="0"/>
              <a:t>CW</a:t>
            </a:r>
            <a:r>
              <a:rPr lang="en-US" altLang="es-ES" dirty="0" smtClean="0"/>
              <a:t> and Paramount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CBS owned Viacom; then Viacom owned CBS; now separate companies for financial reasons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Bertelsmann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2009 Sales: $22 billion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Major player in publishing; also magazines and European broadcasting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Home of </a:t>
            </a:r>
            <a:r>
              <a:rPr lang="en-US" altLang="es-ES" i="1" dirty="0" smtClean="0"/>
              <a:t>American Idol</a:t>
            </a:r>
            <a:r>
              <a:rPr lang="en-US" altLang="es-ES" dirty="0" smtClean="0"/>
              <a:t> and </a:t>
            </a:r>
            <a:r>
              <a:rPr lang="en-US" altLang="es-ES" i="1" dirty="0" smtClean="0"/>
              <a:t>Idol</a:t>
            </a:r>
            <a:r>
              <a:rPr lang="en-US" altLang="es-ES" dirty="0" smtClean="0"/>
              <a:t> programs globally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Privately held German company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5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Changes in Big Media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>
                <a:latin typeface="Calibri" charset="0"/>
              </a:rPr>
              <a:t>Conglomerates are evolving, changing or splitting up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>
                <a:latin typeface="Calibri" charset="0"/>
              </a:rPr>
              <a:t>New media companies are increasingly important.</a:t>
            </a:r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The New Players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Comcast/NBC Universal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Google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Apple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Comcast/NBC</a:t>
            </a:r>
            <a:r>
              <a:rPr lang="en-US" altLang="es-ES" b="1" baseline="0" dirty="0" smtClean="0"/>
              <a:t> Universal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Comcast had 2010 Sales of </a:t>
            </a:r>
            <a:r>
              <a:rPr lang="en-US" altLang="es-ES" dirty="0" smtClean="0">
                <a:solidFill>
                  <a:srgbClr val="FF0000"/>
                </a:solidFill>
              </a:rPr>
              <a:t>$37.9 billion</a:t>
            </a:r>
            <a:r>
              <a:rPr lang="en-US" altLang="es-ES" dirty="0" smtClean="0"/>
              <a:t>, on par with Disney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Major player in cable services, cable networks, movies, broadcast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NBC Universal</a:t>
            </a:r>
            <a:r>
              <a:rPr lang="en-US" altLang="en-US" dirty="0" smtClean="0"/>
              <a:t>’</a:t>
            </a:r>
            <a:r>
              <a:rPr lang="en-US" altLang="es-ES" dirty="0" smtClean="0"/>
              <a:t>s biggest value is for cable channels.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b="1" baseline="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baseline="0" dirty="0" smtClean="0"/>
              <a:t>Google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2010 revenue of </a:t>
            </a:r>
            <a:r>
              <a:rPr lang="en-US" altLang="es-ES" dirty="0" smtClean="0">
                <a:solidFill>
                  <a:srgbClr val="FF0000"/>
                </a:solidFill>
              </a:rPr>
              <a:t>$29.3 billion</a:t>
            </a:r>
            <a:r>
              <a:rPr lang="en-US" altLang="es-ES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Big asset is search, major source of revenue is highly targeted online advertising.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Automated aggregator of news.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b="1" baseline="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baseline="0" dirty="0" smtClean="0"/>
              <a:t>Apple</a:t>
            </a:r>
            <a:endParaRPr lang="en-US" altLang="es-E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2010 revenue of </a:t>
            </a:r>
            <a:r>
              <a:rPr lang="en-US" altLang="es-ES" dirty="0" smtClean="0">
                <a:solidFill>
                  <a:srgbClr val="FF0000"/>
                </a:solidFill>
              </a:rPr>
              <a:t>$65 billion</a:t>
            </a:r>
            <a:r>
              <a:rPr lang="en-US" altLang="es-ES" dirty="0" smtClean="0"/>
              <a:t>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$25 billion from mobile phones (iPhone)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$8.2 billion from iPods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$4.9 billion from music and video sales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$4.9 billion from first year sales of iPad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Redefined how we consume and use media</a:t>
            </a:r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0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Other Major Media Players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b="1" dirty="0" smtClean="0"/>
              <a:t>Gannett</a:t>
            </a:r>
            <a:r>
              <a:rPr lang="en-US" altLang="es-ES" dirty="0" smtClean="0"/>
              <a:t>: USA Today, eighty daily newspapers, TV stations and publishing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b="1" dirty="0" smtClean="0"/>
              <a:t>Clear Channel</a:t>
            </a:r>
            <a:r>
              <a:rPr lang="en-US" altLang="es-ES" dirty="0" smtClean="0"/>
              <a:t>: Emerged as major media player after massive mergers and consolidation in radio industry </a:t>
            </a:r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27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Long Tail Media vs. Big Media (Short Head Media)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Long Tail</a:t>
            </a:r>
            <a:br>
              <a:rPr lang="en-US" altLang="es-ES" dirty="0" smtClean="0"/>
            </a:br>
            <a:r>
              <a:rPr lang="en-US" altLang="es-ES" i="1" dirty="0" smtClean="0"/>
              <a:t>Portion of a distribution curve where a limited number of people are interested in buying a lot of different products.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Short Head</a:t>
            </a:r>
            <a:br>
              <a:rPr lang="en-US" altLang="es-ES" dirty="0" smtClean="0"/>
            </a:br>
            <a:r>
              <a:rPr lang="en-US" altLang="es-ES" i="1" dirty="0" smtClean="0"/>
              <a:t>Portion of a distribution curve where a large number of people are interested in buying a limited number of products.</a:t>
            </a:r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557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Characteristics of the Long Tail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High number of goods; more niche goods than hits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Low cost of reaching markets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Ease of finding niche products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Flattening of the demand curve for mainstream hits; choice lowers demand for hits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Size of collective market; collection of niche products can be as big as hits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Tailoring to personal tastes; consumers want content that fits their own wants and needs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s-E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57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2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4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7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-442912" y="1660056"/>
            <a:ext cx="10900323" cy="751287"/>
          </a:xfrm>
          <a:prstGeom prst="round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-442912" y="201377"/>
            <a:ext cx="12739684" cy="1257302"/>
          </a:xfrm>
          <a:prstGeom prst="round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007" y="201377"/>
            <a:ext cx="8690096" cy="1257302"/>
          </a:xfrm>
        </p:spPr>
        <p:txBody>
          <a:bodyPr>
            <a:normAutofit/>
          </a:bodyPr>
          <a:lstStyle/>
          <a:p>
            <a:pPr algn="l"/>
            <a:r>
              <a:rPr lang="en-US" sz="7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Media Business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008" y="1660056"/>
            <a:ext cx="10296176" cy="1042987"/>
          </a:xfrm>
        </p:spPr>
        <p:txBody>
          <a:bodyPr>
            <a:normAutofit fontScale="92500"/>
          </a:bodyPr>
          <a:lstStyle/>
          <a:p>
            <a:pPr algn="l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Consolidation, Globalization, and the Long Tail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07500" y="6133483"/>
            <a:ext cx="3427412" cy="305417"/>
          </a:xfrm>
          <a:prstGeom prst="roundRect">
            <a:avLst/>
          </a:prstGeom>
          <a:solidFill>
            <a:srgbClr val="C0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312272" y="6107613"/>
            <a:ext cx="2984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©iStockphoto.com / P2007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059905" y="2589637"/>
            <a:ext cx="9575007" cy="751287"/>
          </a:xfrm>
          <a:prstGeom prst="round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2963810" y="2612720"/>
            <a:ext cx="9089645" cy="1042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Chapter 3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83517" y="398997"/>
            <a:ext cx="5848350" cy="4391025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-193431" y="5106543"/>
            <a:ext cx="12653596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77790" y="5181196"/>
            <a:ext cx="8478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Long Tail vs. Short Head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148861" y="757742"/>
            <a:ext cx="3448050" cy="3532853"/>
            <a:chOff x="-704850" y="-819150"/>
            <a:chExt cx="4114800" cy="4286250"/>
          </a:xfrm>
        </p:grpSpPr>
        <p:sp>
          <p:nvSpPr>
            <p:cNvPr id="8" name="Oval 7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114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358008" y="-71812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10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211016" y="3348078"/>
            <a:ext cx="10560573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5467" y="3422731"/>
            <a:ext cx="98973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Characteristics of the Long Tail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25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077200" y="464529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78435" y="194405"/>
              <a:ext cx="1748231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193431" y="4543833"/>
            <a:ext cx="12653596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84700" y="4618486"/>
            <a:ext cx="98973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Characteristics of the Long Tail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58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4409341" y="464529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rgbClr val="C00000">
                <a:alpha val="75000"/>
              </a:srgb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386861" y="4543833"/>
            <a:ext cx="12842936" cy="1257302"/>
          </a:xfrm>
          <a:prstGeom prst="roundRect">
            <a:avLst/>
          </a:prstGeom>
          <a:solidFill>
            <a:srgbClr val="C00000">
              <a:alpha val="75000"/>
            </a:srgb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84700" y="4618486"/>
            <a:ext cx="98973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Who Controls the Media?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07500" y="6133483"/>
            <a:ext cx="3427412" cy="305417"/>
          </a:xfrm>
          <a:prstGeom prst="roundRect">
            <a:avLst/>
          </a:prstGeom>
          <a:solidFill>
            <a:srgbClr val="C0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392441" y="6133483"/>
            <a:ext cx="3063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©iStockphoto.com/ </a:t>
            </a:r>
            <a:r>
              <a:rPr lang="en-US" sz="1600" dirty="0" err="1" smtClean="0">
                <a:solidFill>
                  <a:schemeClr val="bg1">
                    <a:lumMod val="75000"/>
                  </a:schemeClr>
                </a:solidFill>
              </a:rPr>
              <a:t>Nikada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865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574626" y="-80276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774507" y="3277078"/>
            <a:ext cx="11921585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38249" y="3350662"/>
            <a:ext cx="103663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Transforming the Media World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24642" y="1498922"/>
            <a:ext cx="13239750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13956" y="1573575"/>
            <a:ext cx="113900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Development of Private </a:t>
            </a:r>
            <a:r>
              <a:rPr lang="en-US" sz="6600" dirty="0">
                <a:solidFill>
                  <a:schemeClr val="bg1"/>
                </a:solidFill>
                <a:latin typeface="Arial Narrow" panose="020B0606020202030204" pitchFamily="34" charset="0"/>
              </a:rPr>
              <a:t>O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wnership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1076325" y="3604289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3308205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285223" y="1119195"/>
            <a:ext cx="10299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Big Media</a:t>
            </a:r>
            <a:endParaRPr lang="en-US" sz="6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6608" y="2675516"/>
            <a:ext cx="3448050" cy="3532853"/>
            <a:chOff x="-704850" y="-819150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16523" y="324328"/>
            <a:ext cx="11963382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88163" y="398981"/>
            <a:ext cx="96714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Legacy Big Media Companies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635637" y="2102518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-316523" y="2077304"/>
            <a:ext cx="7895474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2439" y="2064245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Disney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-316523" y="2924622"/>
            <a:ext cx="5398477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34855" y="2904766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News Corporation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-316524" y="3771940"/>
            <a:ext cx="4167555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52439" y="3761422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Time Warner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-298939" y="4619258"/>
            <a:ext cx="6471139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52439" y="4616987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Viacom CBS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-316522" y="5448991"/>
            <a:ext cx="4853354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34855" y="5446720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Bertelsmann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56962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-873918" y="2939184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rgbClr val="C00000">
                <a:alpha val="75000"/>
              </a:srgb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264075" y="849067"/>
            <a:ext cx="12882562" cy="1257302"/>
          </a:xfrm>
          <a:prstGeom prst="roundRect">
            <a:avLst/>
          </a:prstGeom>
          <a:solidFill>
            <a:srgbClr val="C00000">
              <a:alpha val="75000"/>
            </a:srgb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57706" y="945092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Changes in Big Media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996481" y="6133483"/>
            <a:ext cx="3427412" cy="305417"/>
          </a:xfrm>
          <a:prstGeom prst="roundRect">
            <a:avLst/>
          </a:prstGeom>
          <a:solidFill>
            <a:schemeClr val="tx2">
              <a:lumMod val="5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181422" y="6133483"/>
            <a:ext cx="3063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©iStockphoto.com/ </a:t>
            </a:r>
            <a:r>
              <a:rPr lang="en-US" sz="1600" dirty="0" err="1" smtClean="0">
                <a:solidFill>
                  <a:schemeClr val="bg1">
                    <a:lumMod val="75000"/>
                  </a:schemeClr>
                </a:solidFill>
              </a:rPr>
              <a:t>Terraxplorer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2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138712" y="-937268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23721" y="1489415"/>
            <a:ext cx="9412290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42821" y="1564068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New Players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36831" y="3064593"/>
            <a:ext cx="7895474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118271" y="3025702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Comcast/NBC Universal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36831" y="3911911"/>
            <a:ext cx="7895474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100691" y="3892055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Google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36830" y="4759229"/>
            <a:ext cx="7895475" cy="613148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030357" y="4748711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Apple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6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364881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193431" y="4543833"/>
            <a:ext cx="12653596" cy="1257302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77790" y="4618486"/>
            <a:ext cx="8478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Other Major Media Players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82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72953" y="1714456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2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469615" y="-1238866"/>
            <a:ext cx="8422297" cy="9232491"/>
          </a:xfrm>
          <a:prstGeom prst="roundRect">
            <a:avLst/>
          </a:prstGeom>
          <a:solidFill>
            <a:schemeClr val="tx2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9615" y="1376972"/>
            <a:ext cx="842229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Long Tail Media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Vs.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Big Media 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(Short Head Media)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7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263</TotalTime>
  <Words>664</Words>
  <Application>Microsoft Office PowerPoint</Application>
  <PresentationFormat>Custom</PresentationFormat>
  <Paragraphs>166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The Media Business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in a Media World</dc:title>
  <dc:creator>Craig Engstrom</dc:creator>
  <cp:lastModifiedBy>Mosier, Daniel</cp:lastModifiedBy>
  <cp:revision>29</cp:revision>
  <dcterms:created xsi:type="dcterms:W3CDTF">2014-10-20T18:33:36Z</dcterms:created>
  <dcterms:modified xsi:type="dcterms:W3CDTF">2014-12-11T14:17:59Z</dcterms:modified>
</cp:coreProperties>
</file>