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3" r:id="rId6"/>
    <p:sldId id="260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5" r:id="rId15"/>
    <p:sldId id="261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4F0F"/>
    <a:srgbClr val="BF5711"/>
    <a:srgbClr val="7033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90" autoAdjust="0"/>
    <p:restoredTop sz="84381" autoAdjust="0"/>
  </p:normalViewPr>
  <p:slideViewPr>
    <p:cSldViewPr snapToGrid="0">
      <p:cViewPr>
        <p:scale>
          <a:sx n="50" d="100"/>
          <a:sy n="50" d="100"/>
        </p:scale>
        <p:origin x="-2730" y="-11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75793-2240-4FEE-A87B-AE82ACED61D7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18B61-B433-43E7-AD01-317EF4ECD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29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0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Social Learning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Albert Bandura: We are able to learn by observing others and the consequences they face.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 b="1" i="1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en-US" b="1" i="1" dirty="0" smtClean="0"/>
              <a:t>Steps of Social Learning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We extract key information from situations we observe.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We integrate these observations to create rules about how the world operates.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We put these rules into practice to regulate our own behavior and predict the behavior of others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1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200" b="1" dirty="0" smtClean="0"/>
          </a:p>
          <a:p>
            <a:endParaRPr lang="en-US" sz="1200" b="1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658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Symbolic Interactionism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The process by which individuals produce meaning through interaction based on socially agreed-upon symbols.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dirty="0" smtClean="0"/>
              <a:t>“</a:t>
            </a:r>
            <a:r>
              <a:rPr lang="en-US" altLang="ja-JP" dirty="0" smtClean="0"/>
              <a:t>If men define situations as real, they are real in their consequences.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-- </a:t>
            </a:r>
            <a:r>
              <a:rPr lang="en-US" altLang="ja-JP" i="1" dirty="0" err="1" smtClean="0"/>
              <a:t>W.I</a:t>
            </a:r>
            <a:r>
              <a:rPr lang="en-US" altLang="ja-JP" i="1" dirty="0" smtClean="0"/>
              <a:t>. Thomas</a:t>
            </a:r>
            <a:endParaRPr lang="en-US" altLang="en-US" i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1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200" b="1" dirty="0" smtClean="0"/>
          </a:p>
          <a:p>
            <a:endParaRPr lang="en-US" sz="1200" b="1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88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Spiral</a:t>
            </a:r>
            <a:r>
              <a:rPr lang="en-US" sz="1200" b="1" baseline="0" dirty="0" smtClean="0"/>
              <a:t> of Silence</a:t>
            </a:r>
            <a:endParaRPr lang="en-US" sz="1200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People want to see themselves as part of a majority.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They will remain silent if they perceive themselves as being in a minority.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This tends to make minority opinions appear less prevalent than they are.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But some people like having contrary opinions; others speak out because they care.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1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200" b="1" dirty="0" smtClean="0"/>
          </a:p>
          <a:p>
            <a:endParaRPr lang="en-US" sz="1200" b="1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9292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Media Logic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The forms the media use to present the world become the forms we use to perceive the world.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People use media formats to describe the world.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People use media formats to prepare for events so that they will be portrayed better through the media.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1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200" b="1" dirty="0" smtClean="0"/>
          </a:p>
          <a:p>
            <a:endParaRPr lang="en-US" sz="1200" b="1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7374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Cultivation Analysis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Watching significant amounts of television alters the way an individual views the nature of the surrounding world.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cultivate a response known as the Mean World Syndrome.</a:t>
            </a:r>
            <a:endParaRPr lang="en-US" sz="1200" b="1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200" b="1" dirty="0" smtClean="0"/>
          </a:p>
          <a:p>
            <a:endParaRPr lang="en-US" sz="1200" b="1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7374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Mean World Syndrome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 smtClean="0"/>
              <a:t>Heavy television viewers are more likely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Overestimate chance of experiencing violence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Believe their neighborhood is unsafe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Say fear of crime is a serious personal problem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Assume the crime rate is rising.</a:t>
            </a:r>
          </a:p>
          <a:p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 smtClean="0"/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6527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How do Campaigns Effect Voters?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Resonance Model</a:t>
            </a:r>
            <a:br>
              <a:rPr lang="en-US" altLang="en-US" dirty="0" smtClean="0"/>
            </a:br>
            <a:r>
              <a:rPr lang="en-US" altLang="en-US" i="1" dirty="0" smtClean="0"/>
              <a:t>A candidate</a:t>
            </a:r>
            <a:r>
              <a:rPr lang="ja-JP" altLang="en-US" i="1" dirty="0" smtClean="0"/>
              <a:t>’</a:t>
            </a:r>
            <a:r>
              <a:rPr lang="en-US" altLang="ja-JP" i="1" dirty="0" smtClean="0"/>
              <a:t>s success depends on how well his or her basic message resonates with and reinforces voters</a:t>
            </a:r>
            <a:r>
              <a:rPr lang="ja-JP" altLang="en-US" i="1" dirty="0" smtClean="0"/>
              <a:t>’</a:t>
            </a:r>
            <a:r>
              <a:rPr lang="en-US" altLang="ja-JP" i="1" dirty="0" smtClean="0"/>
              <a:t> preexisting political feelings.</a:t>
            </a:r>
            <a:endParaRPr lang="en-US" altLang="ja-JP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Competitive Model</a:t>
            </a:r>
            <a:br>
              <a:rPr lang="en-US" altLang="en-US" dirty="0" smtClean="0"/>
            </a:br>
            <a:r>
              <a:rPr lang="en-US" altLang="en-US" i="1" dirty="0" smtClean="0"/>
              <a:t>Views the political campaign as a competition for the hearts and minds of voters. A candidate</a:t>
            </a:r>
            <a:r>
              <a:rPr lang="ja-JP" altLang="en-US" i="1" dirty="0" smtClean="0"/>
              <a:t>’</a:t>
            </a:r>
            <a:r>
              <a:rPr lang="en-US" altLang="ja-JP" i="1" dirty="0" smtClean="0"/>
              <a:t>s response to an attack is as important as the attack itself.</a:t>
            </a:r>
            <a:endParaRPr lang="en-US" altLang="en-U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0915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Media and Political Bias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News with an explicit point of view is popular on cable television.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Audience members tend to view news as biased if it does not actively match their own point of view.</a:t>
            </a:r>
          </a:p>
          <a:p>
            <a:endParaRPr lang="en-US" altLang="en-US" dirty="0" smtClean="0"/>
          </a:p>
          <a:p>
            <a:endParaRPr lang="en-US" alt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001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Liberal vs. Conservative Bias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Conservatives point out reporters tend to more liberal than public at large.</a:t>
            </a:r>
            <a:br>
              <a:rPr lang="en-US" altLang="en-US" dirty="0" smtClean="0"/>
            </a:br>
            <a:r>
              <a:rPr lang="ja-JP" altLang="en-US" i="1" dirty="0" smtClean="0"/>
              <a:t>“</a:t>
            </a:r>
            <a:r>
              <a:rPr lang="en-US" altLang="ja-JP" i="1" dirty="0" smtClean="0"/>
              <a:t>The duty of the press is to comfort the afflicted and afflict the comfortable.</a:t>
            </a:r>
            <a:r>
              <a:rPr lang="ja-JP" altLang="en-US" i="1" dirty="0" smtClean="0"/>
              <a:t>”</a:t>
            </a:r>
            <a:endParaRPr lang="en-US" altLang="ja-JP" i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Liberals point out that media are owned by large corporations that tend to be more conservative than the public at large.</a:t>
            </a:r>
            <a:br>
              <a:rPr lang="en-US" altLang="en-US" dirty="0" smtClean="0"/>
            </a:br>
            <a:r>
              <a:rPr lang="ja-JP" altLang="en-US" i="1" dirty="0" smtClean="0"/>
              <a:t>“</a:t>
            </a:r>
            <a:r>
              <a:rPr lang="en-US" altLang="ja-JP" i="1" dirty="0" smtClean="0"/>
              <a:t>Freedom of the press belongs to those who own a press.</a:t>
            </a:r>
            <a:r>
              <a:rPr lang="ja-JP" altLang="en-US" i="1" dirty="0" smtClean="0"/>
              <a:t>”</a:t>
            </a:r>
            <a:endParaRPr lang="en-US" altLang="en-US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3009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Herbert </a:t>
            </a:r>
            <a:r>
              <a:rPr lang="en-US" altLang="en-US" b="1" dirty="0" err="1" smtClean="0"/>
              <a:t>Gans</a:t>
            </a:r>
            <a:r>
              <a:rPr lang="en-US" altLang="en-US" b="1" dirty="0" smtClean="0"/>
              <a:t>: Basic Journalistic Values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Ethnocentrism</a:t>
            </a:r>
            <a:br>
              <a:rPr lang="en-US" altLang="en-US" dirty="0" smtClean="0"/>
            </a:br>
            <a:r>
              <a:rPr lang="en-US" altLang="en-US" i="1" dirty="0" smtClean="0"/>
              <a:t>The belief that your own country and culture are better than all others.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Altruistic Democracy</a:t>
            </a:r>
            <a:br>
              <a:rPr lang="en-US" altLang="en-US" dirty="0" smtClean="0"/>
            </a:br>
            <a:r>
              <a:rPr lang="en-US" altLang="en-US" i="1" dirty="0" smtClean="0"/>
              <a:t>The idea that politicians should serve the public good, not their own interests.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Responsible Capitalism</a:t>
            </a:r>
            <a:br>
              <a:rPr lang="en-US" altLang="en-US" dirty="0" smtClean="0"/>
            </a:br>
            <a:r>
              <a:rPr lang="en-US" altLang="en-US" i="1" dirty="0" smtClean="0"/>
              <a:t>The idea that open competition among businesses will create a better, more prosperous world. But must be responsible.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Small-Town Pastoralism</a:t>
            </a:r>
            <a:br>
              <a:rPr lang="en-US" altLang="en-US" dirty="0" smtClean="0"/>
            </a:br>
            <a:r>
              <a:rPr lang="en-US" altLang="en-US" i="1" dirty="0" smtClean="0"/>
              <a:t>Nostalgia for the old-fashioned rural community.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Individualism</a:t>
            </a:r>
            <a:br>
              <a:rPr lang="en-US" altLang="en-US" dirty="0" smtClean="0"/>
            </a:br>
            <a:r>
              <a:rPr lang="en-US" altLang="en-US" i="1" dirty="0" smtClean="0"/>
              <a:t>The quest to identify the one person who makes a difference.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err="1" smtClean="0"/>
              <a:t>Moderatism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The value of moderation in all things.  Extremists on left and right are viewed with suspicion.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Social Order</a:t>
            </a:r>
            <a:br>
              <a:rPr lang="en-US" altLang="en-US" dirty="0" smtClean="0"/>
            </a:br>
            <a:r>
              <a:rPr lang="en-US" altLang="en-US" i="1" dirty="0" smtClean="0"/>
              <a:t>When journalists cover disorder they tend to focus on the restoration of order.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Leadership</a:t>
            </a:r>
            <a:br>
              <a:rPr lang="en-US" altLang="en-US" dirty="0" smtClean="0"/>
            </a:br>
            <a:r>
              <a:rPr lang="en-US" altLang="en-US" i="1" dirty="0" smtClean="0"/>
              <a:t>Media look at the actions of leaders whereas the actions of lower-level bureaucrats are ignored.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98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WikiLeaks: How The Case  Changed Flow of Information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WikiLeaks bypassed traditional media and posted confidential government documents online.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Challenging to shut down sites that publish secret documents.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World with e-documents different from that with only paper documents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51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Rise of Mass Society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Pre 1800s: People in U.S. lived in rural communities with people of similar ethnic, racial and religious backgrounds.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1800s: Industrial Revolution: People move into cities, live and work with people of diverse backgrounds.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Media began to replace church, family and community in shaping public opinion.</a:t>
            </a:r>
          </a:p>
          <a:p>
            <a:endParaRPr lang="en-US" alt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5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Direct Effects Model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Fears: Direct effects of WW I and WW II propaganda (via media) would be strong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b="1" dirty="0" smtClean="0"/>
              <a:t>Direct effects</a:t>
            </a:r>
            <a:r>
              <a:rPr lang="en-US" altLang="en-US" dirty="0" smtClean="0"/>
              <a:t> presumes media messages are a stimulus that leads to consistent, predictable attitudinal or behavioral effects.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b="1" dirty="0" smtClean="0"/>
              <a:t>Indirect effects</a:t>
            </a:r>
            <a:r>
              <a:rPr lang="en-US" altLang="en-US" dirty="0" smtClean="0"/>
              <a:t> recognizes that people have different backgrounds, needs, values and thus respond differently.</a:t>
            </a:r>
          </a:p>
          <a:p>
            <a:endParaRPr lang="en-US" altLang="en-US" b="1" dirty="0" smtClean="0"/>
          </a:p>
          <a:p>
            <a:r>
              <a:rPr lang="en-US" sz="1200" b="1" dirty="0" smtClean="0"/>
              <a:t>People</a:t>
            </a:r>
            <a:r>
              <a:rPr lang="en-US" altLang="en-US" sz="1200" b="1" dirty="0" smtClean="0"/>
              <a:t>’</a:t>
            </a:r>
            <a:r>
              <a:rPr lang="en-US" sz="1200" b="1" dirty="0" smtClean="0"/>
              <a:t>s Choice Study</a:t>
            </a:r>
            <a:br>
              <a:rPr lang="en-US" sz="1200" b="1" dirty="0" smtClean="0"/>
            </a:br>
            <a:r>
              <a:rPr lang="en-US" sz="1200" b="1" dirty="0" smtClean="0"/>
              <a:t>&amp; the Limited Effects Model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err="1" smtClean="0"/>
              <a:t>Lazarsfeld</a:t>
            </a:r>
            <a:r>
              <a:rPr lang="en-US" altLang="en-US" dirty="0" smtClean="0"/>
              <a:t> study of voter decision making in 1940 presidential election.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b="1" dirty="0" smtClean="0"/>
              <a:t>Opinion leaders</a:t>
            </a:r>
            <a:r>
              <a:rPr lang="en-US" altLang="en-US" dirty="0" smtClean="0"/>
              <a:t> (friends and neighbors) more influential than media or campaign.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Media content and campaign had indirect effect; interpersonal influence was stronger.</a:t>
            </a:r>
          </a:p>
          <a:p>
            <a:endParaRPr lang="en-US" altLang="en-US" b="1" dirty="0" smtClean="0"/>
          </a:p>
          <a:p>
            <a:r>
              <a:rPr lang="en-US" altLang="en-US" b="1" dirty="0" smtClean="0"/>
              <a:t>People</a:t>
            </a:r>
            <a:r>
              <a:rPr lang="ja-JP" altLang="en-US" b="1" dirty="0" smtClean="0"/>
              <a:t>’</a:t>
            </a:r>
            <a:r>
              <a:rPr lang="en-US" altLang="ja-JP" b="1" dirty="0" smtClean="0"/>
              <a:t>s Choice Findings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Voters with strong opinions are unlikely to change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Voters who pay most attention to campaign are those with strongest views.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Most persuadable voters are not informed, not paying attention to campaign and not influenced by media coverage.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b="1" dirty="0" smtClean="0"/>
          </a:p>
          <a:p>
            <a:r>
              <a:rPr lang="en-US" altLang="en-US" b="1" dirty="0" smtClean="0"/>
              <a:t>Critical Cultural Model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Focus is on how people use media to construct view of the world; not effect of media on people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behavior.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Examines creation of meaning and how communication takes place;  not survey or experimental results.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Who controls the creation and flow of information?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52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Types of Media Effects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Message Effects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Medium Effects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Ownership Effects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Active Audience Effects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en-US" b="1" dirty="0" smtClean="0"/>
              <a:t>Message Effects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How are people affected by the content of messages?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b="1" dirty="0" smtClean="0"/>
              <a:t>Cognitive Effects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Short-term learning of information.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b="1" dirty="0" smtClean="0"/>
              <a:t>Attitudinal Effects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Changing people</a:t>
            </a:r>
            <a:r>
              <a:rPr lang="ja-JP" altLang="en-US" i="1" dirty="0" smtClean="0"/>
              <a:t>’</a:t>
            </a:r>
            <a:r>
              <a:rPr lang="en-US" altLang="ja-JP" i="1" dirty="0" smtClean="0"/>
              <a:t>s attitudes about a person, product, institution, or idea.</a:t>
            </a:r>
            <a:endParaRPr lang="en-US" altLang="en-US" i="1" dirty="0" smtClean="0"/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b="1" dirty="0" smtClean="0"/>
              <a:t>Behavioral Effects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Inducing people to adopt new behaviors or change existing ones.  Much harder than changing attitudes.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b="1" dirty="0" smtClean="0"/>
              <a:t>Psychological Effects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i="1" dirty="0" smtClean="0"/>
              <a:t>Inspiring strong feelings or arousal in audience members.  People often seek feelings such as fear, joy, revulsion, happiness, or amusement.</a:t>
            </a:r>
          </a:p>
          <a:p>
            <a:pPr marL="171450" indent="-17145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en-US" i="1" dirty="0" smtClean="0"/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b="1" i="0" dirty="0" smtClean="0"/>
              <a:t>Medium Effects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How does the medium used change the nature of the message and the receiver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response to the message?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What are the social effects of each medium?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dirty="0" smtClean="0"/>
              <a:t>“</a:t>
            </a:r>
            <a:r>
              <a:rPr lang="en-US" altLang="ja-JP" dirty="0" smtClean="0"/>
              <a:t>The medium is the message.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-- Marshall McLuhan</a:t>
            </a:r>
            <a:endParaRPr lang="en-US" altLang="en-US" dirty="0" smtClean="0"/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en-US" altLang="en-US" dirty="0" smtClean="0"/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b="1" dirty="0" smtClean="0"/>
              <a:t>Ownership Effects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How does ownership affect the media?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Do we get different messages from different owners?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How important are the six largest media companies?</a:t>
            </a: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b="1" dirty="0" smtClean="0"/>
              <a:t>Active Audience</a:t>
            </a:r>
            <a:r>
              <a:rPr lang="en-US" altLang="en-US" b="1" baseline="0" dirty="0" smtClean="0"/>
              <a:t> Effects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Audience members seek out and respond to media for a variety of reasons.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People can be segmented by </a:t>
            </a:r>
            <a:r>
              <a:rPr lang="en-US" altLang="en-US" dirty="0" err="1" smtClean="0"/>
              <a:t>geographics</a:t>
            </a:r>
            <a:r>
              <a:rPr lang="en-US" altLang="en-US" dirty="0" smtClean="0"/>
              <a:t>, demographics, or psychographics.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Looks at audience members as selective consumers rather than naïve victims of the media.</a:t>
            </a: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739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Theories</a:t>
            </a:r>
            <a:r>
              <a:rPr lang="en-US" altLang="en-US" b="1" baseline="0" dirty="0" smtClean="0"/>
              <a:t> of Media and Society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Functional Analysis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Agenda Setting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Uses and Gratifications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Social Learning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Spiral of Silence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Media Logic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Cultivation Analysis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479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Functional Analysis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Surveillance of the environment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Correlation of different elements of society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Transmission of culture from one generation to the next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Entertainment</a:t>
            </a:r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0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Agenda Setting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The media don</a:t>
            </a:r>
            <a:r>
              <a:rPr lang="ja-JP" altLang="en-US" dirty="0" smtClean="0"/>
              <a:t>’</a:t>
            </a:r>
            <a:r>
              <a:rPr lang="en-US" altLang="ja-JP" dirty="0" smtClean="0"/>
              <a:t>t tell the public what to think, but rather what to think about.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Media sets the terms of public discourse.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But can media determine what people will care about?</a:t>
            </a:r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499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Uses and Gratification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What do audience members attempt to get out of their media use?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And do they receive it?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en-US" b="1" i="1" dirty="0" smtClean="0"/>
              <a:t>Possible gratifications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To be amused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To experience the beautiful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To have shared experiences with others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To find models to imitate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To believe in romantic love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endParaRPr lang="en-US" sz="1200" b="1" dirty="0" smtClean="0"/>
          </a:p>
          <a:p>
            <a:endParaRPr lang="en-US" sz="1200" b="1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18B61-B433-43E7-AD01-317EF4ECD1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338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121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748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2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5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62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6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173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5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20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6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5662B-791A-41FE-A6FE-0277206F5C3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F7137-F706-492A-9D6C-E9F15E68D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3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7" name="Rounded Rectangle 6"/>
          <p:cNvSpPr/>
          <p:nvPr/>
        </p:nvSpPr>
        <p:spPr>
          <a:xfrm>
            <a:off x="2074860" y="2159197"/>
            <a:ext cx="10672762" cy="751287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074860" y="830263"/>
            <a:ext cx="10672762" cy="1257302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0278" y="1055591"/>
            <a:ext cx="9991722" cy="914401"/>
          </a:xfrm>
        </p:spPr>
        <p:txBody>
          <a:bodyPr>
            <a:normAutofit fontScale="90000"/>
          </a:bodyPr>
          <a:lstStyle/>
          <a:p>
            <a:r>
              <a:rPr lang="en-US" sz="7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Mass Communication Effects</a:t>
            </a:r>
            <a:endParaRPr lang="en-US" sz="7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2438" y="2197847"/>
            <a:ext cx="7929562" cy="1042987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How Society and Media Interact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207500" y="6133483"/>
            <a:ext cx="3427412" cy="305417"/>
          </a:xfrm>
          <a:prstGeom prst="roundRect">
            <a:avLst/>
          </a:prstGeom>
          <a:solidFill>
            <a:schemeClr val="accent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392441" y="6108083"/>
            <a:ext cx="671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©iStockphoto.com / </a:t>
            </a:r>
            <a:r>
              <a:rPr lang="en-US" sz="1600" dirty="0" err="1" smtClean="0">
                <a:solidFill>
                  <a:schemeClr val="bg1">
                    <a:lumMod val="75000"/>
                  </a:schemeClr>
                </a:solidFill>
              </a:rPr>
              <a:t>Wysiata</a:t>
            </a:r>
            <a:endParaRPr lang="en-US" sz="16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-285750" y="4531816"/>
            <a:ext cx="8506220" cy="751287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-585392" y="4525867"/>
            <a:ext cx="3671887" cy="1042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Chapter 2</a:t>
            </a:r>
            <a:endParaRPr lang="en-US" sz="4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75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8834" y="194405"/>
              <a:ext cx="2307433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d.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Social Learning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37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38051" y="194405"/>
              <a:ext cx="2228999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e.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9644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Symbolic Interactionism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7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99696" y="194405"/>
              <a:ext cx="1905707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f.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9644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Spiral of Silence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21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8834" y="194405"/>
              <a:ext cx="2307433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5g.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9644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Media Logic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8834" y="194405"/>
              <a:ext cx="2307433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5h.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9644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Cultivation Analysis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62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652" y="-1959894"/>
            <a:ext cx="12502652" cy="11760640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4441721" y="-730659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6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-247649" y="3905728"/>
            <a:ext cx="12882562" cy="1257302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74132" y="4001753"/>
            <a:ext cx="91606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Mean World Syndrome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207500" y="6133483"/>
            <a:ext cx="3427412" cy="305417"/>
          </a:xfrm>
          <a:prstGeom prst="roundRect">
            <a:avLst/>
          </a:prstGeom>
          <a:solidFill>
            <a:schemeClr val="accent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392441" y="6108083"/>
            <a:ext cx="671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</a:rPr>
              <a:t>©iStockphoto.com/quisp65 </a:t>
            </a:r>
          </a:p>
        </p:txBody>
      </p:sp>
    </p:spTree>
    <p:extLst>
      <p:ext uri="{BB962C8B-B14F-4D97-AF65-F5344CB8AC3E}">
        <p14:creationId xmlns:p14="http://schemas.microsoft.com/office/powerpoint/2010/main" val="231725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78489" y="-389103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8" y="194405"/>
              <a:ext cx="1023824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7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4716379" y="285747"/>
            <a:ext cx="8197515" cy="5601706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65498" y="2024771"/>
            <a:ext cx="648961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How do Campaigns Effect Voters?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71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</p:spPr>
      </p:pic>
      <p:sp>
        <p:nvSpPr>
          <p:cNvPr id="8" name="Rounded Rectangle 7"/>
          <p:cNvSpPr/>
          <p:nvPr/>
        </p:nvSpPr>
        <p:spPr>
          <a:xfrm>
            <a:off x="-723900" y="3227971"/>
            <a:ext cx="13239750" cy="1257302"/>
          </a:xfrm>
          <a:prstGeom prst="roundRect">
            <a:avLst/>
          </a:prstGeom>
          <a:solidFill>
            <a:schemeClr val="accent2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7700" y="3302624"/>
            <a:ext cx="8591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Media and Political Bias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9239250" y="-789654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2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8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9207500" y="6133483"/>
            <a:ext cx="3427412" cy="305417"/>
          </a:xfrm>
          <a:prstGeom prst="roundRect">
            <a:avLst/>
          </a:prstGeom>
          <a:solidFill>
            <a:schemeClr val="accent2">
              <a:lumMod val="7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392441" y="6108083"/>
            <a:ext cx="671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©iStockphoto.com / </a:t>
            </a:r>
            <a:r>
              <a:rPr lang="en-US" sz="1600" dirty="0" err="1" smtClean="0">
                <a:solidFill>
                  <a:schemeClr val="bg1">
                    <a:lumMod val="75000"/>
                  </a:schemeClr>
                </a:solidFill>
              </a:rPr>
              <a:t>JungKang</a:t>
            </a:r>
            <a:endParaRPr lang="en-US" sz="16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15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1044542"/>
            <a:ext cx="12938425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-346374" y="1119195"/>
            <a:ext cx="12938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Liberal vs. Conservative Bias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398812" y="2695268"/>
            <a:ext cx="3448050" cy="3532853"/>
            <a:chOff x="-704850" y="-819149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49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40638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9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294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476250" y="3556574"/>
            <a:ext cx="13239750" cy="2367976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47850" y="3631228"/>
            <a:ext cx="85915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Herbert </a:t>
            </a:r>
            <a:r>
              <a:rPr lang="en-US" sz="6600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Gans</a:t>
            </a:r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: Basic Journalistic Values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42950" y="-811680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38913" y="194405"/>
              <a:ext cx="1827275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10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032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704850" y="-8191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840637" y="194405"/>
              <a:ext cx="1023824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cap="none" spc="0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1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774507" y="3277078"/>
            <a:ext cx="12198543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38250" y="3350662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Living in a Media Word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34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449180" y="3227971"/>
            <a:ext cx="12965029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7700" y="3302624"/>
            <a:ext cx="8591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Rise of Mass Society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9239250" y="-789654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2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6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781050" y="343378"/>
            <a:ext cx="12427909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88163" y="418031"/>
            <a:ext cx="10629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Direct Effects Model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-781050" y="1790193"/>
            <a:ext cx="11193961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-489680" y="1812639"/>
            <a:ext cx="10629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People’s Choice Study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-1123950" y="3233612"/>
            <a:ext cx="9249235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-781050" y="3256058"/>
            <a:ext cx="8515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Limited Effects Model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9442040" y="3862263"/>
            <a:ext cx="3448050" cy="3532853"/>
            <a:chOff x="-704850" y="-819150"/>
            <a:chExt cx="4114800" cy="4286250"/>
          </a:xfrm>
        </p:grpSpPr>
        <p:sp>
          <p:nvSpPr>
            <p:cNvPr id="14" name="Oval 1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3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-389373" y="4677279"/>
            <a:ext cx="9249235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-114300" y="4718775"/>
            <a:ext cx="88776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Critical Cultural Model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71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9100" y="505526"/>
            <a:ext cx="11582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AD4F0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“The Medium </a:t>
            </a:r>
          </a:p>
          <a:p>
            <a:r>
              <a:rPr lang="en-US" sz="8000" dirty="0" smtClean="0">
                <a:solidFill>
                  <a:srgbClr val="AD4F0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Message.” </a:t>
            </a:r>
          </a:p>
          <a:p>
            <a:pPr algn="r"/>
            <a:r>
              <a:rPr lang="en-US" sz="8000" dirty="0" smtClean="0">
                <a:solidFill>
                  <a:srgbClr val="AD4F0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M. McLuhan</a:t>
            </a:r>
            <a:endParaRPr lang="en-US" sz="8000" dirty="0">
              <a:solidFill>
                <a:srgbClr val="AD4F0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-514350" y="4650388"/>
            <a:ext cx="13239750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09750" y="4725041"/>
            <a:ext cx="8591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Types of Media Effects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9620250" y="-594062"/>
            <a:ext cx="3448050" cy="3532853"/>
            <a:chOff x="-704850" y="-819150"/>
            <a:chExt cx="4114800" cy="4286250"/>
          </a:xfrm>
        </p:grpSpPr>
        <p:sp>
          <p:nvSpPr>
            <p:cNvPr id="12" name="Oval 11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4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86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346375" y="1044542"/>
            <a:ext cx="12938425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-346374" y="1119195"/>
            <a:ext cx="12938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Theories of Media and Society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398812" y="2695268"/>
            <a:ext cx="3448050" cy="3532853"/>
            <a:chOff x="-704850" y="-819149"/>
            <a:chExt cx="4114800" cy="4286250"/>
          </a:xfrm>
        </p:grpSpPr>
        <p:sp>
          <p:nvSpPr>
            <p:cNvPr id="10" name="Oval 9"/>
            <p:cNvSpPr/>
            <p:nvPr/>
          </p:nvSpPr>
          <p:spPr>
            <a:xfrm>
              <a:off x="-704850" y="-819149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40637" y="194405"/>
              <a:ext cx="1023826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9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38051" y="194405"/>
              <a:ext cx="2228999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a.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Functional Analysis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61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98834" y="194405"/>
              <a:ext cx="2307433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b.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Agenda Setting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77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09600" y="1543050"/>
            <a:ext cx="3448050" cy="3532853"/>
            <a:chOff x="-704850" y="-819150"/>
            <a:chExt cx="4114800" cy="4286250"/>
          </a:xfrm>
        </p:grpSpPr>
        <p:sp>
          <p:nvSpPr>
            <p:cNvPr id="4" name="Oval 3"/>
            <p:cNvSpPr/>
            <p:nvPr/>
          </p:nvSpPr>
          <p:spPr>
            <a:xfrm>
              <a:off x="-704850" y="-819150"/>
              <a:ext cx="4114800" cy="4286250"/>
            </a:xfrm>
            <a:prstGeom prst="ellipse">
              <a:avLst/>
            </a:prstGeom>
            <a:solidFill>
              <a:schemeClr val="accent3">
                <a:lumMod val="75000"/>
                <a:alpha val="75000"/>
              </a:schemeClr>
            </a:solidFill>
            <a:ln w="952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38051" y="194405"/>
              <a:ext cx="2228999" cy="225913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5</a:t>
              </a:r>
              <a:r>
                <a:rPr lang="en-US" sz="11500" b="1" dirty="0" smtClean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 Narrow" panose="020B0606020202030204" pitchFamily="34" charset="0"/>
                </a:rPr>
                <a:t>c.</a:t>
              </a:r>
              <a:endParaRPr lang="en-US" sz="11500" b="1" cap="none" spc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3294060" y="2697448"/>
            <a:ext cx="9412290" cy="1257302"/>
          </a:xfrm>
          <a:prstGeom prst="roundRect">
            <a:avLst/>
          </a:prstGeom>
          <a:solidFill>
            <a:schemeClr val="accent3">
              <a:lumMod val="75000"/>
              <a:alpha val="75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3160" y="2772101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Uses and Gratification</a:t>
            </a:r>
            <a:endParaRPr lang="en-US" sz="6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48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1486</TotalTime>
  <Words>805</Words>
  <Application>Microsoft Office PowerPoint</Application>
  <PresentationFormat>Custom</PresentationFormat>
  <Paragraphs>237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Mass Communication Effects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Living in a Media World</dc:title>
  <dc:creator>Craig Engstrom</dc:creator>
  <cp:lastModifiedBy>Mosier, Daniel</cp:lastModifiedBy>
  <cp:revision>26</cp:revision>
  <dcterms:created xsi:type="dcterms:W3CDTF">2014-10-20T18:33:36Z</dcterms:created>
  <dcterms:modified xsi:type="dcterms:W3CDTF">2014-12-11T14:15:45Z</dcterms:modified>
</cp:coreProperties>
</file>