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8402" autoAdjust="0"/>
  </p:normalViewPr>
  <p:slideViewPr>
    <p:cSldViewPr snapToGrid="0">
      <p:cViewPr varScale="1">
        <p:scale>
          <a:sx n="51" d="100"/>
          <a:sy n="51" d="100"/>
        </p:scale>
        <p:origin x="14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775793-2240-4FEE-A87B-AE82ACED61D7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18B61-B433-43E7-AD01-317EF4ECD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292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Living in a Media World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Astronaut Chris Hadfield used social media to communicate directly with millions of people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Hadfield shared anecdotes, photos and music to tell his story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Direct sharing with millions via sites like Twitter and YouTube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 smtClean="0"/>
          </a:p>
          <a:p>
            <a:endParaRPr lang="en-US" altLang="en-US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751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What is Communication?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How we socially interact with the world around us through messages.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b="1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dirty="0" smtClean="0"/>
              <a:t>Types of Communication</a:t>
            </a:r>
          </a:p>
          <a:p>
            <a:pPr marL="171450" indent="-17145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Intrapersonal Communication</a:t>
            </a:r>
            <a:br>
              <a:rPr lang="en-US" dirty="0" smtClean="0"/>
            </a:br>
            <a:r>
              <a:rPr lang="en-US" i="1" dirty="0" err="1" smtClean="0"/>
              <a:t>Communication</a:t>
            </a:r>
            <a:r>
              <a:rPr lang="en-US" i="1" dirty="0" smtClean="0"/>
              <a:t> you have with yourself</a:t>
            </a:r>
          </a:p>
          <a:p>
            <a:pPr marL="171450" indent="-17145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Interpersonal Communication</a:t>
            </a:r>
            <a:br>
              <a:rPr lang="en-US" dirty="0" smtClean="0"/>
            </a:br>
            <a:r>
              <a:rPr lang="en-US" i="1" dirty="0" err="1" smtClean="0"/>
              <a:t>Communication</a:t>
            </a:r>
            <a:r>
              <a:rPr lang="en-US" i="1" dirty="0" smtClean="0"/>
              <a:t> between two people</a:t>
            </a:r>
          </a:p>
          <a:p>
            <a:pPr marL="171450" indent="-17145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Group Communication</a:t>
            </a:r>
            <a:br>
              <a:rPr lang="en-US" dirty="0" smtClean="0"/>
            </a:br>
            <a:r>
              <a:rPr lang="en-US" i="1" dirty="0" smtClean="0">
                <a:solidFill>
                  <a:srgbClr val="000000"/>
                </a:solidFill>
                <a:latin typeface="+mn-lt"/>
              </a:rPr>
              <a:t>One </a:t>
            </a:r>
            <a:r>
              <a:rPr lang="en-US" i="1" dirty="0" smtClean="0"/>
              <a:t>person is communicating with an audience of two or more people</a:t>
            </a:r>
          </a:p>
          <a:p>
            <a:pPr marL="171450" indent="-17145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Mass Communication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 smtClean="0"/>
          </a:p>
          <a:p>
            <a:endParaRPr lang="en-US" altLang="en-US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350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What is Mass Communication?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When an individual or institution uses technology to send messages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Messages sent to large, mixed audience not known to the sender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Traditional methods of mass communication being replaced by social media &amp; online reading and viewing.</a:t>
            </a:r>
          </a:p>
          <a:p>
            <a:endParaRPr lang="en-US" altLang="en-US" b="1" dirty="0" smtClean="0"/>
          </a:p>
          <a:p>
            <a:r>
              <a:rPr lang="en-US" altLang="en-US" b="1" dirty="0" smtClean="0"/>
              <a:t>Players in the Mass</a:t>
            </a:r>
            <a:r>
              <a:rPr lang="en-US" altLang="en-US" b="1" baseline="0" dirty="0" smtClean="0"/>
              <a:t> Communication Process</a:t>
            </a:r>
          </a:p>
          <a:p>
            <a:pPr marL="171450" indent="-1714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Sender</a:t>
            </a:r>
            <a:br>
              <a:rPr lang="en-US" altLang="en-US" sz="1200" dirty="0" smtClean="0"/>
            </a:br>
            <a:r>
              <a:rPr lang="en-US" altLang="en-US" sz="1200" i="1" dirty="0" smtClean="0"/>
              <a:t>The organization or individual responsible for the message being sent.</a:t>
            </a:r>
            <a:endParaRPr lang="en-US" altLang="en-US" sz="1200" dirty="0" smtClean="0"/>
          </a:p>
          <a:p>
            <a:pPr marL="171450" indent="-1714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Message</a:t>
            </a:r>
            <a:br>
              <a:rPr lang="en-US" altLang="en-US" sz="1200" dirty="0" smtClean="0"/>
            </a:br>
            <a:r>
              <a:rPr lang="en-US" altLang="en-US" sz="1200" i="1" dirty="0" smtClean="0"/>
              <a:t>The content being transmitted by the sender to the receiver.</a:t>
            </a:r>
            <a:endParaRPr lang="en-US" altLang="en-US" sz="1200" dirty="0" smtClean="0"/>
          </a:p>
          <a:p>
            <a:pPr marL="171450" indent="-1714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Channel</a:t>
            </a:r>
            <a:br>
              <a:rPr lang="en-US" altLang="en-US" sz="1200" dirty="0" smtClean="0"/>
            </a:br>
            <a:r>
              <a:rPr lang="en-US" altLang="en-US" sz="1200" i="1" dirty="0" smtClean="0"/>
              <a:t>The medium used to transmit the message.</a:t>
            </a:r>
            <a:endParaRPr lang="en-US" altLang="en-US" sz="1200" dirty="0" smtClean="0"/>
          </a:p>
          <a:p>
            <a:pPr marL="171450" indent="-1714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Receiver</a:t>
            </a:r>
            <a:br>
              <a:rPr lang="en-US" altLang="en-US" sz="1200" dirty="0" smtClean="0"/>
            </a:br>
            <a:r>
              <a:rPr lang="en-US" altLang="en-US" sz="1200" i="1" dirty="0" smtClean="0"/>
              <a:t>The audience for the mass communication message.</a:t>
            </a:r>
          </a:p>
          <a:p>
            <a:endParaRPr lang="en-US" altLang="en-US" b="1" baseline="0" dirty="0" smtClean="0"/>
          </a:p>
          <a:p>
            <a:r>
              <a:rPr lang="en-US" altLang="en-US" b="1" baseline="0" dirty="0" smtClean="0"/>
              <a:t>Mass Communication Models</a:t>
            </a:r>
            <a:endParaRPr lang="en-US" altLang="en-US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Transmission Model (</a:t>
            </a:r>
            <a:r>
              <a:rPr lang="en-US" altLang="en-US" sz="1200" dirty="0" err="1" smtClean="0"/>
              <a:t>SMCR</a:t>
            </a:r>
            <a:r>
              <a:rPr lang="en-US" altLang="en-US" sz="1200" dirty="0" smtClean="0"/>
              <a:t>)</a:t>
            </a:r>
            <a:br>
              <a:rPr lang="en-US" altLang="en-US" sz="1200" dirty="0" smtClean="0"/>
            </a:br>
            <a:r>
              <a:rPr lang="en-US" altLang="en-US" sz="1200" i="1" dirty="0" smtClean="0"/>
              <a:t>A dated model useful for identifying players in the mass communication process.</a:t>
            </a:r>
            <a:endParaRPr lang="en-US" altLang="en-US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Ritual Model</a:t>
            </a:r>
            <a:br>
              <a:rPr lang="en-US" altLang="en-US" sz="1200" dirty="0" smtClean="0"/>
            </a:br>
            <a:r>
              <a:rPr lang="en-US" altLang="en-US" sz="1200" i="1" dirty="0" smtClean="0"/>
              <a:t>Media use is an interactive ritual by audience members.  Looks at how and why audiences consumer messages.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Publicity Model</a:t>
            </a:r>
            <a:br>
              <a:rPr lang="en-US" altLang="en-US" sz="1200" dirty="0" smtClean="0"/>
            </a:br>
            <a:r>
              <a:rPr lang="en-US" altLang="en-US" sz="1200" i="1" dirty="0" smtClean="0"/>
              <a:t>How media attention makes a person, concept, or thing important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Reception Model</a:t>
            </a:r>
            <a:br>
              <a:rPr lang="en-US" altLang="en-US" sz="1200" dirty="0" smtClean="0"/>
            </a:br>
            <a:r>
              <a:rPr lang="en-US" altLang="en-US" sz="1200" i="1" dirty="0" smtClean="0"/>
              <a:t>How audience members derive and create meaning out of media content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 smtClean="0"/>
          </a:p>
          <a:p>
            <a:endParaRPr lang="en-US" altLang="en-US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1522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Evolution of the Media World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1100-1400 AD: Pre-mass media communication networks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1450s: Development of movable type, printing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1814: Steam-powered printing press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1844: First U.S. telegraph line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1866: First trans-Atlantic telegraph line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1880s: Invention of the gramophone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Late 1800s: Development of radio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1890s: Development of motion pictures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1939: First television broadcasts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1990s: Internet becomes a channel of mass communication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2000s: Rise of social media</a:t>
            </a:r>
          </a:p>
          <a:p>
            <a:endParaRPr lang="en-US" alt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 smtClean="0"/>
          </a:p>
          <a:p>
            <a:endParaRPr lang="en-US" altLang="en-US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6479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Media</a:t>
            </a:r>
            <a:r>
              <a:rPr lang="en-US" altLang="en-US" b="1" baseline="0" dirty="0" smtClean="0"/>
              <a:t> Literacy</a:t>
            </a:r>
            <a:endParaRPr lang="en-US" altLang="en-US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Cognitive Dimension</a:t>
            </a:r>
            <a:br>
              <a:rPr lang="en-US" altLang="en-US" dirty="0" smtClean="0"/>
            </a:br>
            <a:r>
              <a:rPr lang="en-US" altLang="en-US" i="1" dirty="0" smtClean="0"/>
              <a:t>Ability to intellectually process information communicated by the media.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Emotional Dimension</a:t>
            </a:r>
            <a:br>
              <a:rPr lang="en-US" altLang="en-US" dirty="0" smtClean="0"/>
            </a:br>
            <a:r>
              <a:rPr lang="en-US" altLang="en-US" i="1" dirty="0" smtClean="0"/>
              <a:t>Understanding the feelings created by media messages.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Aesthetic Dimension</a:t>
            </a:r>
            <a:br>
              <a:rPr lang="en-US" altLang="en-US" dirty="0" smtClean="0"/>
            </a:br>
            <a:r>
              <a:rPr lang="en-US" altLang="en-US" i="1" dirty="0" smtClean="0"/>
              <a:t>Interpreting media content from an artistic or critical point of view.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Moral Dimension</a:t>
            </a:r>
            <a:br>
              <a:rPr lang="en-US" altLang="en-US" dirty="0" smtClean="0"/>
            </a:br>
            <a:r>
              <a:rPr lang="en-US" altLang="en-US" i="1" dirty="0" smtClean="0"/>
              <a:t>Understanding the values of the medium or the message.</a:t>
            </a:r>
            <a:endParaRPr lang="en-US" altLang="en-U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dirty="0" smtClean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 smtClean="0"/>
          </a:p>
          <a:p>
            <a:endParaRPr lang="en-US" altLang="en-US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652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 smtClean="0"/>
              <a:t>Seven Truths </a:t>
            </a:r>
            <a:r>
              <a:rPr lang="en-US" altLang="en-US" sz="1200" b="1" dirty="0" smtClean="0"/>
              <a:t>“</a:t>
            </a:r>
            <a:r>
              <a:rPr lang="en-US" sz="1200" b="1" dirty="0" smtClean="0"/>
              <a:t>They</a:t>
            </a:r>
            <a:r>
              <a:rPr lang="en-US" altLang="en-US" sz="1200" b="1" dirty="0" smtClean="0"/>
              <a:t>”</a:t>
            </a:r>
            <a:r>
              <a:rPr lang="en-US" sz="1200" b="1" dirty="0" smtClean="0"/>
              <a:t> Don</a:t>
            </a:r>
            <a:r>
              <a:rPr lang="en-US" altLang="en-US" sz="1200" b="1" dirty="0" smtClean="0"/>
              <a:t>’</a:t>
            </a:r>
            <a:r>
              <a:rPr lang="en-US" sz="1200" b="1" dirty="0" smtClean="0"/>
              <a:t>t Want You To Know About the Media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Truth One: The media are essential components of our lives.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Truth Two: There are no mainstream media (</a:t>
            </a:r>
            <a:r>
              <a:rPr lang="en-US" altLang="en-US" dirty="0" err="1" smtClean="0"/>
              <a:t>MSM</a:t>
            </a:r>
            <a:r>
              <a:rPr lang="en-US" altLang="en-US" dirty="0" smtClean="0"/>
              <a:t>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Truth Three: Everything from the margin moves to the center.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Truth Four: Nothing</a:t>
            </a:r>
            <a:r>
              <a:rPr lang="ja-JP" altLang="en-US" dirty="0" smtClean="0"/>
              <a:t>’</a:t>
            </a:r>
            <a:r>
              <a:rPr lang="en-US" altLang="ja-JP" dirty="0" smtClean="0"/>
              <a:t>s new: Everything that happened in the past will happen again.</a:t>
            </a:r>
            <a:endParaRPr lang="en-US" alt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Truth Five: New media are always scary.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Truth Six: Activism and analysis are not the same thing.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Truth Seven: There is no </a:t>
            </a:r>
            <a:r>
              <a:rPr lang="ja-JP" altLang="en-US" dirty="0" smtClean="0"/>
              <a:t>“</a:t>
            </a:r>
            <a:r>
              <a:rPr lang="en-US" altLang="ja-JP" dirty="0" smtClean="0"/>
              <a:t>they.</a:t>
            </a:r>
            <a:r>
              <a:rPr lang="ja-JP" altLang="en-US" dirty="0" smtClean="0"/>
              <a:t>”</a:t>
            </a:r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90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121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748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824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555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562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56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173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59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38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204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606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5662B-791A-41FE-A6FE-0277206F5C32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837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-442912" y="2106214"/>
            <a:ext cx="8748712" cy="751287"/>
          </a:xfrm>
          <a:prstGeom prst="roundRect">
            <a:avLst/>
          </a:prstGeom>
          <a:solidFill>
            <a:schemeClr val="accent1">
              <a:lumMod val="7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-442912" y="800099"/>
            <a:ext cx="10672762" cy="1257302"/>
          </a:xfrm>
          <a:prstGeom prst="roundRect">
            <a:avLst/>
          </a:prstGeom>
          <a:solidFill>
            <a:schemeClr val="accent1">
              <a:lumMod val="7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04772" y="800099"/>
            <a:ext cx="9144000" cy="1257302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Living in a Media World</a:t>
            </a:r>
            <a:endParaRPr lang="en-US" sz="72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442912" y="2100265"/>
            <a:ext cx="3671887" cy="1042987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Chapter 1</a:t>
            </a:r>
            <a:endParaRPr lang="en-US" sz="4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9207500" y="6108083"/>
            <a:ext cx="6895303" cy="338554"/>
            <a:chOff x="9207500" y="6108083"/>
            <a:chExt cx="6895303" cy="338554"/>
          </a:xfrm>
        </p:grpSpPr>
        <p:sp>
          <p:nvSpPr>
            <p:cNvPr id="10" name="Rounded Rectangle 9"/>
            <p:cNvSpPr/>
            <p:nvPr/>
          </p:nvSpPr>
          <p:spPr>
            <a:xfrm>
              <a:off x="9207500" y="6133483"/>
              <a:ext cx="3427412" cy="305417"/>
            </a:xfrm>
            <a:prstGeom prst="roundRect">
              <a:avLst/>
            </a:prstGeom>
            <a:solidFill>
              <a:schemeClr val="accent1">
                <a:lumMod val="75000"/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9392441" y="6108083"/>
              <a:ext cx="67103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bg1">
                      <a:lumMod val="75000"/>
                    </a:schemeClr>
                  </a:solidFill>
                </a:rPr>
                <a:t>©</a:t>
              </a:r>
              <a:r>
                <a:rPr lang="en-US" sz="1600" dirty="0" smtClean="0">
                  <a:solidFill>
                    <a:schemeClr val="bg1">
                      <a:lumMod val="75000"/>
                    </a:schemeClr>
                  </a:solidFill>
                </a:rPr>
                <a:t>iStockphoto.com/ Vertigo3d</a:t>
              </a:r>
              <a:endParaRPr lang="en-US" sz="1600" dirty="0" smtClean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675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704850" y="-819150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1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4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cap="none" spc="0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774507" y="3277078"/>
            <a:ext cx="11874693" cy="1257302"/>
          </a:xfrm>
          <a:prstGeom prst="roundRect">
            <a:avLst/>
          </a:prstGeom>
          <a:solidFill>
            <a:schemeClr val="accent1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38250" y="3350662"/>
            <a:ext cx="723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Living in a Media Word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34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-323850" y="3227971"/>
            <a:ext cx="12839700" cy="1257302"/>
          </a:xfrm>
          <a:prstGeom prst="roundRect">
            <a:avLst/>
          </a:prstGeom>
          <a:solidFill>
            <a:schemeClr val="accent1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47700" y="3302624"/>
            <a:ext cx="85915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What is Communication?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007105" y="4962058"/>
            <a:ext cx="10508745" cy="1257302"/>
          </a:xfrm>
          <a:prstGeom prst="roundRect">
            <a:avLst/>
          </a:prstGeom>
          <a:solidFill>
            <a:schemeClr val="accent1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745416" y="5036711"/>
            <a:ext cx="85915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Types of Communication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9239250" y="-789654"/>
            <a:ext cx="3448050" cy="3532853"/>
            <a:chOff x="-704850" y="-819150"/>
            <a:chExt cx="4114800" cy="4286250"/>
          </a:xfrm>
        </p:grpSpPr>
        <p:sp>
          <p:nvSpPr>
            <p:cNvPr id="12" name="Oval 11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1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cap="none" spc="0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2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367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-489680" y="324328"/>
            <a:ext cx="12136539" cy="1257302"/>
          </a:xfrm>
          <a:prstGeom prst="roundRect">
            <a:avLst/>
          </a:prstGeom>
          <a:solidFill>
            <a:schemeClr val="accent1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688163" y="398981"/>
            <a:ext cx="106299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What is Mass Communication?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-489680" y="1790193"/>
            <a:ext cx="10902591" cy="1257302"/>
          </a:xfrm>
          <a:prstGeom prst="roundRect">
            <a:avLst/>
          </a:prstGeom>
          <a:solidFill>
            <a:schemeClr val="accent1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-489680" y="1812639"/>
            <a:ext cx="106299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Players in the MC Process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-489680" y="3252662"/>
            <a:ext cx="8614965" cy="1257302"/>
          </a:xfrm>
          <a:prstGeom prst="roundRect">
            <a:avLst/>
          </a:prstGeom>
          <a:solidFill>
            <a:schemeClr val="accent1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-2895294" y="3275108"/>
            <a:ext cx="106299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MC Models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9442040" y="3862263"/>
            <a:ext cx="3448050" cy="3532853"/>
            <a:chOff x="-704850" y="-819150"/>
            <a:chExt cx="4114800" cy="4286250"/>
          </a:xfrm>
        </p:grpSpPr>
        <p:sp>
          <p:nvSpPr>
            <p:cNvPr id="14" name="Oval 1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1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3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271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-346375" y="1044542"/>
            <a:ext cx="12862225" cy="1257302"/>
          </a:xfrm>
          <a:prstGeom prst="roundRect">
            <a:avLst/>
          </a:prstGeom>
          <a:solidFill>
            <a:schemeClr val="accent1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665123" y="1132728"/>
            <a:ext cx="102999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Evolution of the Media World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583702" y="4047818"/>
            <a:ext cx="3448050" cy="3532853"/>
            <a:chOff x="-704850" y="-819150"/>
            <a:chExt cx="4114800" cy="4286250"/>
          </a:xfrm>
        </p:grpSpPr>
        <p:sp>
          <p:nvSpPr>
            <p:cNvPr id="10" name="Oval 9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1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cap="none" spc="0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4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197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</p:spPr>
      </p:pic>
      <p:grpSp>
        <p:nvGrpSpPr>
          <p:cNvPr id="7" name="Group 6"/>
          <p:cNvGrpSpPr/>
          <p:nvPr/>
        </p:nvGrpSpPr>
        <p:grpSpPr>
          <a:xfrm>
            <a:off x="4441721" y="-730659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1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5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-247649" y="3905728"/>
            <a:ext cx="12882561" cy="1257302"/>
          </a:xfrm>
          <a:prstGeom prst="roundRect">
            <a:avLst/>
          </a:prstGeom>
          <a:solidFill>
            <a:schemeClr val="accent1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74132" y="4001753"/>
            <a:ext cx="723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Media Literacy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9207500" y="6108083"/>
            <a:ext cx="6895303" cy="338554"/>
            <a:chOff x="9207500" y="6108083"/>
            <a:chExt cx="6895303" cy="338554"/>
          </a:xfrm>
        </p:grpSpPr>
        <p:sp>
          <p:nvSpPr>
            <p:cNvPr id="11" name="Rounded Rectangle 10"/>
            <p:cNvSpPr/>
            <p:nvPr/>
          </p:nvSpPr>
          <p:spPr>
            <a:xfrm>
              <a:off x="9207500" y="6133483"/>
              <a:ext cx="3427412" cy="305417"/>
            </a:xfrm>
            <a:prstGeom prst="roundRect">
              <a:avLst/>
            </a:prstGeom>
            <a:solidFill>
              <a:schemeClr val="accent1">
                <a:lumMod val="75000"/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392441" y="6108083"/>
              <a:ext cx="67103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bg1">
                      <a:lumMod val="75000"/>
                    </a:schemeClr>
                  </a:solidFill>
                </a:rPr>
                <a:t>©</a:t>
              </a:r>
              <a:r>
                <a:rPr lang="en-US" sz="1600" dirty="0" smtClean="0">
                  <a:solidFill>
                    <a:schemeClr val="bg1">
                      <a:lumMod val="75000"/>
                    </a:schemeClr>
                  </a:solidFill>
                </a:rPr>
                <a:t>iStockphoto.com/ Vertigo3d</a:t>
              </a:r>
              <a:endParaRPr lang="en-US" sz="1600" dirty="0" smtClean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725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609600" y="1543050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1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6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3294060" y="2697448"/>
            <a:ext cx="9412290" cy="1257302"/>
          </a:xfrm>
          <a:prstGeom prst="roundRect">
            <a:avLst/>
          </a:prstGeom>
          <a:solidFill>
            <a:schemeClr val="accent1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713160" y="2772101"/>
            <a:ext cx="723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7 Truths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61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72</TotalTime>
  <Words>347</Words>
  <Application>Microsoft Office PowerPoint</Application>
  <PresentationFormat>Widescreen</PresentationFormat>
  <Paragraphs>92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ＭＳ Ｐゴシック</vt:lpstr>
      <vt:lpstr>Arial</vt:lpstr>
      <vt:lpstr>Arial Narrow</vt:lpstr>
      <vt:lpstr>Calibri</vt:lpstr>
      <vt:lpstr>Calibri Light</vt:lpstr>
      <vt:lpstr>Office Theme</vt:lpstr>
      <vt:lpstr>Living in a Media World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Living in a Media World</dc:title>
  <dc:creator>Craig Engstrom</dc:creator>
  <cp:lastModifiedBy>Craig Engstrom</cp:lastModifiedBy>
  <cp:revision>14</cp:revision>
  <dcterms:created xsi:type="dcterms:W3CDTF">2014-10-20T18:33:36Z</dcterms:created>
  <dcterms:modified xsi:type="dcterms:W3CDTF">2014-11-16T21:56:30Z</dcterms:modified>
</cp:coreProperties>
</file>