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78" r:id="rId2"/>
    <p:sldId id="256" r:id="rId3"/>
    <p:sldId id="277" r:id="rId4"/>
    <p:sldId id="257" r:id="rId5"/>
    <p:sldId id="258" r:id="rId6"/>
    <p:sldId id="259" r:id="rId7"/>
    <p:sldId id="260" r:id="rId8"/>
    <p:sldId id="261" r:id="rId9"/>
    <p:sldId id="262" r:id="rId10"/>
    <p:sldId id="263" r:id="rId11"/>
    <p:sldId id="264" r:id="rId12"/>
    <p:sldId id="266" r:id="rId13"/>
    <p:sldId id="267" r:id="rId14"/>
    <p:sldId id="269" r:id="rId15"/>
    <p:sldId id="268" r:id="rId16"/>
    <p:sldId id="270" r:id="rId17"/>
    <p:sldId id="271"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87246" autoAdjust="0"/>
  </p:normalViewPr>
  <p:slideViewPr>
    <p:cSldViewPr snapToGrid="0" snapToObjects="1">
      <p:cViewPr varScale="1">
        <p:scale>
          <a:sx n="80" d="100"/>
          <a:sy n="80" d="100"/>
        </p:scale>
        <p:origin x="1260" y="96"/>
      </p:cViewPr>
      <p:guideLst>
        <p:guide orient="horz" pos="2160"/>
        <p:guide pos="2880"/>
      </p:guideLst>
    </p:cSldViewPr>
  </p:slideViewPr>
  <p:notesTextViewPr>
    <p:cViewPr>
      <p:scale>
        <a:sx n="114" d="100"/>
        <a:sy n="114"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5BDD6-DB5D-B84E-B3D1-6CDCF68D572C}"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B732297-ADFD-FD4C-B1F8-1D130C0B9C34}">
      <dgm:prSet phldrT="[Text]"/>
      <dgm:spPr/>
      <dgm:t>
        <a:bodyPr/>
        <a:lstStyle/>
        <a:p>
          <a:r>
            <a:rPr lang="en-US" dirty="0" smtClean="0"/>
            <a:t>Apple</a:t>
          </a:r>
          <a:endParaRPr lang="en-US" dirty="0"/>
        </a:p>
      </dgm:t>
    </dgm:pt>
    <dgm:pt modelId="{71829E46-98B0-D94E-8B65-887ECC0376F6}" type="parTrans" cxnId="{54177AC2-A186-8B4B-9137-0320DC651700}">
      <dgm:prSet/>
      <dgm:spPr/>
      <dgm:t>
        <a:bodyPr/>
        <a:lstStyle/>
        <a:p>
          <a:endParaRPr lang="en-US"/>
        </a:p>
      </dgm:t>
    </dgm:pt>
    <dgm:pt modelId="{3F2E1D1D-EF3C-0041-9091-94FBCE99B03A}" type="sibTrans" cxnId="{54177AC2-A186-8B4B-9137-0320DC651700}">
      <dgm:prSet/>
      <dgm:spPr/>
      <dgm:t>
        <a:bodyPr/>
        <a:lstStyle/>
        <a:p>
          <a:endParaRPr lang="en-US"/>
        </a:p>
      </dgm:t>
    </dgm:pt>
    <dgm:pt modelId="{9C589D8E-415B-894A-83D3-5C914183945D}">
      <dgm:prSet phldrT="[Text]"/>
      <dgm:spPr/>
      <dgm:t>
        <a:bodyPr/>
        <a:lstStyle/>
        <a:p>
          <a:r>
            <a:rPr lang="en-US" dirty="0" smtClean="0"/>
            <a:t>Red</a:t>
          </a:r>
          <a:endParaRPr lang="en-US" dirty="0"/>
        </a:p>
      </dgm:t>
    </dgm:pt>
    <dgm:pt modelId="{A8BA93DE-CC8E-6A40-A36F-9B42D1D376F5}" type="parTrans" cxnId="{9508E988-F214-F943-B397-BF027BD0ACFF}">
      <dgm:prSet/>
      <dgm:spPr/>
      <dgm:t>
        <a:bodyPr/>
        <a:lstStyle/>
        <a:p>
          <a:endParaRPr lang="en-US"/>
        </a:p>
      </dgm:t>
    </dgm:pt>
    <dgm:pt modelId="{E1B2E095-D7BB-B146-9946-24773DBC7D64}" type="sibTrans" cxnId="{9508E988-F214-F943-B397-BF027BD0ACFF}">
      <dgm:prSet/>
      <dgm:spPr/>
      <dgm:t>
        <a:bodyPr/>
        <a:lstStyle/>
        <a:p>
          <a:endParaRPr lang="en-US" dirty="0"/>
        </a:p>
      </dgm:t>
    </dgm:pt>
    <dgm:pt modelId="{065873A2-0D4B-FB46-AD70-8E3FF48E142C}">
      <dgm:prSet phldrT="[Text]"/>
      <dgm:spPr/>
      <dgm:t>
        <a:bodyPr/>
        <a:lstStyle/>
        <a:p>
          <a:r>
            <a:rPr lang="en-US" dirty="0" smtClean="0"/>
            <a:t>Juicy</a:t>
          </a:r>
          <a:endParaRPr lang="en-US" dirty="0"/>
        </a:p>
      </dgm:t>
    </dgm:pt>
    <dgm:pt modelId="{36CD01FE-9FB3-654D-9387-64EDACA307D3}" type="parTrans" cxnId="{6F1C54C2-3155-8F41-AF13-B21D82A4C873}">
      <dgm:prSet/>
      <dgm:spPr/>
      <dgm:t>
        <a:bodyPr/>
        <a:lstStyle/>
        <a:p>
          <a:endParaRPr lang="en-US"/>
        </a:p>
      </dgm:t>
    </dgm:pt>
    <dgm:pt modelId="{D1DEA45B-A885-DC46-9897-7E963DF58A6B}" type="sibTrans" cxnId="{6F1C54C2-3155-8F41-AF13-B21D82A4C873}">
      <dgm:prSet/>
      <dgm:spPr/>
      <dgm:t>
        <a:bodyPr/>
        <a:lstStyle/>
        <a:p>
          <a:endParaRPr lang="en-US" dirty="0"/>
        </a:p>
      </dgm:t>
    </dgm:pt>
    <dgm:pt modelId="{C02CCAAE-2D5E-474D-93F7-DEF10EDEB589}">
      <dgm:prSet phldrT="[Text]"/>
      <dgm:spPr/>
      <dgm:t>
        <a:bodyPr/>
        <a:lstStyle/>
        <a:p>
          <a:r>
            <a:rPr lang="en-US" dirty="0" smtClean="0"/>
            <a:t>Tart</a:t>
          </a:r>
          <a:endParaRPr lang="en-US" dirty="0"/>
        </a:p>
      </dgm:t>
    </dgm:pt>
    <dgm:pt modelId="{CD0A6B58-537C-514B-AAAA-E1E2DEBAC2A6}" type="parTrans" cxnId="{18E92105-E8C0-0549-A319-D688A7AC776E}">
      <dgm:prSet/>
      <dgm:spPr/>
      <dgm:t>
        <a:bodyPr/>
        <a:lstStyle/>
        <a:p>
          <a:endParaRPr lang="en-US"/>
        </a:p>
      </dgm:t>
    </dgm:pt>
    <dgm:pt modelId="{D72FD06E-DDA1-1D46-A014-415ACFFF18FE}" type="sibTrans" cxnId="{18E92105-E8C0-0549-A319-D688A7AC776E}">
      <dgm:prSet/>
      <dgm:spPr/>
      <dgm:t>
        <a:bodyPr/>
        <a:lstStyle/>
        <a:p>
          <a:endParaRPr lang="en-US" dirty="0"/>
        </a:p>
      </dgm:t>
    </dgm:pt>
    <dgm:pt modelId="{5E0AA410-8928-3D47-9D6C-7E8A7832ABE5}">
      <dgm:prSet phldrT="[Text]"/>
      <dgm:spPr/>
      <dgm:t>
        <a:bodyPr/>
        <a:lstStyle/>
        <a:p>
          <a:r>
            <a:rPr lang="en-US" dirty="0" smtClean="0"/>
            <a:t>Round</a:t>
          </a:r>
          <a:endParaRPr lang="en-US" dirty="0"/>
        </a:p>
      </dgm:t>
    </dgm:pt>
    <dgm:pt modelId="{DC6A0B84-F78F-2648-A101-ABB0BB6EFFD3}" type="parTrans" cxnId="{EFD4CDE7-B124-CC4B-A2B8-8CCE1D8E7281}">
      <dgm:prSet/>
      <dgm:spPr/>
      <dgm:t>
        <a:bodyPr/>
        <a:lstStyle/>
        <a:p>
          <a:endParaRPr lang="en-US"/>
        </a:p>
      </dgm:t>
    </dgm:pt>
    <dgm:pt modelId="{516A1980-BA70-F341-B7F5-2A5C9E0EDAA8}" type="sibTrans" cxnId="{EFD4CDE7-B124-CC4B-A2B8-8CCE1D8E7281}">
      <dgm:prSet/>
      <dgm:spPr/>
      <dgm:t>
        <a:bodyPr/>
        <a:lstStyle/>
        <a:p>
          <a:endParaRPr lang="en-US" dirty="0"/>
        </a:p>
      </dgm:t>
    </dgm:pt>
    <dgm:pt modelId="{4BF42B39-8977-E542-AB47-FCDFE8D9F390}">
      <dgm:prSet phldrT="[Text]"/>
      <dgm:spPr/>
      <dgm:t>
        <a:bodyPr/>
        <a:lstStyle/>
        <a:p>
          <a:r>
            <a:rPr lang="en-US" dirty="0" smtClean="0"/>
            <a:t>Shiny</a:t>
          </a:r>
          <a:endParaRPr lang="en-US" dirty="0"/>
        </a:p>
      </dgm:t>
    </dgm:pt>
    <dgm:pt modelId="{6FC52ED7-CC78-9948-8856-FDBD3A0E0672}" type="parTrans" cxnId="{836B59BC-0EB9-4D47-A4E9-831EDB531283}">
      <dgm:prSet/>
      <dgm:spPr/>
      <dgm:t>
        <a:bodyPr/>
        <a:lstStyle/>
        <a:p>
          <a:endParaRPr lang="en-US"/>
        </a:p>
      </dgm:t>
    </dgm:pt>
    <dgm:pt modelId="{ACAC415B-3A4F-F94D-A86A-B4495E95C846}" type="sibTrans" cxnId="{836B59BC-0EB9-4D47-A4E9-831EDB531283}">
      <dgm:prSet/>
      <dgm:spPr/>
      <dgm:t>
        <a:bodyPr/>
        <a:lstStyle/>
        <a:p>
          <a:endParaRPr lang="en-US" dirty="0"/>
        </a:p>
      </dgm:t>
    </dgm:pt>
    <dgm:pt modelId="{68BADE3C-2D02-FD41-AC4F-515405CE8E8B}" type="pres">
      <dgm:prSet presAssocID="{6CC5BDD6-DB5D-B84E-B3D1-6CDCF68D572C}" presName="Name0" presStyleCnt="0">
        <dgm:presLayoutVars>
          <dgm:chMax val="1"/>
          <dgm:dir/>
          <dgm:animLvl val="ctr"/>
          <dgm:resizeHandles val="exact"/>
        </dgm:presLayoutVars>
      </dgm:prSet>
      <dgm:spPr/>
      <dgm:t>
        <a:bodyPr/>
        <a:lstStyle/>
        <a:p>
          <a:endParaRPr lang="en-US"/>
        </a:p>
      </dgm:t>
    </dgm:pt>
    <dgm:pt modelId="{DA1DF36E-BCF3-FA4B-84F4-A61F3E6CAC3D}" type="pres">
      <dgm:prSet presAssocID="{4B732297-ADFD-FD4C-B1F8-1D130C0B9C34}" presName="centerShape" presStyleLbl="node0" presStyleIdx="0" presStyleCnt="1"/>
      <dgm:spPr/>
      <dgm:t>
        <a:bodyPr/>
        <a:lstStyle/>
        <a:p>
          <a:endParaRPr lang="en-US"/>
        </a:p>
      </dgm:t>
    </dgm:pt>
    <dgm:pt modelId="{32B80AB7-F484-CD46-A111-5E134742635F}" type="pres">
      <dgm:prSet presAssocID="{9C589D8E-415B-894A-83D3-5C914183945D}" presName="node" presStyleLbl="node1" presStyleIdx="0" presStyleCnt="5">
        <dgm:presLayoutVars>
          <dgm:bulletEnabled val="1"/>
        </dgm:presLayoutVars>
      </dgm:prSet>
      <dgm:spPr/>
      <dgm:t>
        <a:bodyPr/>
        <a:lstStyle/>
        <a:p>
          <a:endParaRPr lang="en-US"/>
        </a:p>
      </dgm:t>
    </dgm:pt>
    <dgm:pt modelId="{84A968F3-D222-BB49-A0EC-7CF05C11C978}" type="pres">
      <dgm:prSet presAssocID="{9C589D8E-415B-894A-83D3-5C914183945D}" presName="dummy" presStyleCnt="0"/>
      <dgm:spPr/>
    </dgm:pt>
    <dgm:pt modelId="{F0B7221F-1EB9-5141-993D-B8D6B7BD8465}" type="pres">
      <dgm:prSet presAssocID="{E1B2E095-D7BB-B146-9946-24773DBC7D64}" presName="sibTrans" presStyleLbl="sibTrans2D1" presStyleIdx="0" presStyleCnt="5"/>
      <dgm:spPr/>
      <dgm:t>
        <a:bodyPr/>
        <a:lstStyle/>
        <a:p>
          <a:endParaRPr lang="en-US"/>
        </a:p>
      </dgm:t>
    </dgm:pt>
    <dgm:pt modelId="{24FE109D-C317-E942-8D5E-5218E58ED09D}" type="pres">
      <dgm:prSet presAssocID="{065873A2-0D4B-FB46-AD70-8E3FF48E142C}" presName="node" presStyleLbl="node1" presStyleIdx="1" presStyleCnt="5">
        <dgm:presLayoutVars>
          <dgm:bulletEnabled val="1"/>
        </dgm:presLayoutVars>
      </dgm:prSet>
      <dgm:spPr/>
      <dgm:t>
        <a:bodyPr/>
        <a:lstStyle/>
        <a:p>
          <a:endParaRPr lang="en-US"/>
        </a:p>
      </dgm:t>
    </dgm:pt>
    <dgm:pt modelId="{70BDF0D2-6278-F847-941E-35CC64C854A0}" type="pres">
      <dgm:prSet presAssocID="{065873A2-0D4B-FB46-AD70-8E3FF48E142C}" presName="dummy" presStyleCnt="0"/>
      <dgm:spPr/>
    </dgm:pt>
    <dgm:pt modelId="{D2A6BBF8-7C63-CB40-BE81-837CF440007A}" type="pres">
      <dgm:prSet presAssocID="{D1DEA45B-A885-DC46-9897-7E963DF58A6B}" presName="sibTrans" presStyleLbl="sibTrans2D1" presStyleIdx="1" presStyleCnt="5"/>
      <dgm:spPr/>
      <dgm:t>
        <a:bodyPr/>
        <a:lstStyle/>
        <a:p>
          <a:endParaRPr lang="en-US"/>
        </a:p>
      </dgm:t>
    </dgm:pt>
    <dgm:pt modelId="{587D6623-FA3E-F245-B008-6664F216932D}" type="pres">
      <dgm:prSet presAssocID="{C02CCAAE-2D5E-474D-93F7-DEF10EDEB589}" presName="node" presStyleLbl="node1" presStyleIdx="2" presStyleCnt="5">
        <dgm:presLayoutVars>
          <dgm:bulletEnabled val="1"/>
        </dgm:presLayoutVars>
      </dgm:prSet>
      <dgm:spPr/>
      <dgm:t>
        <a:bodyPr/>
        <a:lstStyle/>
        <a:p>
          <a:endParaRPr lang="en-US"/>
        </a:p>
      </dgm:t>
    </dgm:pt>
    <dgm:pt modelId="{83EA13FF-5D4D-CA4C-9635-9F1757A0A958}" type="pres">
      <dgm:prSet presAssocID="{C02CCAAE-2D5E-474D-93F7-DEF10EDEB589}" presName="dummy" presStyleCnt="0"/>
      <dgm:spPr/>
    </dgm:pt>
    <dgm:pt modelId="{06FF13BB-9D20-1244-8D28-AA2ACAC866A5}" type="pres">
      <dgm:prSet presAssocID="{D72FD06E-DDA1-1D46-A014-415ACFFF18FE}" presName="sibTrans" presStyleLbl="sibTrans2D1" presStyleIdx="2" presStyleCnt="5"/>
      <dgm:spPr/>
      <dgm:t>
        <a:bodyPr/>
        <a:lstStyle/>
        <a:p>
          <a:endParaRPr lang="en-US"/>
        </a:p>
      </dgm:t>
    </dgm:pt>
    <dgm:pt modelId="{A46AFC4F-817D-594F-800B-E22C40ABC457}" type="pres">
      <dgm:prSet presAssocID="{5E0AA410-8928-3D47-9D6C-7E8A7832ABE5}" presName="node" presStyleLbl="node1" presStyleIdx="3" presStyleCnt="5">
        <dgm:presLayoutVars>
          <dgm:bulletEnabled val="1"/>
        </dgm:presLayoutVars>
      </dgm:prSet>
      <dgm:spPr/>
      <dgm:t>
        <a:bodyPr/>
        <a:lstStyle/>
        <a:p>
          <a:endParaRPr lang="en-US"/>
        </a:p>
      </dgm:t>
    </dgm:pt>
    <dgm:pt modelId="{E4C1735E-1F72-3B44-B7C0-6F45C3786AB7}" type="pres">
      <dgm:prSet presAssocID="{5E0AA410-8928-3D47-9D6C-7E8A7832ABE5}" presName="dummy" presStyleCnt="0"/>
      <dgm:spPr/>
    </dgm:pt>
    <dgm:pt modelId="{6B4AE1F1-1D93-0F4B-8BD5-2BC3D4DD07EF}" type="pres">
      <dgm:prSet presAssocID="{516A1980-BA70-F341-B7F5-2A5C9E0EDAA8}" presName="sibTrans" presStyleLbl="sibTrans2D1" presStyleIdx="3" presStyleCnt="5"/>
      <dgm:spPr/>
      <dgm:t>
        <a:bodyPr/>
        <a:lstStyle/>
        <a:p>
          <a:endParaRPr lang="en-US"/>
        </a:p>
      </dgm:t>
    </dgm:pt>
    <dgm:pt modelId="{B9FEB02E-DCE3-E54E-A2A5-3F91E1B9BCC5}" type="pres">
      <dgm:prSet presAssocID="{4BF42B39-8977-E542-AB47-FCDFE8D9F390}" presName="node" presStyleLbl="node1" presStyleIdx="4" presStyleCnt="5">
        <dgm:presLayoutVars>
          <dgm:bulletEnabled val="1"/>
        </dgm:presLayoutVars>
      </dgm:prSet>
      <dgm:spPr/>
      <dgm:t>
        <a:bodyPr/>
        <a:lstStyle/>
        <a:p>
          <a:endParaRPr lang="en-US"/>
        </a:p>
      </dgm:t>
    </dgm:pt>
    <dgm:pt modelId="{CE13A8CA-C166-884E-A7FC-29252DD07E0F}" type="pres">
      <dgm:prSet presAssocID="{4BF42B39-8977-E542-AB47-FCDFE8D9F390}" presName="dummy" presStyleCnt="0"/>
      <dgm:spPr/>
    </dgm:pt>
    <dgm:pt modelId="{181CD9F6-73DD-7743-9339-AB0C53916E2D}" type="pres">
      <dgm:prSet presAssocID="{ACAC415B-3A4F-F94D-A86A-B4495E95C846}" presName="sibTrans" presStyleLbl="sibTrans2D1" presStyleIdx="4" presStyleCnt="5"/>
      <dgm:spPr/>
      <dgm:t>
        <a:bodyPr/>
        <a:lstStyle/>
        <a:p>
          <a:endParaRPr lang="en-US"/>
        </a:p>
      </dgm:t>
    </dgm:pt>
  </dgm:ptLst>
  <dgm:cxnLst>
    <dgm:cxn modelId="{D1A4CD8B-9FC8-9941-99CB-A327207ADF3E}" type="presOf" srcId="{E1B2E095-D7BB-B146-9946-24773DBC7D64}" destId="{F0B7221F-1EB9-5141-993D-B8D6B7BD8465}" srcOrd="0" destOrd="0" presId="urn:microsoft.com/office/officeart/2005/8/layout/radial6"/>
    <dgm:cxn modelId="{EFD4CDE7-B124-CC4B-A2B8-8CCE1D8E7281}" srcId="{4B732297-ADFD-FD4C-B1F8-1D130C0B9C34}" destId="{5E0AA410-8928-3D47-9D6C-7E8A7832ABE5}" srcOrd="3" destOrd="0" parTransId="{DC6A0B84-F78F-2648-A101-ABB0BB6EFFD3}" sibTransId="{516A1980-BA70-F341-B7F5-2A5C9E0EDAA8}"/>
    <dgm:cxn modelId="{08B551C2-4C4F-A742-92FF-C4E2F54ADEF8}" type="presOf" srcId="{D72FD06E-DDA1-1D46-A014-415ACFFF18FE}" destId="{06FF13BB-9D20-1244-8D28-AA2ACAC866A5}" srcOrd="0" destOrd="0" presId="urn:microsoft.com/office/officeart/2005/8/layout/radial6"/>
    <dgm:cxn modelId="{9508E988-F214-F943-B397-BF027BD0ACFF}" srcId="{4B732297-ADFD-FD4C-B1F8-1D130C0B9C34}" destId="{9C589D8E-415B-894A-83D3-5C914183945D}" srcOrd="0" destOrd="0" parTransId="{A8BA93DE-CC8E-6A40-A36F-9B42D1D376F5}" sibTransId="{E1B2E095-D7BB-B146-9946-24773DBC7D64}"/>
    <dgm:cxn modelId="{54177AC2-A186-8B4B-9137-0320DC651700}" srcId="{6CC5BDD6-DB5D-B84E-B3D1-6CDCF68D572C}" destId="{4B732297-ADFD-FD4C-B1F8-1D130C0B9C34}" srcOrd="0" destOrd="0" parTransId="{71829E46-98B0-D94E-8B65-887ECC0376F6}" sibTransId="{3F2E1D1D-EF3C-0041-9091-94FBCE99B03A}"/>
    <dgm:cxn modelId="{A8C9E03E-16F2-FC4B-BD30-A797581F7E3A}" type="presOf" srcId="{065873A2-0D4B-FB46-AD70-8E3FF48E142C}" destId="{24FE109D-C317-E942-8D5E-5218E58ED09D}" srcOrd="0" destOrd="0" presId="urn:microsoft.com/office/officeart/2005/8/layout/radial6"/>
    <dgm:cxn modelId="{7905B4A9-2993-7547-B854-21AF3BB37259}" type="presOf" srcId="{9C589D8E-415B-894A-83D3-5C914183945D}" destId="{32B80AB7-F484-CD46-A111-5E134742635F}" srcOrd="0" destOrd="0" presId="urn:microsoft.com/office/officeart/2005/8/layout/radial6"/>
    <dgm:cxn modelId="{6F1C54C2-3155-8F41-AF13-B21D82A4C873}" srcId="{4B732297-ADFD-FD4C-B1F8-1D130C0B9C34}" destId="{065873A2-0D4B-FB46-AD70-8E3FF48E142C}" srcOrd="1" destOrd="0" parTransId="{36CD01FE-9FB3-654D-9387-64EDACA307D3}" sibTransId="{D1DEA45B-A885-DC46-9897-7E963DF58A6B}"/>
    <dgm:cxn modelId="{A2E96270-3C00-2242-98D2-15D89472086E}" type="presOf" srcId="{ACAC415B-3A4F-F94D-A86A-B4495E95C846}" destId="{181CD9F6-73DD-7743-9339-AB0C53916E2D}" srcOrd="0" destOrd="0" presId="urn:microsoft.com/office/officeart/2005/8/layout/radial6"/>
    <dgm:cxn modelId="{D0B82B33-F3F3-2545-B273-1D061485483A}" type="presOf" srcId="{516A1980-BA70-F341-B7F5-2A5C9E0EDAA8}" destId="{6B4AE1F1-1D93-0F4B-8BD5-2BC3D4DD07EF}" srcOrd="0" destOrd="0" presId="urn:microsoft.com/office/officeart/2005/8/layout/radial6"/>
    <dgm:cxn modelId="{239503E9-1682-6141-8B2E-46B71F1128CB}" type="presOf" srcId="{D1DEA45B-A885-DC46-9897-7E963DF58A6B}" destId="{D2A6BBF8-7C63-CB40-BE81-837CF440007A}" srcOrd="0" destOrd="0" presId="urn:microsoft.com/office/officeart/2005/8/layout/radial6"/>
    <dgm:cxn modelId="{69F04181-52CE-664A-8F4F-D79E7B27D235}" type="presOf" srcId="{C02CCAAE-2D5E-474D-93F7-DEF10EDEB589}" destId="{587D6623-FA3E-F245-B008-6664F216932D}" srcOrd="0" destOrd="0" presId="urn:microsoft.com/office/officeart/2005/8/layout/radial6"/>
    <dgm:cxn modelId="{3E703ECE-33BD-374C-84FE-0CD2191E4037}" type="presOf" srcId="{6CC5BDD6-DB5D-B84E-B3D1-6CDCF68D572C}" destId="{68BADE3C-2D02-FD41-AC4F-515405CE8E8B}" srcOrd="0" destOrd="0" presId="urn:microsoft.com/office/officeart/2005/8/layout/radial6"/>
    <dgm:cxn modelId="{18E92105-E8C0-0549-A319-D688A7AC776E}" srcId="{4B732297-ADFD-FD4C-B1F8-1D130C0B9C34}" destId="{C02CCAAE-2D5E-474D-93F7-DEF10EDEB589}" srcOrd="2" destOrd="0" parTransId="{CD0A6B58-537C-514B-AAAA-E1E2DEBAC2A6}" sibTransId="{D72FD06E-DDA1-1D46-A014-415ACFFF18FE}"/>
    <dgm:cxn modelId="{836B59BC-0EB9-4D47-A4E9-831EDB531283}" srcId="{4B732297-ADFD-FD4C-B1F8-1D130C0B9C34}" destId="{4BF42B39-8977-E542-AB47-FCDFE8D9F390}" srcOrd="4" destOrd="0" parTransId="{6FC52ED7-CC78-9948-8856-FDBD3A0E0672}" sibTransId="{ACAC415B-3A4F-F94D-A86A-B4495E95C846}"/>
    <dgm:cxn modelId="{BDE5BAE6-67A6-7E40-8DA2-768B2AF31B27}" type="presOf" srcId="{4B732297-ADFD-FD4C-B1F8-1D130C0B9C34}" destId="{DA1DF36E-BCF3-FA4B-84F4-A61F3E6CAC3D}" srcOrd="0" destOrd="0" presId="urn:microsoft.com/office/officeart/2005/8/layout/radial6"/>
    <dgm:cxn modelId="{08509982-9603-D64E-96DE-F57DD940A299}" type="presOf" srcId="{4BF42B39-8977-E542-AB47-FCDFE8D9F390}" destId="{B9FEB02E-DCE3-E54E-A2A5-3F91E1B9BCC5}" srcOrd="0" destOrd="0" presId="urn:microsoft.com/office/officeart/2005/8/layout/radial6"/>
    <dgm:cxn modelId="{EF5EDF2D-FB22-BF45-8E5E-C98B0E47E771}" type="presOf" srcId="{5E0AA410-8928-3D47-9D6C-7E8A7832ABE5}" destId="{A46AFC4F-817D-594F-800B-E22C40ABC457}" srcOrd="0" destOrd="0" presId="urn:microsoft.com/office/officeart/2005/8/layout/radial6"/>
    <dgm:cxn modelId="{9FE6D245-6377-794C-B54A-AC8108E6FD08}" type="presParOf" srcId="{68BADE3C-2D02-FD41-AC4F-515405CE8E8B}" destId="{DA1DF36E-BCF3-FA4B-84F4-A61F3E6CAC3D}" srcOrd="0" destOrd="0" presId="urn:microsoft.com/office/officeart/2005/8/layout/radial6"/>
    <dgm:cxn modelId="{4374C3B6-7ECA-5C49-8536-94FA5C98F7BC}" type="presParOf" srcId="{68BADE3C-2D02-FD41-AC4F-515405CE8E8B}" destId="{32B80AB7-F484-CD46-A111-5E134742635F}" srcOrd="1" destOrd="0" presId="urn:microsoft.com/office/officeart/2005/8/layout/radial6"/>
    <dgm:cxn modelId="{F58F885E-CACE-A343-806A-78E9A3B7908B}" type="presParOf" srcId="{68BADE3C-2D02-FD41-AC4F-515405CE8E8B}" destId="{84A968F3-D222-BB49-A0EC-7CF05C11C978}" srcOrd="2" destOrd="0" presId="urn:microsoft.com/office/officeart/2005/8/layout/radial6"/>
    <dgm:cxn modelId="{92614CEC-2AEF-AD4D-80A3-23A3159A0161}" type="presParOf" srcId="{68BADE3C-2D02-FD41-AC4F-515405CE8E8B}" destId="{F0B7221F-1EB9-5141-993D-B8D6B7BD8465}" srcOrd="3" destOrd="0" presId="urn:microsoft.com/office/officeart/2005/8/layout/radial6"/>
    <dgm:cxn modelId="{D955580E-0035-E343-B34E-BFA9FF1970EB}" type="presParOf" srcId="{68BADE3C-2D02-FD41-AC4F-515405CE8E8B}" destId="{24FE109D-C317-E942-8D5E-5218E58ED09D}" srcOrd="4" destOrd="0" presId="urn:microsoft.com/office/officeart/2005/8/layout/radial6"/>
    <dgm:cxn modelId="{2BA6F7F3-4FEC-ED4C-89E2-0E574E12EF79}" type="presParOf" srcId="{68BADE3C-2D02-FD41-AC4F-515405CE8E8B}" destId="{70BDF0D2-6278-F847-941E-35CC64C854A0}" srcOrd="5" destOrd="0" presId="urn:microsoft.com/office/officeart/2005/8/layout/radial6"/>
    <dgm:cxn modelId="{92661EA7-C179-654C-B1CE-39B206C6229D}" type="presParOf" srcId="{68BADE3C-2D02-FD41-AC4F-515405CE8E8B}" destId="{D2A6BBF8-7C63-CB40-BE81-837CF440007A}" srcOrd="6" destOrd="0" presId="urn:microsoft.com/office/officeart/2005/8/layout/radial6"/>
    <dgm:cxn modelId="{A13D4F9A-E856-DF49-BF68-D8E92641F4DC}" type="presParOf" srcId="{68BADE3C-2D02-FD41-AC4F-515405CE8E8B}" destId="{587D6623-FA3E-F245-B008-6664F216932D}" srcOrd="7" destOrd="0" presId="urn:microsoft.com/office/officeart/2005/8/layout/radial6"/>
    <dgm:cxn modelId="{13E217E8-846F-FE42-9D47-3C5DC66C55D6}" type="presParOf" srcId="{68BADE3C-2D02-FD41-AC4F-515405CE8E8B}" destId="{83EA13FF-5D4D-CA4C-9635-9F1757A0A958}" srcOrd="8" destOrd="0" presId="urn:microsoft.com/office/officeart/2005/8/layout/radial6"/>
    <dgm:cxn modelId="{94877D76-8AF2-EA46-B5E2-A666BD303E4D}" type="presParOf" srcId="{68BADE3C-2D02-FD41-AC4F-515405CE8E8B}" destId="{06FF13BB-9D20-1244-8D28-AA2ACAC866A5}" srcOrd="9" destOrd="0" presId="urn:microsoft.com/office/officeart/2005/8/layout/radial6"/>
    <dgm:cxn modelId="{58D89B4B-A1AA-E04C-953B-E87E18712F82}" type="presParOf" srcId="{68BADE3C-2D02-FD41-AC4F-515405CE8E8B}" destId="{A46AFC4F-817D-594F-800B-E22C40ABC457}" srcOrd="10" destOrd="0" presId="urn:microsoft.com/office/officeart/2005/8/layout/radial6"/>
    <dgm:cxn modelId="{7CCD9003-938B-7C49-AD79-DEDAFE3FCB29}" type="presParOf" srcId="{68BADE3C-2D02-FD41-AC4F-515405CE8E8B}" destId="{E4C1735E-1F72-3B44-B7C0-6F45C3786AB7}" srcOrd="11" destOrd="0" presId="urn:microsoft.com/office/officeart/2005/8/layout/radial6"/>
    <dgm:cxn modelId="{EC9F89A9-C115-1249-8225-1B728DADC87B}" type="presParOf" srcId="{68BADE3C-2D02-FD41-AC4F-515405CE8E8B}" destId="{6B4AE1F1-1D93-0F4B-8BD5-2BC3D4DD07EF}" srcOrd="12" destOrd="0" presId="urn:microsoft.com/office/officeart/2005/8/layout/radial6"/>
    <dgm:cxn modelId="{46E5DA57-2001-4A4B-A2CF-DB98A6AF2919}" type="presParOf" srcId="{68BADE3C-2D02-FD41-AC4F-515405CE8E8B}" destId="{B9FEB02E-DCE3-E54E-A2A5-3F91E1B9BCC5}" srcOrd="13" destOrd="0" presId="urn:microsoft.com/office/officeart/2005/8/layout/radial6"/>
    <dgm:cxn modelId="{D30271B0-A2A6-BB45-9FAA-8DA84588B14B}" type="presParOf" srcId="{68BADE3C-2D02-FD41-AC4F-515405CE8E8B}" destId="{CE13A8CA-C166-884E-A7FC-29252DD07E0F}" srcOrd="14" destOrd="0" presId="urn:microsoft.com/office/officeart/2005/8/layout/radial6"/>
    <dgm:cxn modelId="{5F60D725-C503-6447-ACB2-C2A9B80C5D12}" type="presParOf" srcId="{68BADE3C-2D02-FD41-AC4F-515405CE8E8B}" destId="{181CD9F6-73DD-7743-9339-AB0C53916E2D}"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CD9F6-73DD-7743-9339-AB0C53916E2D}">
      <dsp:nvSpPr>
        <dsp:cNvPr id="0" name=""/>
        <dsp:cNvSpPr/>
      </dsp:nvSpPr>
      <dsp:spPr>
        <a:xfrm>
          <a:off x="961373" y="351156"/>
          <a:ext cx="2339690" cy="2339690"/>
        </a:xfrm>
        <a:prstGeom prst="blockArc">
          <a:avLst>
            <a:gd name="adj1" fmla="val 11880000"/>
            <a:gd name="adj2" fmla="val 1620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4AE1F1-1D93-0F4B-8BD5-2BC3D4DD07EF}">
      <dsp:nvSpPr>
        <dsp:cNvPr id="0" name=""/>
        <dsp:cNvSpPr/>
      </dsp:nvSpPr>
      <dsp:spPr>
        <a:xfrm>
          <a:off x="961373" y="351156"/>
          <a:ext cx="2339690" cy="2339690"/>
        </a:xfrm>
        <a:prstGeom prst="blockArc">
          <a:avLst>
            <a:gd name="adj1" fmla="val 7560000"/>
            <a:gd name="adj2" fmla="val 1188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FF13BB-9D20-1244-8D28-AA2ACAC866A5}">
      <dsp:nvSpPr>
        <dsp:cNvPr id="0" name=""/>
        <dsp:cNvSpPr/>
      </dsp:nvSpPr>
      <dsp:spPr>
        <a:xfrm>
          <a:off x="961373" y="351156"/>
          <a:ext cx="2339690" cy="2339690"/>
        </a:xfrm>
        <a:prstGeom prst="blockArc">
          <a:avLst>
            <a:gd name="adj1" fmla="val 3240000"/>
            <a:gd name="adj2" fmla="val 756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A6BBF8-7C63-CB40-BE81-837CF440007A}">
      <dsp:nvSpPr>
        <dsp:cNvPr id="0" name=""/>
        <dsp:cNvSpPr/>
      </dsp:nvSpPr>
      <dsp:spPr>
        <a:xfrm>
          <a:off x="961373" y="351156"/>
          <a:ext cx="2339690" cy="2339690"/>
        </a:xfrm>
        <a:prstGeom prst="blockArc">
          <a:avLst>
            <a:gd name="adj1" fmla="val 20520000"/>
            <a:gd name="adj2" fmla="val 324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B7221F-1EB9-5141-993D-B8D6B7BD8465}">
      <dsp:nvSpPr>
        <dsp:cNvPr id="0" name=""/>
        <dsp:cNvSpPr/>
      </dsp:nvSpPr>
      <dsp:spPr>
        <a:xfrm>
          <a:off x="961373" y="351156"/>
          <a:ext cx="2339690" cy="2339690"/>
        </a:xfrm>
        <a:prstGeom prst="blockArc">
          <a:avLst>
            <a:gd name="adj1" fmla="val 16200000"/>
            <a:gd name="adj2" fmla="val 2052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1DF36E-BCF3-FA4B-84F4-A61F3E6CAC3D}">
      <dsp:nvSpPr>
        <dsp:cNvPr id="0" name=""/>
        <dsp:cNvSpPr/>
      </dsp:nvSpPr>
      <dsp:spPr>
        <a:xfrm>
          <a:off x="1593211" y="982993"/>
          <a:ext cx="1076015" cy="107601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Apple</a:t>
          </a:r>
          <a:endParaRPr lang="en-US" sz="2100" kern="1200" dirty="0"/>
        </a:p>
      </dsp:txBody>
      <dsp:txXfrm>
        <a:off x="1750790" y="1140572"/>
        <a:ext cx="760857" cy="760857"/>
      </dsp:txXfrm>
    </dsp:sp>
    <dsp:sp modelId="{32B80AB7-F484-CD46-A111-5E134742635F}">
      <dsp:nvSpPr>
        <dsp:cNvPr id="0" name=""/>
        <dsp:cNvSpPr/>
      </dsp:nvSpPr>
      <dsp:spPr>
        <a:xfrm>
          <a:off x="1754613" y="1666"/>
          <a:ext cx="753211" cy="7532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Red</a:t>
          </a:r>
          <a:endParaRPr lang="en-US" sz="1300" kern="1200" dirty="0"/>
        </a:p>
      </dsp:txBody>
      <dsp:txXfrm>
        <a:off x="1864918" y="111971"/>
        <a:ext cx="532601" cy="532601"/>
      </dsp:txXfrm>
    </dsp:sp>
    <dsp:sp modelId="{24FE109D-C317-E942-8D5E-5218E58ED09D}">
      <dsp:nvSpPr>
        <dsp:cNvPr id="0" name=""/>
        <dsp:cNvSpPr/>
      </dsp:nvSpPr>
      <dsp:spPr>
        <a:xfrm>
          <a:off x="2841413" y="791273"/>
          <a:ext cx="753211" cy="7532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Juicy</a:t>
          </a:r>
          <a:endParaRPr lang="en-US" sz="1300" kern="1200" dirty="0"/>
        </a:p>
      </dsp:txBody>
      <dsp:txXfrm>
        <a:off x="2951718" y="901578"/>
        <a:ext cx="532601" cy="532601"/>
      </dsp:txXfrm>
    </dsp:sp>
    <dsp:sp modelId="{587D6623-FA3E-F245-B008-6664F216932D}">
      <dsp:nvSpPr>
        <dsp:cNvPr id="0" name=""/>
        <dsp:cNvSpPr/>
      </dsp:nvSpPr>
      <dsp:spPr>
        <a:xfrm>
          <a:off x="2426293" y="2068884"/>
          <a:ext cx="753211" cy="7532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Tart</a:t>
          </a:r>
          <a:endParaRPr lang="en-US" sz="1300" kern="1200" dirty="0"/>
        </a:p>
      </dsp:txBody>
      <dsp:txXfrm>
        <a:off x="2536598" y="2179189"/>
        <a:ext cx="532601" cy="532601"/>
      </dsp:txXfrm>
    </dsp:sp>
    <dsp:sp modelId="{A46AFC4F-817D-594F-800B-E22C40ABC457}">
      <dsp:nvSpPr>
        <dsp:cNvPr id="0" name=""/>
        <dsp:cNvSpPr/>
      </dsp:nvSpPr>
      <dsp:spPr>
        <a:xfrm>
          <a:off x="1082933" y="2068884"/>
          <a:ext cx="753211" cy="7532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Round</a:t>
          </a:r>
          <a:endParaRPr lang="en-US" sz="1300" kern="1200" dirty="0"/>
        </a:p>
      </dsp:txBody>
      <dsp:txXfrm>
        <a:off x="1193238" y="2179189"/>
        <a:ext cx="532601" cy="532601"/>
      </dsp:txXfrm>
    </dsp:sp>
    <dsp:sp modelId="{B9FEB02E-DCE3-E54E-A2A5-3F91E1B9BCC5}">
      <dsp:nvSpPr>
        <dsp:cNvPr id="0" name=""/>
        <dsp:cNvSpPr/>
      </dsp:nvSpPr>
      <dsp:spPr>
        <a:xfrm>
          <a:off x="667813" y="791273"/>
          <a:ext cx="753211" cy="7532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Shiny</a:t>
          </a:r>
          <a:endParaRPr lang="en-US" sz="1300" kern="1200" dirty="0"/>
        </a:p>
      </dsp:txBody>
      <dsp:txXfrm>
        <a:off x="778118" y="901578"/>
        <a:ext cx="532601" cy="53260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6705A-E28B-A84A-B792-9A0E997D9209}" type="datetimeFigureOut">
              <a:rPr lang="en-US" smtClean="0"/>
              <a:pPr/>
              <a:t>7/31/2017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C0039-CF35-5B44-9BC5-D2FE003DE2B9}" type="slidenum">
              <a:rPr lang="en-US" smtClean="0"/>
              <a:pPr/>
              <a:t>‹#›</a:t>
            </a:fld>
            <a:endParaRPr lang="en-US" dirty="0"/>
          </a:p>
        </p:txBody>
      </p:sp>
    </p:spTree>
    <p:extLst>
      <p:ext uri="{BB962C8B-B14F-4D97-AF65-F5344CB8AC3E}">
        <p14:creationId xmlns:p14="http://schemas.microsoft.com/office/powerpoint/2010/main" val="8785129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2</a:t>
            </a:fld>
            <a:endParaRPr lang="en-US" dirty="0"/>
          </a:p>
        </p:txBody>
      </p:sp>
    </p:spTree>
    <p:extLst>
      <p:ext uri="{BB962C8B-B14F-4D97-AF65-F5344CB8AC3E}">
        <p14:creationId xmlns:p14="http://schemas.microsoft.com/office/powerpoint/2010/main" val="23187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Summarize the major research designs used in cognitive psychology</a:t>
            </a:r>
          </a:p>
          <a:p>
            <a:endParaRPr lang="en-US" dirty="0" smtClean="0"/>
          </a:p>
          <a:p>
            <a:r>
              <a:rPr lang="en-US" dirty="0" smtClean="0"/>
              <a:t>Experimental method</a:t>
            </a:r>
          </a:p>
          <a:p>
            <a:pPr marL="171450" indent="-171450">
              <a:buFont typeface="Arial" charset="0"/>
              <a:buChar char="•"/>
            </a:pPr>
            <a:r>
              <a:rPr lang="en-US" dirty="0" smtClean="0"/>
              <a:t>Independent variable = presumed cause,</a:t>
            </a:r>
            <a:r>
              <a:rPr lang="en-US" baseline="0" dirty="0" smtClean="0"/>
              <a:t> manipulated by the experimenter</a:t>
            </a:r>
          </a:p>
          <a:p>
            <a:pPr marL="171450" indent="-171450">
              <a:buFont typeface="Arial" charset="0"/>
              <a:buChar char="•"/>
            </a:pPr>
            <a:r>
              <a:rPr lang="en-US" baseline="0" dirty="0" smtClean="0"/>
              <a:t>Dependent variable = presumed effect; measured by the experimenter</a:t>
            </a:r>
          </a:p>
          <a:p>
            <a:pPr marL="171450" indent="-171450">
              <a:buFont typeface="Arial" charset="0"/>
              <a:buChar char="•"/>
            </a:pPr>
            <a:endParaRPr lang="en-US" baseline="0" dirty="0" smtClean="0"/>
          </a:p>
          <a:p>
            <a:pPr marL="0" indent="0">
              <a:buFont typeface="Arial" charset="0"/>
              <a:buNone/>
            </a:pPr>
            <a:r>
              <a:rPr lang="en-US" baseline="0" dirty="0" smtClean="0"/>
              <a:t>Between subjects design: different groups of people receive different conditions</a:t>
            </a:r>
          </a:p>
          <a:p>
            <a:pPr marL="0" indent="0">
              <a:buFont typeface="Arial" charset="0"/>
              <a:buNone/>
            </a:pPr>
            <a:endParaRPr lang="en-US" baseline="0" dirty="0" smtClean="0"/>
          </a:p>
          <a:p>
            <a:pPr marL="0" indent="0">
              <a:buFont typeface="Arial" charset="0"/>
              <a:buNone/>
            </a:pPr>
            <a:r>
              <a:rPr lang="en-US" baseline="0" dirty="0" smtClean="0"/>
              <a:t>Within subjects design: each person is exposed to more than one condition</a:t>
            </a:r>
          </a:p>
          <a:p>
            <a:pPr marL="0" indent="0">
              <a:buFont typeface="Arial" charset="0"/>
              <a:buNone/>
            </a:pPr>
            <a:endParaRPr lang="en-US" baseline="0" dirty="0" smtClean="0"/>
          </a:p>
          <a:p>
            <a:r>
              <a:rPr lang="en-US" dirty="0" smtClean="0"/>
              <a:t>Quasi-experiment:  the presumed cause that you want to investigate cannot be controlled and randomly assigned by the researcher (gender, age</a:t>
            </a:r>
            <a:r>
              <a:rPr lang="en-US" baseline="0" dirty="0" smtClean="0"/>
              <a:t>, ethnicity, educational background, etc.)</a:t>
            </a:r>
            <a:endParaRPr lang="en-US" dirty="0" smtClean="0"/>
          </a:p>
        </p:txBody>
      </p:sp>
      <p:sp>
        <p:nvSpPr>
          <p:cNvPr id="4" name="Slide Number Placeholder 3"/>
          <p:cNvSpPr>
            <a:spLocks noGrp="1"/>
          </p:cNvSpPr>
          <p:nvPr>
            <p:ph type="sldNum" sz="quarter" idx="10"/>
          </p:nvPr>
        </p:nvSpPr>
        <p:spPr/>
        <p:txBody>
          <a:bodyPr/>
          <a:lstStyle/>
          <a:p>
            <a:fld id="{18DC0039-CF35-5B44-9BC5-D2FE003DE2B9}" type="slidenum">
              <a:rPr lang="en-US" smtClean="0"/>
              <a:pPr/>
              <a:t>11</a:t>
            </a:fld>
            <a:endParaRPr lang="en-US" dirty="0"/>
          </a:p>
        </p:txBody>
      </p:sp>
    </p:spTree>
    <p:extLst>
      <p:ext uri="{BB962C8B-B14F-4D97-AF65-F5344CB8AC3E}">
        <p14:creationId xmlns:p14="http://schemas.microsoft.com/office/powerpoint/2010/main" val="183252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Summarize the major research designs used in cognitive psychology</a:t>
            </a:r>
          </a:p>
          <a:p>
            <a:endParaRPr lang="en-US" dirty="0" smtClean="0"/>
          </a:p>
          <a:p>
            <a:r>
              <a:rPr lang="en-US" dirty="0" smtClean="0"/>
              <a:t>Naturalistic observation:</a:t>
            </a:r>
            <a:r>
              <a:rPr lang="en-US" baseline="0" dirty="0" smtClean="0"/>
              <a:t> watching people in everyday contexts</a:t>
            </a:r>
          </a:p>
          <a:p>
            <a:pPr marL="171450" indent="-171450">
              <a:buFont typeface="Arial" charset="0"/>
              <a:buChar char="•"/>
            </a:pPr>
            <a:r>
              <a:rPr lang="en-US" baseline="0" dirty="0" smtClean="0"/>
              <a:t>High in ecological validity, but</a:t>
            </a:r>
            <a:r>
              <a:rPr lang="is-IS" baseline="0" dirty="0" smtClean="0"/>
              <a:t>….</a:t>
            </a:r>
          </a:p>
          <a:p>
            <a:pPr marL="171450" indent="-171450">
              <a:buFont typeface="Arial" charset="0"/>
              <a:buChar char="•"/>
            </a:pPr>
            <a:r>
              <a:rPr lang="is-IS" baseline="0" dirty="0" smtClean="0"/>
              <a:t>Low in experimental control</a:t>
            </a:r>
          </a:p>
          <a:p>
            <a:pPr marL="171450" indent="-171450">
              <a:buFont typeface="Arial" charset="0"/>
              <a:buChar char="•"/>
            </a:pPr>
            <a:endParaRPr lang="en-US" dirty="0" smtClean="0"/>
          </a:p>
          <a:p>
            <a:r>
              <a:rPr lang="en-US" dirty="0" smtClean="0"/>
              <a:t>Controlled observation:  Researcher can control the setting or the conditions</a:t>
            </a:r>
            <a:r>
              <a:rPr lang="en-US" baseline="0" dirty="0" smtClean="0"/>
              <a:t> of the study</a:t>
            </a:r>
          </a:p>
          <a:p>
            <a:endParaRPr lang="en-US" baseline="0" dirty="0" smtClean="0"/>
          </a:p>
          <a:p>
            <a:r>
              <a:rPr lang="en-US" baseline="0" dirty="0" smtClean="0"/>
              <a:t>Clinical interview:  Researcher intervenes through asking a series of planned, open-ended questions</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12</a:t>
            </a:fld>
            <a:endParaRPr lang="en-US" dirty="0"/>
          </a:p>
        </p:txBody>
      </p:sp>
    </p:spTree>
    <p:extLst>
      <p:ext uri="{BB962C8B-B14F-4D97-AF65-F5344CB8AC3E}">
        <p14:creationId xmlns:p14="http://schemas.microsoft.com/office/powerpoint/2010/main" val="417080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Summarize the major research designs used in cognitive psychology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Introspection:  asking people</a:t>
            </a:r>
            <a:r>
              <a:rPr lang="en-US" sz="1200" kern="1200" baseline="0" dirty="0" smtClean="0">
                <a:solidFill>
                  <a:schemeClr val="tx1"/>
                </a:solidFill>
                <a:effectLst/>
                <a:latin typeface="+mn-lt"/>
                <a:ea typeface="+mn-ea"/>
                <a:cs typeface="+mn-cs"/>
              </a:rPr>
              <a:t> to “think aloud” while they solve a problem or make a decision</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Has all of the benefits and drawbacks of observational studies, plus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Benefit: an individual may have better insight into his or her own experience than an outside observer could have</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Drawback:  people may also be more biased about their own cognitions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sz="1200" kern="1200" baseline="0" dirty="0" smtClean="0">
                <a:solidFill>
                  <a:schemeClr val="tx1"/>
                </a:solidFill>
                <a:effectLst/>
                <a:latin typeface="+mn-lt"/>
                <a:ea typeface="+mn-ea"/>
                <a:cs typeface="+mn-cs"/>
              </a:rPr>
              <a:t>Investigations of neural underpinnings (cognitive neuroscience): to be discussed in Chapter 2</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DC0039-CF35-5B44-9BC5-D2FE003DE2B9}" type="slidenum">
              <a:rPr lang="en-US" smtClean="0"/>
              <a:pPr/>
              <a:t>13</a:t>
            </a:fld>
            <a:endParaRPr lang="en-US" dirty="0"/>
          </a:p>
        </p:txBody>
      </p:sp>
    </p:spTree>
    <p:extLst>
      <p:ext uri="{BB962C8B-B14F-4D97-AF65-F5344CB8AC3E}">
        <p14:creationId xmlns:p14="http://schemas.microsoft.com/office/powerpoint/2010/main" val="324766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Differentiate among the four paradigms of cognitive psychology</a:t>
            </a:r>
          </a:p>
          <a:p>
            <a:endParaRPr lang="en-US" dirty="0" smtClean="0"/>
          </a:p>
          <a:p>
            <a:r>
              <a:rPr lang="en-US" dirty="0" smtClean="0"/>
              <a:t>A paradigm is a body of knowledge structured according to what its proponents consider important and what they do not</a:t>
            </a:r>
          </a:p>
          <a:p>
            <a:pPr marL="171450" indent="-171450">
              <a:buFont typeface="Arial" charset="0"/>
              <a:buChar char="•"/>
            </a:pPr>
            <a:r>
              <a:rPr lang="en-US" dirty="0" smtClean="0"/>
              <a:t>Assumptions made by investigators</a:t>
            </a:r>
          </a:p>
          <a:p>
            <a:pPr marL="171450" indent="-171450">
              <a:buFont typeface="Arial" charset="0"/>
              <a:buChar char="•"/>
            </a:pPr>
            <a:r>
              <a:rPr lang="en-US" dirty="0" smtClean="0"/>
              <a:t>Appropriate types of research methods</a:t>
            </a:r>
          </a:p>
          <a:p>
            <a:pPr marL="171450" indent="-171450">
              <a:buFont typeface="Arial" charset="0"/>
              <a:buChar char="•"/>
            </a:pPr>
            <a:r>
              <a:rPr lang="en-US" dirty="0" smtClean="0"/>
              <a:t>Appropriate</a:t>
            </a:r>
            <a:r>
              <a:rPr lang="en-US" baseline="0" dirty="0" smtClean="0"/>
              <a:t> questions for the field</a:t>
            </a:r>
          </a:p>
          <a:p>
            <a:pPr marL="171450" indent="-171450">
              <a:buFont typeface="Arial" charset="0"/>
              <a:buChar char="•"/>
            </a:pPr>
            <a:r>
              <a:rPr lang="en-US" baseline="0" dirty="0" smtClean="0"/>
              <a:t>Appropriate analogies</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14</a:t>
            </a:fld>
            <a:endParaRPr lang="en-US" dirty="0"/>
          </a:p>
        </p:txBody>
      </p:sp>
    </p:spTree>
    <p:extLst>
      <p:ext uri="{BB962C8B-B14F-4D97-AF65-F5344CB8AC3E}">
        <p14:creationId xmlns:p14="http://schemas.microsoft.com/office/powerpoint/2010/main" val="180468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Differentiate among the four paradigms of cognitive psychology</a:t>
            </a:r>
          </a:p>
          <a:p>
            <a:endParaRPr lang="en-US" dirty="0" smtClean="0"/>
          </a:p>
          <a:p>
            <a:r>
              <a:rPr lang="en-US" i="0" baseline="0" dirty="0" smtClean="0"/>
              <a:t>Key elements:</a:t>
            </a:r>
          </a:p>
          <a:p>
            <a:pPr marL="171450" indent="-171450">
              <a:buFont typeface="Arial" charset="0"/>
              <a:buChar char="•"/>
            </a:pPr>
            <a:r>
              <a:rPr lang="en-US" i="0" baseline="0" dirty="0" smtClean="0"/>
              <a:t>Processing occurs in a series of stages</a:t>
            </a:r>
          </a:p>
          <a:p>
            <a:pPr marL="171450" indent="-171450">
              <a:buFont typeface="Arial" charset="0"/>
              <a:buChar char="•"/>
            </a:pPr>
            <a:r>
              <a:rPr lang="en-US" i="0" baseline="0" dirty="0" smtClean="0"/>
              <a:t>Information is stored in specific places while being processed</a:t>
            </a:r>
          </a:p>
          <a:p>
            <a:pPr marL="171450" indent="-171450">
              <a:buFont typeface="Arial" charset="0"/>
              <a:buChar char="•"/>
            </a:pPr>
            <a:r>
              <a:rPr lang="en-US" i="0" baseline="0" dirty="0" smtClean="0"/>
              <a:t>People’s cognitive abilities can be thought of as systems of interrelated capabilities</a:t>
            </a:r>
          </a:p>
          <a:p>
            <a:pPr marL="171450" indent="-171450">
              <a:buFont typeface="Arial" charset="0"/>
              <a:buChar char="•"/>
            </a:pPr>
            <a:r>
              <a:rPr lang="en-US" i="0" baseline="0" dirty="0" smtClean="0"/>
              <a:t>Metaphor of computer</a:t>
            </a:r>
          </a:p>
          <a:p>
            <a:pPr marL="171450" indent="-171450">
              <a:buFont typeface="Arial" charset="0"/>
              <a:buChar char="•"/>
            </a:pPr>
            <a:r>
              <a:rPr lang="en-US" i="0" baseline="0" dirty="0" smtClean="0"/>
              <a:t>Rooted in structuralism</a:t>
            </a:r>
            <a:endParaRPr lang="en-US" i="0"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15</a:t>
            </a:fld>
            <a:endParaRPr lang="en-US" dirty="0"/>
          </a:p>
        </p:txBody>
      </p:sp>
    </p:spTree>
    <p:extLst>
      <p:ext uri="{BB962C8B-B14F-4D97-AF65-F5344CB8AC3E}">
        <p14:creationId xmlns:p14="http://schemas.microsoft.com/office/powerpoint/2010/main" val="136853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Differentiate among the four paradigms of cognitive psychology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Key elements: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i="0" baseline="0" dirty="0" smtClean="0"/>
              <a:t>Processing occurs in parallel rather than in a series of stages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i="0" baseline="0" dirty="0" smtClean="0"/>
              <a:t>Each processing unit is connected to other units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i="0" baseline="0" dirty="0" smtClean="0"/>
              <a:t>Connections between two units have positive or negative weights, causing one unit to either excite or inhibit another</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More like the human nervous system</a:t>
            </a:r>
            <a:endParaRPr lang="en-US" i="0" dirty="0" smtClean="0"/>
          </a:p>
          <a:p>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16</a:t>
            </a:fld>
            <a:endParaRPr lang="en-US" dirty="0"/>
          </a:p>
        </p:txBody>
      </p:sp>
    </p:spTree>
    <p:extLst>
      <p:ext uri="{BB962C8B-B14F-4D97-AF65-F5344CB8AC3E}">
        <p14:creationId xmlns:p14="http://schemas.microsoft.com/office/powerpoint/2010/main" val="197130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Differentiate among the four paradigms of cognitive psychology</a:t>
            </a:r>
          </a:p>
          <a:p>
            <a:endParaRPr lang="en-US" dirty="0" smtClean="0"/>
          </a:p>
          <a:p>
            <a:r>
              <a:rPr lang="en-US" dirty="0" smtClean="0"/>
              <a:t>Evolutionary approach:</a:t>
            </a:r>
          </a:p>
          <a:p>
            <a:pPr marL="1714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Human beings have specialized areas of competence produced by our evolutionary heritage</a:t>
            </a:r>
          </a:p>
          <a:p>
            <a:pPr marL="1714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The environment that shapes us is not only physical, but also ecological and social</a:t>
            </a:r>
          </a:p>
          <a:p>
            <a:pPr marL="1714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Helps us understand how modern human beings reason about cheating, for example</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17</a:t>
            </a:fld>
            <a:endParaRPr lang="en-US" dirty="0"/>
          </a:p>
        </p:txBody>
      </p:sp>
    </p:spTree>
    <p:extLst>
      <p:ext uri="{BB962C8B-B14F-4D97-AF65-F5344CB8AC3E}">
        <p14:creationId xmlns:p14="http://schemas.microsoft.com/office/powerpoint/2010/main" val="177783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Differentiate among the four paradigms of cognitive psychology</a:t>
            </a:r>
          </a:p>
          <a:p>
            <a:endParaRPr lang="en-US" dirty="0" smtClean="0"/>
          </a:p>
          <a:p>
            <a:r>
              <a:rPr lang="en-US" dirty="0" smtClean="0"/>
              <a:t>Ecological approach:</a:t>
            </a:r>
          </a:p>
          <a:p>
            <a:pPr marL="628650" lvl="1" indent="-171450">
              <a:buFont typeface="Arial" charset="0"/>
              <a:buChar char="•"/>
            </a:pPr>
            <a:r>
              <a:rPr lang="en-US" dirty="0" smtClean="0"/>
              <a:t>All cognitive activities are shaped by the culture and by the context in which they occur</a:t>
            </a:r>
          </a:p>
          <a:p>
            <a:pPr marL="628650" lvl="1" indent="-171450">
              <a:buFont typeface="Arial" charset="0"/>
              <a:buChar char="•"/>
            </a:pPr>
            <a:r>
              <a:rPr lang="en-US" dirty="0" smtClean="0"/>
              <a:t>Focus on studying cognition in everyday contexts</a:t>
            </a:r>
          </a:p>
          <a:p>
            <a:pPr marL="628650" lvl="1" indent="-171450">
              <a:buFont typeface="Arial" charset="0"/>
              <a:buChar char="•"/>
            </a:pPr>
            <a:r>
              <a:rPr lang="en-US" dirty="0" smtClean="0"/>
              <a:t>Overlaps more with evolutionary</a:t>
            </a:r>
            <a:r>
              <a:rPr lang="en-US" baseline="0" dirty="0" smtClean="0"/>
              <a:t> approach than with information-processing or connectionist</a:t>
            </a:r>
          </a:p>
          <a:p>
            <a:pPr marL="628650" lvl="1" indent="-171450">
              <a:buFont typeface="Arial" charset="0"/>
              <a:buChar char="•"/>
            </a:pPr>
            <a:r>
              <a:rPr lang="en-US" baseline="0" dirty="0" smtClean="0"/>
              <a:t>Shaped by functionalist and Gestalt approaches</a:t>
            </a:r>
          </a:p>
          <a:p>
            <a:pPr marL="628650" lvl="1" indent="-171450">
              <a:buFont typeface="Arial" charset="0"/>
              <a:buChar char="•"/>
            </a:pPr>
            <a:endParaRPr lang="en-US" baseline="0" dirty="0" smtClean="0"/>
          </a:p>
          <a:p>
            <a:pPr marL="0" lvl="0" indent="0">
              <a:buFont typeface="Arial" charset="0"/>
              <a:buNone/>
            </a:pPr>
            <a:r>
              <a:rPr lang="en-US" baseline="0" dirty="0" smtClean="0"/>
              <a:t>Embodied cognition:  body requires a mind to make it function; our cognitive processes are always linked to the fact that minds are typically encased in bodies that influence how we perceive, navigate and behave</a:t>
            </a:r>
            <a:endParaRPr lang="en-US" dirty="0" smtClean="0"/>
          </a:p>
        </p:txBody>
      </p:sp>
      <p:sp>
        <p:nvSpPr>
          <p:cNvPr id="4" name="Slide Number Placeholder 3"/>
          <p:cNvSpPr>
            <a:spLocks noGrp="1"/>
          </p:cNvSpPr>
          <p:nvPr>
            <p:ph type="sldNum" sz="quarter" idx="10"/>
          </p:nvPr>
        </p:nvSpPr>
        <p:spPr/>
        <p:txBody>
          <a:bodyPr/>
          <a:lstStyle/>
          <a:p>
            <a:fld id="{18DC0039-CF35-5B44-9BC5-D2FE003DE2B9}" type="slidenum">
              <a:rPr lang="en-US" smtClean="0"/>
              <a:pPr/>
              <a:t>18</a:t>
            </a:fld>
            <a:endParaRPr lang="en-US" dirty="0"/>
          </a:p>
        </p:txBody>
      </p:sp>
    </p:spTree>
    <p:extLst>
      <p:ext uri="{BB962C8B-B14F-4D97-AF65-F5344CB8AC3E}">
        <p14:creationId xmlns:p14="http://schemas.microsoft.com/office/powerpoint/2010/main" val="365996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19</a:t>
            </a:fld>
            <a:endParaRPr lang="en-US" dirty="0"/>
          </a:p>
        </p:txBody>
      </p:sp>
    </p:spTree>
    <p:extLst>
      <p:ext uri="{BB962C8B-B14F-4D97-AF65-F5344CB8AC3E}">
        <p14:creationId xmlns:p14="http://schemas.microsoft.com/office/powerpoint/2010/main" val="64717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Identify  examples of cognitive activity that occur in everyday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students think of their own examples of cognition.  Note that the act of “thinking of examples of cognition” is itself an example of cognition.</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18DC0039-CF35-5B44-9BC5-D2FE003DE2B9}" type="slidenum">
              <a:rPr lang="en-US" smtClean="0"/>
              <a:pPr/>
              <a:t>3</a:t>
            </a:fld>
            <a:endParaRPr lang="en-US" dirty="0"/>
          </a:p>
        </p:txBody>
      </p:sp>
    </p:spTree>
    <p:extLst>
      <p:ext uri="{BB962C8B-B14F-4D97-AF65-F5344CB8AC3E}">
        <p14:creationId xmlns:p14="http://schemas.microsoft.com/office/powerpoint/2010/main" val="159776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p>
          <a:p>
            <a:r>
              <a:rPr lang="en-US" dirty="0" smtClean="0"/>
              <a:t>Empiricism:  Knowledge comes</a:t>
            </a:r>
            <a:r>
              <a:rPr lang="en-US" baseline="0" dirty="0" smtClean="0"/>
              <a:t> from experience</a:t>
            </a:r>
          </a:p>
          <a:p>
            <a:pPr lvl="1"/>
            <a:r>
              <a:rPr lang="en-US" baseline="0" dirty="0" smtClean="0"/>
              <a:t>Locke:  learning takes place through the association of ideas, when two experiences happen to occur at the same time</a:t>
            </a:r>
          </a:p>
          <a:p>
            <a:pPr lvl="0"/>
            <a:r>
              <a:rPr lang="en-US" baseline="0" dirty="0" smtClean="0"/>
              <a:t>Nativism:  emphasizes “native ability,” constitutional factors, biologically endowed capacities</a:t>
            </a:r>
          </a:p>
          <a:p>
            <a:pPr lvl="1"/>
            <a:r>
              <a:rPr lang="en-US" baseline="0" dirty="0" smtClean="0"/>
              <a:t>Cognitive functions are “hard wired”</a:t>
            </a:r>
          </a:p>
          <a:p>
            <a:pPr lvl="1"/>
            <a:endParaRPr lang="en-US" baseline="0" dirty="0" smtClean="0"/>
          </a:p>
          <a:p>
            <a:pPr lvl="0"/>
            <a:r>
              <a:rPr lang="en-US" baseline="0" dirty="0" smtClean="0"/>
              <a:t>Still a controversial issue in cognitive psychology</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4</a:t>
            </a:fld>
            <a:endParaRPr lang="en-US" dirty="0"/>
          </a:p>
        </p:txBody>
      </p:sp>
    </p:spTree>
    <p:extLst>
      <p:ext uri="{BB962C8B-B14F-4D97-AF65-F5344CB8AC3E}">
        <p14:creationId xmlns:p14="http://schemas.microsoft.com/office/powerpoint/2010/main" val="376475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p>
          <a:p>
            <a:r>
              <a:rPr lang="en-US" dirty="0" smtClean="0"/>
              <a:t>1879:  Wilhelm Wundt founds first experimental psychology laboratory</a:t>
            </a:r>
          </a:p>
          <a:p>
            <a:r>
              <a:rPr lang="en-US" dirty="0" smtClean="0"/>
              <a:t>Wanted to establish a science of mind, similar to chemistry, to find the “mental elements” and how they react to form new experiences—to understand the </a:t>
            </a:r>
            <a:r>
              <a:rPr lang="en-US" u="sng" dirty="0" smtClean="0"/>
              <a:t>structure</a:t>
            </a:r>
            <a:r>
              <a:rPr lang="en-US" u="none" dirty="0" smtClean="0"/>
              <a:t> of mental experience</a:t>
            </a:r>
            <a:endParaRPr lang="en-US" dirty="0" smtClean="0"/>
          </a:p>
          <a:p>
            <a:endParaRPr lang="en-US" dirty="0" smtClean="0"/>
          </a:p>
          <a:p>
            <a:r>
              <a:rPr lang="en-US" dirty="0" smtClean="0"/>
              <a:t>Developed technique of </a:t>
            </a:r>
            <a:r>
              <a:rPr lang="en-US" b="1" dirty="0" smtClean="0"/>
              <a:t>introspection</a:t>
            </a:r>
            <a:r>
              <a:rPr lang="en-US" b="0" baseline="0" dirty="0" smtClean="0"/>
              <a:t> for examining one’s conscious experiences and breaking them down into their simplest properties:  mode, quality, intensity, and duration</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5</a:t>
            </a:fld>
            <a:endParaRPr lang="en-US" dirty="0"/>
          </a:p>
        </p:txBody>
      </p:sp>
    </p:spTree>
    <p:extLst>
      <p:ext uri="{BB962C8B-B14F-4D97-AF65-F5344CB8AC3E}">
        <p14:creationId xmlns:p14="http://schemas.microsoft.com/office/powerpoint/2010/main" val="341499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effectLst/>
            </a:endParaRPr>
          </a:p>
          <a:p>
            <a:r>
              <a:rPr lang="en-US" dirty="0" smtClean="0">
                <a:effectLst/>
              </a:rPr>
              <a:t>William James </a:t>
            </a:r>
          </a:p>
          <a:p>
            <a:pPr marL="171450" lvl="0" indent="-171450">
              <a:buFont typeface="Arial" charset="0"/>
              <a:buChar char="•"/>
            </a:pPr>
            <a:r>
              <a:rPr lang="en-US" baseline="0" dirty="0" smtClean="0">
                <a:effectLst/>
              </a:rPr>
              <a:t>Drew on the concepts of evolution and adaptation: How does the mind help us to adapt to our environment?</a:t>
            </a:r>
            <a:endParaRPr lang="en-US" dirty="0" smtClean="0">
              <a:effectLst/>
            </a:endParaRPr>
          </a:p>
          <a:p>
            <a:pPr marL="171450" indent="-171450">
              <a:buFont typeface="Arial" charset="0"/>
              <a:buChar char="•"/>
            </a:pPr>
            <a:r>
              <a:rPr lang="en-US" dirty="0" smtClean="0">
                <a:effectLst/>
              </a:rPr>
              <a:t>Study</a:t>
            </a:r>
            <a:r>
              <a:rPr lang="en-US" baseline="0" dirty="0" smtClean="0">
                <a:effectLst/>
              </a:rPr>
              <a:t> of </a:t>
            </a:r>
            <a:r>
              <a:rPr lang="en-US" dirty="0" smtClean="0">
                <a:effectLst/>
              </a:rPr>
              <a:t>habits:  Establish good habits (eat fruits and veggies) and avoid bad habits (fast</a:t>
            </a:r>
            <a:r>
              <a:rPr lang="en-US" baseline="0" dirty="0" smtClean="0">
                <a:effectLst/>
              </a:rPr>
              <a:t> food)</a:t>
            </a:r>
          </a:p>
          <a:p>
            <a:pPr marL="0" lvl="0" indent="0">
              <a:buFont typeface="Arial" charset="0"/>
              <a:buNone/>
            </a:pPr>
            <a:endParaRPr lang="en-US" baseline="0" dirty="0" smtClean="0">
              <a:effectLst/>
            </a:endParaRPr>
          </a:p>
          <a:p>
            <a:pPr marL="0" lvl="0" indent="0">
              <a:buFont typeface="Arial" charset="0"/>
              <a:buNone/>
            </a:pPr>
            <a:r>
              <a:rPr lang="en-US" baseline="0" dirty="0" smtClean="0">
                <a:effectLst/>
              </a:rPr>
              <a:t>James preferred to study behavior in the real world rather than a sterile laboratory</a:t>
            </a:r>
            <a:endParaRPr lang="en-US" dirty="0" smtClean="0">
              <a:effectLst/>
            </a:endParaRPr>
          </a:p>
        </p:txBody>
      </p:sp>
      <p:sp>
        <p:nvSpPr>
          <p:cNvPr id="4" name="Slide Number Placeholder 3"/>
          <p:cNvSpPr>
            <a:spLocks noGrp="1"/>
          </p:cNvSpPr>
          <p:nvPr>
            <p:ph type="sldNum" sz="quarter" idx="10"/>
          </p:nvPr>
        </p:nvSpPr>
        <p:spPr/>
        <p:txBody>
          <a:bodyPr/>
          <a:lstStyle/>
          <a:p>
            <a:fld id="{18DC0039-CF35-5B44-9BC5-D2FE003DE2B9}" type="slidenum">
              <a:rPr lang="en-US" smtClean="0"/>
              <a:pPr/>
              <a:t>6</a:t>
            </a:fld>
            <a:endParaRPr lang="en-US" dirty="0"/>
          </a:p>
        </p:txBody>
      </p:sp>
    </p:spTree>
    <p:extLst>
      <p:ext uri="{BB962C8B-B14F-4D97-AF65-F5344CB8AC3E}">
        <p14:creationId xmlns:p14="http://schemas.microsoft.com/office/powerpoint/2010/main" val="84554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p>
          <a:p>
            <a:r>
              <a:rPr lang="en-US" dirty="0" smtClean="0"/>
              <a:t>Behaviorists believed that references to unobservable mental states and processes were unscientific and should not be part of psychology</a:t>
            </a:r>
          </a:p>
          <a:p>
            <a:endParaRPr lang="en-US" dirty="0" smtClean="0"/>
          </a:p>
          <a:p>
            <a:pPr lvl="1"/>
            <a:r>
              <a:rPr lang="en-US" dirty="0" smtClean="0"/>
              <a:t>Watson believed that “thinking” was simply a perception of slight</a:t>
            </a:r>
            <a:r>
              <a:rPr lang="en-US" baseline="0" dirty="0" smtClean="0"/>
              <a:t> muscle movements in the tongue and larynx</a:t>
            </a:r>
          </a:p>
          <a:p>
            <a:endParaRPr lang="en-US" baseline="0" dirty="0" smtClean="0"/>
          </a:p>
          <a:p>
            <a:pPr lvl="1"/>
            <a:r>
              <a:rPr lang="en-US" baseline="0" dirty="0" smtClean="0"/>
              <a:t>Skinner felt that </a:t>
            </a:r>
            <a:r>
              <a:rPr lang="en-US" b="1" baseline="0" dirty="0" smtClean="0"/>
              <a:t>mental representations</a:t>
            </a:r>
            <a:r>
              <a:rPr lang="en-US" b="0" baseline="0" dirty="0" smtClean="0"/>
              <a:t> were simply internal copies of external stimuli. Because they are triggered by external stimuli and caused behaviors, there was no need to study them separately from the stimulus and the response.</a:t>
            </a:r>
          </a:p>
          <a:p>
            <a:endParaRPr lang="en-US" b="0" baseline="0" dirty="0" smtClean="0"/>
          </a:p>
          <a:p>
            <a:pPr lvl="1"/>
            <a:r>
              <a:rPr lang="en-US" b="0" baseline="0" dirty="0" smtClean="0"/>
              <a:t>Other behaviorists, such as Tolman, were more open to actually studying things that happen “in the head”—for example, cognitive maps that allow rats to find their way through mazes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7</a:t>
            </a:fld>
            <a:endParaRPr lang="en-US" dirty="0"/>
          </a:p>
        </p:txBody>
      </p:sp>
    </p:spTree>
    <p:extLst>
      <p:ext uri="{BB962C8B-B14F-4D97-AF65-F5344CB8AC3E}">
        <p14:creationId xmlns:p14="http://schemas.microsoft.com/office/powerpoint/2010/main" val="392170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p>
          <a:p>
            <a:r>
              <a:rPr lang="en-US" dirty="0" smtClean="0"/>
              <a:t>It is the relationship among elements that determines our experience—not the individual elements themselves.</a:t>
            </a:r>
          </a:p>
          <a:p>
            <a:endParaRPr lang="en-US" dirty="0" smtClean="0"/>
          </a:p>
          <a:p>
            <a:r>
              <a:rPr lang="en-US" dirty="0" smtClean="0"/>
              <a:t>The mind imposes structure and organization on the environment,</a:t>
            </a:r>
            <a:r>
              <a:rPr lang="en-US" baseline="0" dirty="0" smtClean="0"/>
              <a:t> simplifying the world and making it meaningful.  </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8</a:t>
            </a:fld>
            <a:endParaRPr lang="en-US" dirty="0"/>
          </a:p>
        </p:txBody>
      </p:sp>
    </p:spTree>
    <p:extLst>
      <p:ext uri="{BB962C8B-B14F-4D97-AF65-F5344CB8AC3E}">
        <p14:creationId xmlns:p14="http://schemas.microsoft.com/office/powerpoint/2010/main" val="119474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p>
          <a:p>
            <a:r>
              <a:rPr lang="en-US" dirty="0" smtClean="0"/>
              <a:t>Galton was a cousin of Charles Darwin</a:t>
            </a:r>
          </a:p>
          <a:p>
            <a:endParaRPr lang="en-US" dirty="0" smtClean="0"/>
          </a:p>
          <a:p>
            <a:r>
              <a:rPr lang="en-US" dirty="0" smtClean="0"/>
              <a:t>Galton invented many statistical</a:t>
            </a:r>
            <a:r>
              <a:rPr lang="en-US" baseline="0" dirty="0" smtClean="0"/>
              <a:t> techniques to analyze his data on the heritability of “eminence.”  Students who don’t like statistics can blame Francis Galton!</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9</a:t>
            </a:fld>
            <a:endParaRPr lang="en-US" dirty="0"/>
          </a:p>
        </p:txBody>
      </p:sp>
    </p:spTree>
    <p:extLst>
      <p:ext uri="{BB962C8B-B14F-4D97-AF65-F5344CB8AC3E}">
        <p14:creationId xmlns:p14="http://schemas.microsoft.com/office/powerpoint/2010/main" val="188634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objective:  </a:t>
            </a:r>
            <a:r>
              <a:rPr lang="en-US" sz="1200" kern="1200" dirty="0" smtClean="0">
                <a:solidFill>
                  <a:schemeClr val="tx1"/>
                </a:solidFill>
                <a:effectLst/>
                <a:latin typeface="+mn-lt"/>
                <a:ea typeface="+mn-ea"/>
                <a:cs typeface="+mn-cs"/>
              </a:rPr>
              <a:t>Describe the various schools of psychology as their history relates to cognitive psychology</a:t>
            </a:r>
            <a:r>
              <a:rPr lang="en-US" dirty="0" smtClean="0">
                <a:effectLst/>
              </a:rPr>
              <a:t> </a:t>
            </a:r>
          </a:p>
          <a:p>
            <a:endParaRPr lang="en-US" dirty="0" smtClean="0"/>
          </a:p>
          <a:p>
            <a:r>
              <a:rPr lang="en-US" dirty="0" smtClean="0"/>
              <a:t>Cognitive revolution rejected</a:t>
            </a:r>
            <a:r>
              <a:rPr lang="en-US" baseline="0" dirty="0" smtClean="0"/>
              <a:t> the assumptions of behaviorism and sought to study the unobservable processes of the mind</a:t>
            </a:r>
            <a:endParaRPr lang="en-US" dirty="0" smtClean="0"/>
          </a:p>
          <a:p>
            <a:endParaRPr lang="en-US" dirty="0" smtClean="0"/>
          </a:p>
          <a:p>
            <a:r>
              <a:rPr lang="en-US" dirty="0" smtClean="0"/>
              <a:t>Human</a:t>
            </a:r>
            <a:r>
              <a:rPr lang="en-US" baseline="0" dirty="0" smtClean="0"/>
              <a:t> factors engineering:  concept of a person-machine system</a:t>
            </a:r>
          </a:p>
          <a:p>
            <a:r>
              <a:rPr lang="en-US" baseline="0" dirty="0" smtClean="0"/>
              <a:t>Viewed people as limited-capacity processors of information</a:t>
            </a:r>
          </a:p>
          <a:p>
            <a:endParaRPr lang="en-US" baseline="0" dirty="0" smtClean="0"/>
          </a:p>
          <a:p>
            <a:r>
              <a:rPr lang="en-US" baseline="0" dirty="0" smtClean="0"/>
              <a:t>Influenced by developments in linguistics, neuroscience and computer science</a:t>
            </a:r>
          </a:p>
          <a:p>
            <a:endParaRPr lang="en-US" baseline="0" dirty="0" smtClean="0"/>
          </a:p>
          <a:p>
            <a:pPr lvl="1"/>
            <a:r>
              <a:rPr lang="en-US" baseline="0" dirty="0" smtClean="0"/>
              <a:t>Chomsky showed that behaviorism cannot adequately explain language, particularly the learning of the rules of grammar</a:t>
            </a:r>
          </a:p>
          <a:p>
            <a:pPr lvl="1"/>
            <a:endParaRPr lang="en-US" baseline="0" dirty="0" smtClean="0"/>
          </a:p>
          <a:p>
            <a:pPr lvl="1"/>
            <a:r>
              <a:rPr lang="en-US" baseline="0" dirty="0" smtClean="0"/>
              <a:t>Neuroscience: discovery of cell assemblies in the brain that were specialized to very specific content (vertical lines, movement in a particular direction)</a:t>
            </a:r>
          </a:p>
          <a:p>
            <a:pPr lvl="1"/>
            <a:endParaRPr lang="en-US" baseline="0" dirty="0" smtClean="0"/>
          </a:p>
          <a:p>
            <a:pPr lvl="1"/>
            <a:r>
              <a:rPr lang="en-US" baseline="0" dirty="0" smtClean="0"/>
              <a:t>Computer metaphor became central to study of cognition.  Artificial intelligence studies how to program computers to solve the same sorts of problems that humans do.</a:t>
            </a:r>
            <a:endParaRPr lang="en-US" dirty="0"/>
          </a:p>
        </p:txBody>
      </p:sp>
      <p:sp>
        <p:nvSpPr>
          <p:cNvPr id="4" name="Slide Number Placeholder 3"/>
          <p:cNvSpPr>
            <a:spLocks noGrp="1"/>
          </p:cNvSpPr>
          <p:nvPr>
            <p:ph type="sldNum" sz="quarter" idx="10"/>
          </p:nvPr>
        </p:nvSpPr>
        <p:spPr/>
        <p:txBody>
          <a:bodyPr/>
          <a:lstStyle/>
          <a:p>
            <a:fld id="{18DC0039-CF35-5B44-9BC5-D2FE003DE2B9}" type="slidenum">
              <a:rPr lang="en-US" smtClean="0"/>
              <a:pPr/>
              <a:t>10</a:t>
            </a:fld>
            <a:endParaRPr lang="en-US" dirty="0"/>
          </a:p>
        </p:txBody>
      </p:sp>
    </p:spTree>
    <p:extLst>
      <p:ext uri="{BB962C8B-B14F-4D97-AF65-F5344CB8AC3E}">
        <p14:creationId xmlns:p14="http://schemas.microsoft.com/office/powerpoint/2010/main" val="367418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93E37-2755-4A07-8CDB-D7A1EE622EBD}" type="datetime1">
              <a:rPr lang="en-US" smtClean="0"/>
              <a:t>7/31/2017</a:t>
            </a:fld>
            <a:endParaRPr lang="en-US" dirty="0"/>
          </a:p>
        </p:txBody>
      </p:sp>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61E71-E575-4AE2-AC39-1D17AA5259A8}" type="datetime1">
              <a:rPr lang="en-US" smtClean="0"/>
              <a:t>7/31/2017</a:t>
            </a:fld>
            <a:endParaRPr lang="en-US" dirty="0"/>
          </a:p>
        </p:txBody>
      </p:sp>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3EFE5-563C-4DAC-A636-61664ADC12CB}" type="datetime1">
              <a:rPr lang="en-US" smtClean="0"/>
              <a:t>7/31/2017</a:t>
            </a:fld>
            <a:endParaRPr lang="en-US" dirty="0"/>
          </a:p>
        </p:txBody>
      </p:sp>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13628-6FC7-44DF-9E7F-58D4849AC639}" type="datetime1">
              <a:rPr lang="en-US" smtClean="0"/>
              <a:t>7/31/2017</a:t>
            </a:fld>
            <a:endParaRPr lang="en-US" dirty="0"/>
          </a:p>
        </p:txBody>
      </p:sp>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6C157-6D76-4DC0-9419-813D749AAF30}" type="datetime1">
              <a:rPr lang="en-US" smtClean="0"/>
              <a:t>7/31/2017</a:t>
            </a:fld>
            <a:endParaRPr lang="en-US" dirty="0"/>
          </a:p>
        </p:txBody>
      </p:sp>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E927A-A6A4-4AD7-8C9D-4AE46A18EB59}" type="datetime1">
              <a:rPr lang="en-US" smtClean="0"/>
              <a:t>7/31/2017</a:t>
            </a:fld>
            <a:endParaRPr lang="en-US" dirty="0"/>
          </a:p>
        </p:txBody>
      </p:sp>
      <p:sp>
        <p:nvSpPr>
          <p:cNvPr id="6" name="Footer Placeholder 5"/>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7" name="Slide Number Placeholder 6"/>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F71DC-D22E-4A5E-915C-E5949EF73A7E}" type="datetime1">
              <a:rPr lang="en-US" smtClean="0"/>
              <a:t>7/31/2017</a:t>
            </a:fld>
            <a:endParaRPr lang="en-US" dirty="0"/>
          </a:p>
        </p:txBody>
      </p:sp>
      <p:sp>
        <p:nvSpPr>
          <p:cNvPr id="8" name="Footer Placeholder 7"/>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9" name="Slide Number Placeholder 8"/>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94A88B-FCED-432B-886C-5B0822300AA1}" type="datetime1">
              <a:rPr lang="en-US" smtClean="0"/>
              <a:t>7/31/2017</a:t>
            </a:fld>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DB0F3-D911-4459-8AE7-9E9DF53F914B}" type="datetime1">
              <a:rPr lang="en-US" smtClean="0"/>
              <a:t>7/31/2017</a:t>
            </a:fld>
            <a:endParaRPr lang="en-US" dirty="0"/>
          </a:p>
        </p:txBody>
      </p:sp>
      <p:sp>
        <p:nvSpPr>
          <p:cNvPr id="3" name="Footer Placeholder 2"/>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4" name="Slide Number Placeholder 3"/>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37336-5E79-428A-99AD-8AF838ACEB09}" type="datetime1">
              <a:rPr lang="en-US" smtClean="0"/>
              <a:t>7/31/2017</a:t>
            </a:fld>
            <a:endParaRPr lang="en-US" dirty="0"/>
          </a:p>
        </p:txBody>
      </p:sp>
      <p:sp>
        <p:nvSpPr>
          <p:cNvPr id="6" name="Footer Placeholder 5"/>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7" name="Slide Number Placeholder 6"/>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D508C-426E-44B2-B3D3-7D86198908AB}" type="datetime1">
              <a:rPr lang="en-US" smtClean="0"/>
              <a:t>7/31/2017</a:t>
            </a:fld>
            <a:endParaRPr lang="en-US" dirty="0"/>
          </a:p>
        </p:txBody>
      </p:sp>
      <p:sp>
        <p:nvSpPr>
          <p:cNvPr id="6" name="Footer Placeholder 5"/>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7" name="Slide Number Placeholder 6"/>
          <p:cNvSpPr>
            <a:spLocks noGrp="1"/>
          </p:cNvSpPr>
          <p:nvPr>
            <p:ph type="sldNum" sz="quarter" idx="12"/>
          </p:nvPr>
        </p:nvSpPr>
        <p:spPr/>
        <p:txBody>
          <a:bodyPr/>
          <a:lstStyle/>
          <a:p>
            <a:fld id="{B9DE7105-7F95-7F44-9E4F-4FB874AD77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622" y="22406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6622"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2BC6E-29A4-4A2F-9531-C33C228328CE}" type="datetime1">
              <a:rPr lang="en-US" smtClean="0"/>
              <a:t>7/31/2017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E7105-7F95-7F44-9E4F-4FB874AD77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DE7105-7F95-7F44-9E4F-4FB874AD777A}" type="slidenum">
              <a:rPr lang="en-US" smtClean="0"/>
              <a:pPr/>
              <a:t>1</a:t>
            </a:fld>
            <a:endParaRPr lang="en-US" dirty="0"/>
          </a:p>
        </p:txBody>
      </p:sp>
    </p:spTree>
    <p:extLst>
      <p:ext uri="{BB962C8B-B14F-4D97-AF65-F5344CB8AC3E}">
        <p14:creationId xmlns:p14="http://schemas.microsoft.com/office/powerpoint/2010/main" val="368401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604091"/>
            <a:ext cx="8229600" cy="830262"/>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35106" y="2007067"/>
            <a:ext cx="6212541" cy="2520109"/>
          </a:xfrm>
        </p:spPr>
        <p:txBody>
          <a:bodyPr/>
          <a:lstStyle/>
          <a:p>
            <a:pPr>
              <a:buNone/>
            </a:pPr>
            <a:r>
              <a:rPr lang="en-US" dirty="0" smtClean="0"/>
              <a:t>The cognitive revolution</a:t>
            </a:r>
          </a:p>
          <a:p>
            <a:r>
              <a:rPr lang="en-US" dirty="0" smtClean="0"/>
              <a:t>Roots in </a:t>
            </a:r>
            <a:r>
              <a:rPr lang="en-US" u="sng" dirty="0" smtClean="0"/>
              <a:t>human factors engineering</a:t>
            </a:r>
            <a:endParaRPr lang="en-US" dirty="0" smtClean="0"/>
          </a:p>
          <a:p>
            <a:r>
              <a:rPr lang="en-US" dirty="0" smtClean="0"/>
              <a:t>Linguistics:  Noam Chomsky</a:t>
            </a:r>
          </a:p>
          <a:p>
            <a:r>
              <a:rPr lang="en-US" dirty="0" smtClean="0"/>
              <a:t>Neuroscience: Localization of function</a:t>
            </a:r>
          </a:p>
          <a:p>
            <a:r>
              <a:rPr lang="en-US" dirty="0" smtClean="0"/>
              <a:t>Computers and artificial intelligence</a:t>
            </a:r>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 y="597366"/>
            <a:ext cx="8229600" cy="1322295"/>
          </a:xfrm>
        </p:spPr>
        <p:txBody>
          <a:bodyPr>
            <a:normAutofit/>
          </a:bodyPr>
          <a:lstStyle/>
          <a:p>
            <a:r>
              <a:rPr lang="en-US" sz="3600" dirty="0" smtClean="0"/>
              <a:t>Research methods in cognitive psychology</a:t>
            </a:r>
            <a:endParaRPr lang="en-US" sz="3600" dirty="0"/>
          </a:p>
        </p:txBody>
      </p:sp>
      <p:sp>
        <p:nvSpPr>
          <p:cNvPr id="3" name="Content Placeholder 2"/>
          <p:cNvSpPr>
            <a:spLocks noGrp="1"/>
          </p:cNvSpPr>
          <p:nvPr>
            <p:ph idx="1"/>
          </p:nvPr>
        </p:nvSpPr>
        <p:spPr>
          <a:xfrm>
            <a:off x="753035" y="2412721"/>
            <a:ext cx="5450541" cy="2616480"/>
          </a:xfrm>
        </p:spPr>
        <p:txBody>
          <a:bodyPr>
            <a:normAutofit/>
          </a:bodyPr>
          <a:lstStyle/>
          <a:p>
            <a:r>
              <a:rPr lang="en-US" dirty="0" smtClean="0"/>
              <a:t>Experimental method</a:t>
            </a:r>
          </a:p>
          <a:p>
            <a:pPr lvl="1"/>
            <a:r>
              <a:rPr lang="en-US" dirty="0" smtClean="0"/>
              <a:t>Independent variable: manipulated</a:t>
            </a:r>
          </a:p>
          <a:p>
            <a:pPr lvl="1"/>
            <a:r>
              <a:rPr lang="en-US" dirty="0" smtClean="0"/>
              <a:t>Dependent variable</a:t>
            </a:r>
          </a:p>
          <a:p>
            <a:r>
              <a:rPr lang="en-US" dirty="0" smtClean="0"/>
              <a:t>Between-subjects design</a:t>
            </a:r>
          </a:p>
          <a:p>
            <a:r>
              <a:rPr lang="en-US" dirty="0" smtClean="0"/>
              <a:t>Within-subjects design</a:t>
            </a:r>
          </a:p>
          <a:p>
            <a:r>
              <a:rPr lang="en-US" dirty="0" smtClean="0"/>
              <a:t>Quasi-experiment</a:t>
            </a:r>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8585"/>
            <a:ext cx="8229600" cy="1365565"/>
          </a:xfrm>
        </p:spPr>
        <p:txBody>
          <a:bodyPr>
            <a:normAutofit/>
          </a:bodyPr>
          <a:lstStyle/>
          <a:p>
            <a:r>
              <a:rPr lang="en-US" sz="3600" dirty="0" smtClean="0"/>
              <a:t>Research methods in cognitive psychology</a:t>
            </a:r>
            <a:endParaRPr lang="en-US" sz="3600" dirty="0"/>
          </a:p>
        </p:txBody>
      </p:sp>
      <p:sp>
        <p:nvSpPr>
          <p:cNvPr id="3" name="Content Placeholder 2"/>
          <p:cNvSpPr>
            <a:spLocks noGrp="1"/>
          </p:cNvSpPr>
          <p:nvPr>
            <p:ph idx="1"/>
          </p:nvPr>
        </p:nvSpPr>
        <p:spPr>
          <a:xfrm>
            <a:off x="762000" y="2337210"/>
            <a:ext cx="6329082" cy="2324437"/>
          </a:xfrm>
        </p:spPr>
        <p:txBody>
          <a:bodyPr/>
          <a:lstStyle/>
          <a:p>
            <a:r>
              <a:rPr lang="en-US" dirty="0" smtClean="0"/>
              <a:t>Naturalistic observation</a:t>
            </a:r>
          </a:p>
          <a:p>
            <a:pPr lvl="1"/>
            <a:r>
              <a:rPr lang="en-US" dirty="0" smtClean="0"/>
              <a:t>High ecological validity</a:t>
            </a:r>
          </a:p>
          <a:p>
            <a:pPr lvl="1"/>
            <a:r>
              <a:rPr lang="en-US" dirty="0" smtClean="0"/>
              <a:t>Low experimental control</a:t>
            </a:r>
          </a:p>
          <a:p>
            <a:r>
              <a:rPr lang="en-US" dirty="0" smtClean="0"/>
              <a:t>Controlled observation</a:t>
            </a:r>
          </a:p>
          <a:p>
            <a:r>
              <a:rPr lang="en-US" dirty="0" smtClean="0"/>
              <a:t>Clinical interview</a:t>
            </a:r>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7176" y="666845"/>
            <a:ext cx="8426823" cy="1179883"/>
          </a:xfrm>
        </p:spPr>
        <p:txBody>
          <a:bodyPr>
            <a:noAutofit/>
          </a:bodyPr>
          <a:lstStyle/>
          <a:p>
            <a:r>
              <a:rPr lang="en-US" dirty="0" smtClean="0"/>
              <a:t>Research methods in cognitive psychology</a:t>
            </a:r>
            <a:endParaRPr lang="en-US" dirty="0"/>
          </a:p>
        </p:txBody>
      </p:sp>
      <p:sp>
        <p:nvSpPr>
          <p:cNvPr id="4" name="Content Placeholder 3"/>
          <p:cNvSpPr>
            <a:spLocks noGrp="1"/>
          </p:cNvSpPr>
          <p:nvPr>
            <p:ph idx="1"/>
          </p:nvPr>
        </p:nvSpPr>
        <p:spPr>
          <a:xfrm>
            <a:off x="779930" y="2339788"/>
            <a:ext cx="5396752" cy="1775011"/>
          </a:xfrm>
        </p:spPr>
        <p:txBody>
          <a:bodyPr/>
          <a:lstStyle/>
          <a:p>
            <a:pPr marL="0" indent="0">
              <a:buNone/>
            </a:pPr>
            <a:r>
              <a:rPr lang="en-US" dirty="0" smtClean="0"/>
              <a:t>Additional methods</a:t>
            </a:r>
          </a:p>
          <a:p>
            <a:r>
              <a:rPr lang="en-US" dirty="0" smtClean="0"/>
              <a:t>Introspection</a:t>
            </a:r>
          </a:p>
          <a:p>
            <a:r>
              <a:rPr lang="en-US" dirty="0" smtClean="0"/>
              <a:t>Investigations of neural underpinnings</a:t>
            </a:r>
            <a:endParaRPr lang="en-US" dirty="0"/>
          </a:p>
        </p:txBody>
      </p:sp>
      <p:sp>
        <p:nvSpPr>
          <p:cNvPr id="2" name="Footer Placeholder 1"/>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3" name="Slide Number Placeholder 2"/>
          <p:cNvSpPr>
            <a:spLocks noGrp="1"/>
          </p:cNvSpPr>
          <p:nvPr>
            <p:ph type="sldNum" sz="quarter" idx="12"/>
          </p:nvPr>
        </p:nvSpPr>
        <p:spPr/>
        <p:txBody>
          <a:bodyPr/>
          <a:lstStyle/>
          <a:p>
            <a:fld id="{B9DE7105-7F95-7F44-9E4F-4FB874AD777A}"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1" y="447720"/>
            <a:ext cx="8229600" cy="1143000"/>
          </a:xfrm>
        </p:spPr>
        <p:txBody>
          <a:bodyPr>
            <a:normAutofit/>
          </a:bodyPr>
          <a:lstStyle/>
          <a:p>
            <a:r>
              <a:rPr lang="en-US" dirty="0" smtClean="0"/>
              <a:t>Paradigms of cognitive psychology</a:t>
            </a:r>
            <a:endParaRPr lang="en-US" dirty="0"/>
          </a:p>
        </p:txBody>
      </p:sp>
      <p:sp>
        <p:nvSpPr>
          <p:cNvPr id="3" name="Content Placeholder 2"/>
          <p:cNvSpPr>
            <a:spLocks noGrp="1"/>
          </p:cNvSpPr>
          <p:nvPr>
            <p:ph idx="1"/>
          </p:nvPr>
        </p:nvSpPr>
        <p:spPr>
          <a:xfrm>
            <a:off x="744071" y="2129491"/>
            <a:ext cx="4536141" cy="2702486"/>
          </a:xfrm>
        </p:spPr>
        <p:txBody>
          <a:bodyPr>
            <a:normAutofit/>
          </a:bodyPr>
          <a:lstStyle/>
          <a:p>
            <a:r>
              <a:rPr lang="en-US" dirty="0" smtClean="0"/>
              <a:t>What is a paradigm?</a:t>
            </a:r>
          </a:p>
          <a:p>
            <a:r>
              <a:rPr lang="en-US" dirty="0" smtClean="0"/>
              <a:t>Paradigms determine our</a:t>
            </a:r>
          </a:p>
          <a:p>
            <a:pPr lvl="1"/>
            <a:r>
              <a:rPr lang="en-US" dirty="0" smtClean="0"/>
              <a:t>Assumptions</a:t>
            </a:r>
          </a:p>
          <a:p>
            <a:pPr lvl="1"/>
            <a:r>
              <a:rPr lang="en-US" dirty="0" smtClean="0"/>
              <a:t>Research methods</a:t>
            </a:r>
          </a:p>
          <a:p>
            <a:pPr lvl="1"/>
            <a:r>
              <a:rPr lang="en-US" dirty="0" smtClean="0"/>
              <a:t>Questions</a:t>
            </a:r>
          </a:p>
          <a:p>
            <a:pPr lvl="1"/>
            <a:r>
              <a:rPr lang="en-US" dirty="0" smtClean="0"/>
              <a:t>Analogies</a:t>
            </a:r>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518836"/>
            <a:ext cx="8229600" cy="839227"/>
          </a:xfrm>
        </p:spPr>
        <p:txBody>
          <a:bodyPr>
            <a:normAutofit/>
          </a:bodyPr>
          <a:lstStyle/>
          <a:p>
            <a:r>
              <a:rPr lang="en-US" dirty="0" smtClean="0"/>
              <a:t>Paradigms of cognitive psychology</a:t>
            </a:r>
            <a:endParaRPr lang="en-US" dirty="0"/>
          </a:p>
        </p:txBody>
      </p:sp>
      <p:sp>
        <p:nvSpPr>
          <p:cNvPr id="3" name="Content Placeholder 2"/>
          <p:cNvSpPr>
            <a:spLocks noGrp="1"/>
          </p:cNvSpPr>
          <p:nvPr>
            <p:ph idx="1"/>
          </p:nvPr>
        </p:nvSpPr>
        <p:spPr>
          <a:xfrm>
            <a:off x="735106" y="1947653"/>
            <a:ext cx="8229600" cy="3776871"/>
          </a:xfrm>
        </p:spPr>
        <p:txBody>
          <a:bodyPr/>
          <a:lstStyle/>
          <a:p>
            <a:pPr marL="0" indent="0" algn="ctr">
              <a:buNone/>
            </a:pPr>
            <a:r>
              <a:rPr lang="en-US" dirty="0" smtClean="0"/>
              <a:t>The information processing approach</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22" y="2502762"/>
            <a:ext cx="6600825" cy="3219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63" y="5709325"/>
            <a:ext cx="2547378" cy="895350"/>
          </a:xfrm>
          <a:prstGeom prst="rect">
            <a:avLst/>
          </a:prstGeom>
        </p:spPr>
      </p:pic>
      <p:sp>
        <p:nvSpPr>
          <p:cNvPr id="6" name="Footer Placeholder 5"/>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7" name="Slide Number Placeholder 6"/>
          <p:cNvSpPr>
            <a:spLocks noGrp="1"/>
          </p:cNvSpPr>
          <p:nvPr>
            <p:ph type="sldNum" sz="quarter" idx="12"/>
          </p:nvPr>
        </p:nvSpPr>
        <p:spPr/>
        <p:txBody>
          <a:bodyPr/>
          <a:lstStyle/>
          <a:p>
            <a:fld id="{B9DE7105-7F95-7F44-9E4F-4FB874AD777A}"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06" y="1484003"/>
            <a:ext cx="8229600" cy="5183549"/>
          </a:xfrm>
        </p:spPr>
        <p:txBody>
          <a:bodyPr/>
          <a:lstStyle/>
          <a:p>
            <a:pPr marL="0" indent="0" algn="ctr">
              <a:buNone/>
            </a:pPr>
            <a:r>
              <a:rPr lang="en-US" dirty="0" smtClean="0"/>
              <a:t>Connectionism</a:t>
            </a:r>
          </a:p>
          <a:p>
            <a:pPr marL="0" indent="0">
              <a:buNone/>
            </a:pPr>
            <a:endParaRPr lang="en-US" dirty="0"/>
          </a:p>
        </p:txBody>
      </p:sp>
      <p:sp>
        <p:nvSpPr>
          <p:cNvPr id="7" name="Title 1"/>
          <p:cNvSpPr>
            <a:spLocks noGrp="1"/>
          </p:cNvSpPr>
          <p:nvPr>
            <p:ph type="title"/>
          </p:nvPr>
        </p:nvSpPr>
        <p:spPr>
          <a:xfrm>
            <a:off x="735106" y="436529"/>
            <a:ext cx="8229600" cy="935071"/>
          </a:xfrm>
        </p:spPr>
        <p:txBody>
          <a:bodyPr>
            <a:normAutofit/>
          </a:bodyPr>
          <a:lstStyle/>
          <a:p>
            <a:r>
              <a:rPr lang="en-US" dirty="0" smtClean="0"/>
              <a:t>Paradigms of cognitive psychology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076" y="1952423"/>
            <a:ext cx="4693660" cy="39355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745" y="5857593"/>
            <a:ext cx="2228850" cy="619125"/>
          </a:xfrm>
          <a:prstGeom prst="rect">
            <a:avLst/>
          </a:prstGeom>
        </p:spPr>
      </p:pic>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16</a:t>
            </a:fld>
            <a:endParaRPr lang="en-US" dirty="0"/>
          </a:p>
        </p:txBody>
      </p:sp>
    </p:spTree>
    <p:extLst>
      <p:ext uri="{BB962C8B-B14F-4D97-AF65-F5344CB8AC3E}">
        <p14:creationId xmlns:p14="http://schemas.microsoft.com/office/powerpoint/2010/main" val="127355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6" y="635918"/>
            <a:ext cx="8229600" cy="735490"/>
          </a:xfrm>
        </p:spPr>
        <p:txBody>
          <a:bodyPr>
            <a:normAutofit/>
          </a:bodyPr>
          <a:lstStyle/>
          <a:p>
            <a:r>
              <a:rPr lang="en-US" dirty="0" smtClean="0"/>
              <a:t>Paradigms of cognitive psychology</a:t>
            </a:r>
            <a:endParaRPr lang="en-US" dirty="0"/>
          </a:p>
        </p:txBody>
      </p:sp>
      <p:sp>
        <p:nvSpPr>
          <p:cNvPr id="3" name="Content Placeholder 2"/>
          <p:cNvSpPr>
            <a:spLocks noGrp="1"/>
          </p:cNvSpPr>
          <p:nvPr>
            <p:ph idx="1"/>
          </p:nvPr>
        </p:nvSpPr>
        <p:spPr>
          <a:xfrm>
            <a:off x="735106" y="2328484"/>
            <a:ext cx="6705600" cy="1902857"/>
          </a:xfrm>
        </p:spPr>
        <p:txBody>
          <a:bodyPr/>
          <a:lstStyle/>
          <a:p>
            <a:pPr marL="0" indent="0">
              <a:buNone/>
            </a:pPr>
            <a:r>
              <a:rPr lang="en-US" dirty="0" smtClean="0"/>
              <a:t>Evolutionary approach</a:t>
            </a:r>
          </a:p>
          <a:p>
            <a:r>
              <a:rPr lang="en-US" dirty="0" smtClean="0"/>
              <a:t>Human mind has evolved</a:t>
            </a:r>
          </a:p>
          <a:p>
            <a:r>
              <a:rPr lang="en-US" dirty="0" smtClean="0"/>
              <a:t>Understand evolutionary pressures on ancestors</a:t>
            </a:r>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17</a:t>
            </a:fld>
            <a:endParaRPr lang="en-US" dirty="0"/>
          </a:p>
        </p:txBody>
      </p:sp>
    </p:spTree>
    <p:extLst>
      <p:ext uri="{BB962C8B-B14F-4D97-AF65-F5344CB8AC3E}">
        <p14:creationId xmlns:p14="http://schemas.microsoft.com/office/powerpoint/2010/main" val="1273551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071" y="2109025"/>
            <a:ext cx="5459505" cy="2172250"/>
          </a:xfrm>
        </p:spPr>
        <p:txBody>
          <a:bodyPr/>
          <a:lstStyle/>
          <a:p>
            <a:pPr marL="0" indent="0">
              <a:buNone/>
            </a:pPr>
            <a:r>
              <a:rPr lang="en-US" dirty="0" smtClean="0"/>
              <a:t>Ecological approach</a:t>
            </a:r>
          </a:p>
          <a:p>
            <a:r>
              <a:rPr lang="en-US" dirty="0" smtClean="0"/>
              <a:t>Cognitive processes vary with context.</a:t>
            </a:r>
          </a:p>
          <a:p>
            <a:r>
              <a:rPr lang="en-US" dirty="0" smtClean="0"/>
              <a:t>“Embodied cognition”</a:t>
            </a:r>
          </a:p>
        </p:txBody>
      </p:sp>
      <p:sp>
        <p:nvSpPr>
          <p:cNvPr id="6" name="Title 1"/>
          <p:cNvSpPr>
            <a:spLocks noGrp="1"/>
          </p:cNvSpPr>
          <p:nvPr>
            <p:ph type="title"/>
          </p:nvPr>
        </p:nvSpPr>
        <p:spPr>
          <a:xfrm>
            <a:off x="744071" y="553902"/>
            <a:ext cx="8229600" cy="843066"/>
          </a:xfrm>
        </p:spPr>
        <p:txBody>
          <a:bodyPr>
            <a:normAutofit/>
          </a:bodyPr>
          <a:lstStyle/>
          <a:p>
            <a:r>
              <a:rPr lang="en-US" dirty="0" smtClean="0"/>
              <a:t>Paradigms of cognitive psychology</a:t>
            </a:r>
            <a:endParaRPr lang="en-US" dirty="0"/>
          </a:p>
        </p:txBody>
      </p:sp>
      <p:sp>
        <p:nvSpPr>
          <p:cNvPr id="2" name="Footer Placeholder 1"/>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4" name="Slide Number Placeholder 3"/>
          <p:cNvSpPr>
            <a:spLocks noGrp="1"/>
          </p:cNvSpPr>
          <p:nvPr>
            <p:ph type="sldNum" sz="quarter" idx="12"/>
          </p:nvPr>
        </p:nvSpPr>
        <p:spPr/>
        <p:txBody>
          <a:bodyPr/>
          <a:lstStyle/>
          <a:p>
            <a:fld id="{B9DE7105-7F95-7F44-9E4F-4FB874AD777A}" type="slidenum">
              <a:rPr lang="en-US" smtClean="0"/>
              <a:pPr/>
              <a:t>18</a:t>
            </a:fld>
            <a:endParaRPr lang="en-US" dirty="0"/>
          </a:p>
        </p:txBody>
      </p:sp>
    </p:spTree>
    <p:extLst>
      <p:ext uri="{BB962C8B-B14F-4D97-AF65-F5344CB8AC3E}">
        <p14:creationId xmlns:p14="http://schemas.microsoft.com/office/powerpoint/2010/main" val="127355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517264"/>
            <a:ext cx="2674300" cy="834690"/>
          </a:xfrm>
        </p:spPr>
        <p:txBody>
          <a:bodyPr/>
          <a:lstStyle/>
          <a:p>
            <a:r>
              <a:rPr lang="en-US" dirty="0" smtClean="0"/>
              <a:t>Review</a:t>
            </a:r>
            <a:endParaRPr lang="en-US" dirty="0"/>
          </a:p>
        </p:txBody>
      </p:sp>
      <p:sp>
        <p:nvSpPr>
          <p:cNvPr id="3" name="Content Placeholder 2"/>
          <p:cNvSpPr>
            <a:spLocks noGrp="1"/>
          </p:cNvSpPr>
          <p:nvPr>
            <p:ph idx="1"/>
          </p:nvPr>
        </p:nvSpPr>
        <p:spPr>
          <a:xfrm>
            <a:off x="705394" y="1920240"/>
            <a:ext cx="7802112" cy="2866913"/>
          </a:xfrm>
        </p:spPr>
        <p:txBody>
          <a:bodyPr>
            <a:normAutofit/>
          </a:bodyPr>
          <a:lstStyle/>
          <a:p>
            <a:r>
              <a:rPr lang="en-US" dirty="0" smtClean="0"/>
              <a:t>Role of cognition</a:t>
            </a:r>
          </a:p>
          <a:p>
            <a:r>
              <a:rPr lang="en-US" dirty="0" smtClean="0"/>
              <a:t>Structuralism, functionalism, behaviorism, and Gestalt psychology</a:t>
            </a:r>
          </a:p>
          <a:p>
            <a:r>
              <a:rPr lang="en-US" dirty="0" smtClean="0"/>
              <a:t>Influences outside of psychology</a:t>
            </a:r>
          </a:p>
          <a:p>
            <a:r>
              <a:rPr lang="en-US" dirty="0" smtClean="0"/>
              <a:t>Research methods</a:t>
            </a:r>
          </a:p>
          <a:p>
            <a:r>
              <a:rPr lang="en-US" dirty="0" smtClean="0"/>
              <a:t>Four paradigms</a:t>
            </a:r>
          </a:p>
          <a:p>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19</a:t>
            </a:fld>
            <a:endParaRPr lang="en-US" dirty="0"/>
          </a:p>
        </p:txBody>
      </p:sp>
    </p:spTree>
    <p:extLst>
      <p:ext uri="{BB962C8B-B14F-4D97-AF65-F5344CB8AC3E}">
        <p14:creationId xmlns:p14="http://schemas.microsoft.com/office/powerpoint/2010/main" val="4208607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0628" y="1760667"/>
            <a:ext cx="2618462" cy="883920"/>
          </a:xfrm>
        </p:spPr>
        <p:txBody>
          <a:bodyPr>
            <a:normAutofit/>
          </a:bodyPr>
          <a:lstStyle/>
          <a:p>
            <a:r>
              <a:rPr lang="en-US" b="1" dirty="0" smtClean="0"/>
              <a:t>Chapter 1</a:t>
            </a:r>
            <a:endParaRPr lang="en-US" b="1" dirty="0"/>
          </a:p>
        </p:txBody>
      </p:sp>
      <p:sp>
        <p:nvSpPr>
          <p:cNvPr id="11" name="Rectangle 10"/>
          <p:cNvSpPr/>
          <p:nvPr/>
        </p:nvSpPr>
        <p:spPr>
          <a:xfrm>
            <a:off x="1445954" y="2907639"/>
            <a:ext cx="6487811" cy="1754326"/>
          </a:xfrm>
          <a:prstGeom prst="rect">
            <a:avLst/>
          </a:prstGeom>
        </p:spPr>
        <p:txBody>
          <a:bodyPr wrap="square">
            <a:spAutoFit/>
          </a:bodyPr>
          <a:lstStyle/>
          <a:p>
            <a:pPr algn="ctr"/>
            <a:r>
              <a:rPr lang="en-US" sz="3600" b="1" dirty="0"/>
              <a:t>Cognitive </a:t>
            </a:r>
            <a:r>
              <a:rPr lang="en-US" sz="3600" b="1" dirty="0" smtClean="0"/>
              <a:t>Psychology: </a:t>
            </a:r>
            <a:r>
              <a:rPr lang="en-US" sz="3600" b="1" dirty="0"/>
              <a:t>History</a:t>
            </a:r>
            <a:r>
              <a:rPr lang="en-US" sz="3600" b="1" dirty="0" smtClean="0"/>
              <a:t>, Methods, and Paradigms</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 the stage: What is cognition?</a:t>
            </a:r>
            <a:endParaRPr lang="en-US" dirty="0"/>
          </a:p>
        </p:txBody>
      </p:sp>
      <p:sp>
        <p:nvSpPr>
          <p:cNvPr id="14" name="Content Placeholder 2"/>
          <p:cNvSpPr>
            <a:spLocks noGrp="1"/>
          </p:cNvSpPr>
          <p:nvPr>
            <p:ph idx="1"/>
          </p:nvPr>
        </p:nvSpPr>
        <p:spPr/>
        <p:txBody>
          <a:bodyPr/>
          <a:lstStyle/>
          <a:p>
            <a:r>
              <a:rPr lang="en-US" dirty="0" smtClean="0"/>
              <a:t>Cognition = what goes on inside our heads</a:t>
            </a:r>
          </a:p>
          <a:p>
            <a:pPr lvl="1"/>
            <a:r>
              <a:rPr lang="en-US" dirty="0" smtClean="0"/>
              <a:t>When we perceive</a:t>
            </a:r>
          </a:p>
          <a:p>
            <a:pPr lvl="1"/>
            <a:r>
              <a:rPr lang="en-US" dirty="0" smtClean="0"/>
              <a:t>When we pay attention</a:t>
            </a:r>
          </a:p>
          <a:p>
            <a:pPr lvl="1"/>
            <a:r>
              <a:rPr lang="en-US" dirty="0" smtClean="0"/>
              <a:t>When we remember</a:t>
            </a:r>
          </a:p>
          <a:p>
            <a:pPr lvl="1"/>
            <a:r>
              <a:rPr lang="en-US" dirty="0" smtClean="0"/>
              <a:t>When we think</a:t>
            </a:r>
            <a:endParaRPr lang="en-US" dirty="0" smtClean="0"/>
          </a:p>
        </p:txBody>
      </p:sp>
      <p:sp>
        <p:nvSpPr>
          <p:cNvPr id="3" name="Footer Placeholder 2"/>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4" name="Slide Number Placeholder 3"/>
          <p:cNvSpPr>
            <a:spLocks noGrp="1"/>
          </p:cNvSpPr>
          <p:nvPr>
            <p:ph type="sldNum" sz="quarter" idx="12"/>
          </p:nvPr>
        </p:nvSpPr>
        <p:spPr/>
        <p:txBody>
          <a:bodyPr/>
          <a:lstStyle/>
          <a:p>
            <a:fld id="{B9DE7105-7F95-7F44-9E4F-4FB874AD777A}" type="slidenum">
              <a:rPr lang="en-US" smtClean="0"/>
              <a:pPr/>
              <a:t>3</a:t>
            </a:fld>
            <a:endParaRPr lang="en-US" dirty="0"/>
          </a:p>
        </p:txBody>
      </p:sp>
    </p:spTree>
    <p:extLst>
      <p:ext uri="{BB962C8B-B14F-4D97-AF65-F5344CB8AC3E}">
        <p14:creationId xmlns:p14="http://schemas.microsoft.com/office/powerpoint/2010/main" val="1118365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13" y="493563"/>
            <a:ext cx="8229600" cy="696059"/>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73841" y="1617867"/>
            <a:ext cx="8229600" cy="4727146"/>
          </a:xfrm>
        </p:spPr>
        <p:txBody>
          <a:bodyPr>
            <a:normAutofit/>
          </a:bodyPr>
          <a:lstStyle/>
          <a:p>
            <a:pPr algn="ctr">
              <a:buNone/>
            </a:pPr>
            <a:r>
              <a:rPr lang="en-US" dirty="0" smtClean="0"/>
              <a:t>   </a:t>
            </a:r>
            <a:r>
              <a:rPr lang="en-US" u="sng" dirty="0" smtClean="0"/>
              <a:t>Empiricism</a:t>
            </a:r>
            <a:r>
              <a:rPr lang="en-US" dirty="0" smtClean="0"/>
              <a:t>         vs              </a:t>
            </a:r>
            <a:r>
              <a:rPr lang="en-US" u="sng" dirty="0" smtClean="0"/>
              <a:t>Nativism</a:t>
            </a:r>
            <a:r>
              <a:rPr lang="en-US" dirty="0" smtClean="0"/>
              <a:t>                                                                                                    </a:t>
            </a:r>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smtClean="0"/>
          </a:p>
        </p:txBody>
      </p:sp>
      <p:pic>
        <p:nvPicPr>
          <p:cNvPr id="4" name="Picture 3"/>
          <p:cNvPicPr>
            <a:picLocks noChangeAspect="1"/>
          </p:cNvPicPr>
          <p:nvPr/>
        </p:nvPicPr>
        <p:blipFill>
          <a:blip r:embed="rId3"/>
          <a:stretch>
            <a:fillRect/>
          </a:stretch>
        </p:blipFill>
        <p:spPr>
          <a:xfrm>
            <a:off x="1066888" y="2226521"/>
            <a:ext cx="1391089" cy="1783447"/>
          </a:xfrm>
          <a:prstGeom prst="rect">
            <a:avLst/>
          </a:prstGeom>
          <a:ln w="50800">
            <a:solidFill>
              <a:srgbClr val="FF0000"/>
            </a:solidFill>
          </a:ln>
        </p:spPr>
      </p:pic>
      <p:sp>
        <p:nvSpPr>
          <p:cNvPr id="6" name="TextBox 5"/>
          <p:cNvSpPr txBox="1"/>
          <p:nvPr/>
        </p:nvSpPr>
        <p:spPr>
          <a:xfrm>
            <a:off x="997959" y="4129360"/>
            <a:ext cx="1290502" cy="430887"/>
          </a:xfrm>
          <a:prstGeom prst="rect">
            <a:avLst/>
          </a:prstGeom>
          <a:noFill/>
        </p:spPr>
        <p:txBody>
          <a:bodyPr wrap="square" rtlCol="0">
            <a:spAutoFit/>
          </a:bodyPr>
          <a:lstStyle/>
          <a:p>
            <a:r>
              <a:rPr lang="en-US" sz="2200" dirty="0" smtClean="0"/>
              <a:t>Aristotle</a:t>
            </a:r>
            <a:endParaRPr lang="en-US" sz="2200" dirty="0"/>
          </a:p>
        </p:txBody>
      </p:sp>
      <p:sp>
        <p:nvSpPr>
          <p:cNvPr id="7" name="TextBox 6"/>
          <p:cNvSpPr txBox="1"/>
          <p:nvPr/>
        </p:nvSpPr>
        <p:spPr>
          <a:xfrm>
            <a:off x="2675171" y="4250622"/>
            <a:ext cx="2152233" cy="769441"/>
          </a:xfrm>
          <a:prstGeom prst="rect">
            <a:avLst/>
          </a:prstGeom>
          <a:noFill/>
          <a:ln w="19050" cmpd="sng">
            <a:solidFill>
              <a:schemeClr val="tx1"/>
            </a:solidFill>
          </a:ln>
        </p:spPr>
        <p:txBody>
          <a:bodyPr wrap="square" rtlCol="0">
            <a:spAutoFit/>
          </a:bodyPr>
          <a:lstStyle/>
          <a:p>
            <a:pPr algn="ctr"/>
            <a:r>
              <a:rPr lang="en-US" sz="2200" dirty="0" smtClean="0"/>
              <a:t>John Locke</a:t>
            </a:r>
          </a:p>
          <a:p>
            <a:pPr algn="ctr"/>
            <a:r>
              <a:rPr lang="en-US" sz="2200" dirty="0" smtClean="0"/>
              <a:t>“Blank slate”</a:t>
            </a:r>
            <a:endParaRPr lang="en-US" sz="2200" dirty="0"/>
          </a:p>
        </p:txBody>
      </p:sp>
      <p:pic>
        <p:nvPicPr>
          <p:cNvPr id="8" name="Picture 7"/>
          <p:cNvPicPr>
            <a:picLocks noChangeAspect="1"/>
          </p:cNvPicPr>
          <p:nvPr/>
        </p:nvPicPr>
        <p:blipFill>
          <a:blip r:embed="rId4"/>
          <a:stretch>
            <a:fillRect/>
          </a:stretch>
        </p:blipFill>
        <p:spPr>
          <a:xfrm>
            <a:off x="7375515" y="2274146"/>
            <a:ext cx="1227958" cy="1626646"/>
          </a:xfrm>
          <a:prstGeom prst="rect">
            <a:avLst/>
          </a:prstGeom>
          <a:ln w="50800">
            <a:solidFill>
              <a:srgbClr val="FF0000"/>
            </a:solidFill>
          </a:ln>
        </p:spPr>
      </p:pic>
      <p:sp>
        <p:nvSpPr>
          <p:cNvPr id="9" name="TextBox 8"/>
          <p:cNvSpPr txBox="1"/>
          <p:nvPr/>
        </p:nvSpPr>
        <p:spPr>
          <a:xfrm>
            <a:off x="7574986" y="3999108"/>
            <a:ext cx="1004457" cy="430887"/>
          </a:xfrm>
          <a:prstGeom prst="rect">
            <a:avLst/>
          </a:prstGeom>
          <a:noFill/>
        </p:spPr>
        <p:txBody>
          <a:bodyPr wrap="square" rtlCol="0">
            <a:spAutoFit/>
          </a:bodyPr>
          <a:lstStyle/>
          <a:p>
            <a:r>
              <a:rPr lang="en-US" sz="2200" dirty="0" smtClean="0"/>
              <a:t>Plato</a:t>
            </a:r>
            <a:endParaRPr lang="en-US" sz="2200" dirty="0"/>
          </a:p>
        </p:txBody>
      </p:sp>
      <p:pic>
        <p:nvPicPr>
          <p:cNvPr id="10" name="Picture 9"/>
          <p:cNvPicPr>
            <a:picLocks noChangeAspect="1"/>
          </p:cNvPicPr>
          <p:nvPr/>
        </p:nvPicPr>
        <p:blipFill>
          <a:blip r:embed="rId5"/>
          <a:stretch>
            <a:fillRect/>
          </a:stretch>
        </p:blipFill>
        <p:spPr>
          <a:xfrm>
            <a:off x="5497515" y="3118245"/>
            <a:ext cx="1419670" cy="1517098"/>
          </a:xfrm>
          <a:prstGeom prst="rect">
            <a:avLst/>
          </a:prstGeom>
          <a:ln w="50800">
            <a:solidFill>
              <a:srgbClr val="FF0000"/>
            </a:solidFill>
          </a:ln>
        </p:spPr>
      </p:pic>
      <p:sp>
        <p:nvSpPr>
          <p:cNvPr id="11" name="TextBox 10"/>
          <p:cNvSpPr txBox="1"/>
          <p:nvPr/>
        </p:nvSpPr>
        <p:spPr>
          <a:xfrm>
            <a:off x="5497515" y="4712402"/>
            <a:ext cx="1621970" cy="430887"/>
          </a:xfrm>
          <a:prstGeom prst="rect">
            <a:avLst/>
          </a:prstGeom>
          <a:noFill/>
        </p:spPr>
        <p:txBody>
          <a:bodyPr wrap="square" rtlCol="0">
            <a:spAutoFit/>
          </a:bodyPr>
          <a:lstStyle/>
          <a:p>
            <a:r>
              <a:rPr lang="en-US" sz="2200" dirty="0" smtClean="0"/>
              <a:t>Descartes</a:t>
            </a:r>
            <a:endParaRPr lang="en-US" sz="2200" dirty="0"/>
          </a:p>
        </p:txBody>
      </p:sp>
      <p:sp>
        <p:nvSpPr>
          <p:cNvPr id="12" name="Rectangle 11"/>
          <p:cNvSpPr/>
          <p:nvPr/>
        </p:nvSpPr>
        <p:spPr>
          <a:xfrm>
            <a:off x="1066888" y="5887689"/>
            <a:ext cx="1726755" cy="461665"/>
          </a:xfrm>
          <a:prstGeom prst="rect">
            <a:avLst/>
          </a:prstGeom>
        </p:spPr>
        <p:txBody>
          <a:bodyPr wrap="none">
            <a:spAutoFit/>
          </a:bodyPr>
          <a:lstStyle/>
          <a:p>
            <a:r>
              <a:rPr lang="en-US" sz="2400" dirty="0"/>
              <a:t>Experience</a:t>
            </a:r>
          </a:p>
        </p:txBody>
      </p:sp>
      <p:sp>
        <p:nvSpPr>
          <p:cNvPr id="13" name="Rectangle 12"/>
          <p:cNvSpPr/>
          <p:nvPr/>
        </p:nvSpPr>
        <p:spPr>
          <a:xfrm>
            <a:off x="5776809" y="5878100"/>
            <a:ext cx="2994731" cy="461665"/>
          </a:xfrm>
          <a:prstGeom prst="rect">
            <a:avLst/>
          </a:prstGeom>
        </p:spPr>
        <p:txBody>
          <a:bodyPr wrap="none">
            <a:spAutoFit/>
          </a:bodyPr>
          <a:lstStyle/>
          <a:p>
            <a:pPr>
              <a:buNone/>
            </a:pPr>
            <a:r>
              <a:rPr lang="en-US" sz="2400" dirty="0"/>
              <a:t>Heredity </a:t>
            </a:r>
            <a:r>
              <a:rPr lang="en-US" sz="2400" dirty="0" smtClean="0"/>
              <a:t>and </a:t>
            </a:r>
            <a:r>
              <a:rPr lang="en-US" sz="2400" dirty="0"/>
              <a:t>biology</a:t>
            </a:r>
          </a:p>
        </p:txBody>
      </p:sp>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14" name="Slide Number Placeholder 13"/>
          <p:cNvSpPr>
            <a:spLocks noGrp="1"/>
          </p:cNvSpPr>
          <p:nvPr>
            <p:ph type="sldNum" sz="quarter" idx="12"/>
          </p:nvPr>
        </p:nvSpPr>
        <p:spPr/>
        <p:txBody>
          <a:bodyPr/>
          <a:lstStyle/>
          <a:p>
            <a:fld id="{B9DE7105-7F95-7F44-9E4F-4FB874AD777A}"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8" y="515027"/>
            <a:ext cx="8229600" cy="730407"/>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38188" y="1792287"/>
            <a:ext cx="8229600" cy="4734019"/>
          </a:xfrm>
        </p:spPr>
        <p:txBody>
          <a:bodyPr/>
          <a:lstStyle/>
          <a:p>
            <a:pPr>
              <a:buNone/>
            </a:pPr>
            <a:r>
              <a:rPr lang="en-US" dirty="0" smtClean="0"/>
              <a:t>Structuralism (Wilhelm Wundt)</a:t>
            </a:r>
          </a:p>
        </p:txBody>
      </p:sp>
      <p:pic>
        <p:nvPicPr>
          <p:cNvPr id="4" name="Picture 3"/>
          <p:cNvPicPr>
            <a:picLocks noChangeAspect="1"/>
          </p:cNvPicPr>
          <p:nvPr/>
        </p:nvPicPr>
        <p:blipFill>
          <a:blip r:embed="rId3"/>
          <a:stretch>
            <a:fillRect/>
          </a:stretch>
        </p:blipFill>
        <p:spPr>
          <a:xfrm>
            <a:off x="960384" y="2807034"/>
            <a:ext cx="2441489" cy="2653290"/>
          </a:xfrm>
          <a:prstGeom prst="rect">
            <a:avLst/>
          </a:prstGeom>
        </p:spPr>
      </p:pic>
      <p:graphicFrame>
        <p:nvGraphicFramePr>
          <p:cNvPr id="5" name="Diagram 4"/>
          <p:cNvGraphicFramePr/>
          <p:nvPr>
            <p:extLst>
              <p:ext uri="{D42A27DB-BD31-4B8C-83A1-F6EECF244321}">
                <p14:modId xmlns:p14="http://schemas.microsoft.com/office/powerpoint/2010/main" val="2560097703"/>
              </p:ext>
            </p:extLst>
          </p:nvPr>
        </p:nvGraphicFramePr>
        <p:xfrm>
          <a:off x="4400550" y="3476625"/>
          <a:ext cx="4262438" cy="2841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A026359.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0782" y="4676660"/>
            <a:ext cx="1456581" cy="1449503"/>
          </a:xfrm>
          <a:prstGeom prst="rect">
            <a:avLst/>
          </a:prstGeom>
        </p:spPr>
      </p:pic>
      <p:sp>
        <p:nvSpPr>
          <p:cNvPr id="7" name="Footer Placeholder 6"/>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8" name="Slide Number Placeholder 7"/>
          <p:cNvSpPr>
            <a:spLocks noGrp="1"/>
          </p:cNvSpPr>
          <p:nvPr>
            <p:ph type="sldNum" sz="quarter" idx="12"/>
          </p:nvPr>
        </p:nvSpPr>
        <p:spPr/>
        <p:txBody>
          <a:bodyPr/>
          <a:lstStyle/>
          <a:p>
            <a:fld id="{B9DE7105-7F95-7F44-9E4F-4FB874AD777A}"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87" y="544655"/>
            <a:ext cx="8229600" cy="764192"/>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66887" y="2055208"/>
            <a:ext cx="6850812" cy="2498862"/>
          </a:xfrm>
        </p:spPr>
        <p:txBody>
          <a:bodyPr>
            <a:normAutofit/>
          </a:bodyPr>
          <a:lstStyle/>
          <a:p>
            <a:r>
              <a:rPr lang="en-US" dirty="0" smtClean="0"/>
              <a:t>Functionalism (William James)</a:t>
            </a:r>
          </a:p>
          <a:p>
            <a:pPr lvl="1"/>
            <a:r>
              <a:rPr lang="en-US" dirty="0" smtClean="0"/>
              <a:t>What is the purpose of the mind?</a:t>
            </a:r>
          </a:p>
          <a:p>
            <a:pPr lvl="1"/>
            <a:r>
              <a:rPr lang="en-US" dirty="0" smtClean="0"/>
              <a:t>Evolution and adaptation</a:t>
            </a:r>
          </a:p>
          <a:p>
            <a:pPr lvl="1"/>
            <a:r>
              <a:rPr lang="en-US" dirty="0" smtClean="0"/>
              <a:t>Habit</a:t>
            </a:r>
          </a:p>
          <a:p>
            <a:pPr lvl="1"/>
            <a:r>
              <a:rPr lang="en-US" dirty="0" smtClean="0"/>
              <a:t>Study real-life situations</a:t>
            </a:r>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1" y="551906"/>
            <a:ext cx="8229600" cy="792800"/>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44071" y="1985555"/>
            <a:ext cx="8229600" cy="2864352"/>
          </a:xfrm>
        </p:spPr>
        <p:txBody>
          <a:bodyPr/>
          <a:lstStyle/>
          <a:p>
            <a:pPr>
              <a:buNone/>
            </a:pPr>
            <a:endParaRPr lang="en-US" dirty="0" smtClean="0"/>
          </a:p>
          <a:p>
            <a:pPr algn="ctr">
              <a:buNone/>
            </a:pPr>
            <a:r>
              <a:rPr lang="en-US" dirty="0" smtClean="0"/>
              <a:t>Behaviorism</a:t>
            </a:r>
          </a:p>
          <a:p>
            <a:pPr algn="ctr">
              <a:buNone/>
            </a:pPr>
            <a:endParaRPr lang="en-US" dirty="0"/>
          </a:p>
          <a:p>
            <a:pPr algn="ctr">
              <a:buNone/>
            </a:pPr>
            <a:r>
              <a:rPr lang="en-US" dirty="0" smtClean="0"/>
              <a:t>John B. Watson</a:t>
            </a:r>
          </a:p>
          <a:p>
            <a:pPr algn="ctr">
              <a:buNone/>
            </a:pPr>
            <a:endParaRPr lang="en-US" dirty="0"/>
          </a:p>
          <a:p>
            <a:pPr algn="ctr">
              <a:buNone/>
            </a:pPr>
            <a:r>
              <a:rPr lang="en-US" dirty="0" smtClean="0"/>
              <a:t>B. F. Skinner</a:t>
            </a:r>
            <a:endParaRPr lang="en-US" dirty="0"/>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92543"/>
            <a:ext cx="8229600" cy="752164"/>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26141" y="1734233"/>
            <a:ext cx="8229600" cy="4980331"/>
          </a:xfrm>
        </p:spPr>
        <p:txBody>
          <a:bodyPr>
            <a:normAutofit/>
          </a:bodyPr>
          <a:lstStyle/>
          <a:p>
            <a:pPr algn="ctr">
              <a:buNone/>
            </a:pPr>
            <a:r>
              <a:rPr lang="en-US" dirty="0" smtClean="0"/>
              <a:t>Gestalt Psychology</a:t>
            </a:r>
          </a:p>
          <a:p>
            <a:endParaRPr lang="en-US" dirty="0" smtClean="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lgn="ctr">
              <a:buNone/>
            </a:pPr>
            <a:r>
              <a:rPr lang="en-US" dirty="0" smtClean="0"/>
              <a:t>Whole  &gt;  Sum of Parts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91" y="2390596"/>
            <a:ext cx="5410200" cy="2733675"/>
          </a:xfrm>
          <a:prstGeom prst="rect">
            <a:avLst/>
          </a:prstGeom>
        </p:spPr>
      </p:pic>
      <p:sp>
        <p:nvSpPr>
          <p:cNvPr id="5" name="Footer Placeholder 4"/>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6" name="Slide Number Placeholder 5"/>
          <p:cNvSpPr>
            <a:spLocks noGrp="1"/>
          </p:cNvSpPr>
          <p:nvPr>
            <p:ph type="sldNum" sz="quarter" idx="12"/>
          </p:nvPr>
        </p:nvSpPr>
        <p:spPr/>
        <p:txBody>
          <a:bodyPr/>
          <a:lstStyle/>
          <a:p>
            <a:fld id="{B9DE7105-7F95-7F44-9E4F-4FB874AD777A}"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 y="585649"/>
            <a:ext cx="8229600" cy="768020"/>
          </a:xfrm>
        </p:spPr>
        <p:txBody>
          <a:bodyPr>
            <a:normAutofit/>
          </a:bodyPr>
          <a:lstStyle/>
          <a:p>
            <a:r>
              <a:rPr lang="en-US" dirty="0" smtClean="0"/>
              <a:t>Influences on the study of cognition</a:t>
            </a:r>
            <a:endParaRPr lang="en-US" dirty="0"/>
          </a:p>
        </p:txBody>
      </p:sp>
      <p:sp>
        <p:nvSpPr>
          <p:cNvPr id="3" name="Content Placeholder 2"/>
          <p:cNvSpPr>
            <a:spLocks noGrp="1"/>
          </p:cNvSpPr>
          <p:nvPr>
            <p:ph idx="1"/>
          </p:nvPr>
        </p:nvSpPr>
        <p:spPr>
          <a:xfrm>
            <a:off x="753035" y="1961733"/>
            <a:ext cx="5414683" cy="2359255"/>
          </a:xfrm>
        </p:spPr>
        <p:txBody>
          <a:bodyPr/>
          <a:lstStyle/>
          <a:p>
            <a:pPr>
              <a:buNone/>
            </a:pPr>
            <a:r>
              <a:rPr lang="en-US" dirty="0" smtClean="0"/>
              <a:t>The study of individual differences</a:t>
            </a:r>
          </a:p>
          <a:p>
            <a:r>
              <a:rPr lang="en-US" dirty="0" smtClean="0"/>
              <a:t>Francis Galton</a:t>
            </a:r>
          </a:p>
          <a:p>
            <a:pPr lvl="1"/>
            <a:r>
              <a:rPr lang="en-US" dirty="0" smtClean="0"/>
              <a:t>Measurement of intelligence</a:t>
            </a:r>
          </a:p>
          <a:p>
            <a:pPr lvl="1"/>
            <a:r>
              <a:rPr lang="en-US" dirty="0" smtClean="0"/>
              <a:t>Statistical tests</a:t>
            </a:r>
          </a:p>
        </p:txBody>
      </p:sp>
      <p:sp>
        <p:nvSpPr>
          <p:cNvPr id="4" name="Footer Placeholder 3"/>
          <p:cNvSpPr>
            <a:spLocks noGrp="1"/>
          </p:cNvSpPr>
          <p:nvPr>
            <p:ph type="ftr" sz="quarter" idx="11"/>
          </p:nvPr>
        </p:nvSpPr>
        <p:spPr/>
        <p:txBody>
          <a:bodyPr/>
          <a:lstStyle/>
          <a:p>
            <a:r>
              <a:rPr lang="en-US" smtClean="0"/>
              <a:t>Galotti, Cognitive Psychology In and Out of the Laboratory 6e. SAGE Publications, 2018.</a:t>
            </a:r>
            <a:endParaRPr lang="en-US" dirty="0"/>
          </a:p>
        </p:txBody>
      </p:sp>
      <p:sp>
        <p:nvSpPr>
          <p:cNvPr id="5" name="Slide Number Placeholder 4"/>
          <p:cNvSpPr>
            <a:spLocks noGrp="1"/>
          </p:cNvSpPr>
          <p:nvPr>
            <p:ph type="sldNum" sz="quarter" idx="12"/>
          </p:nvPr>
        </p:nvSpPr>
        <p:spPr/>
        <p:txBody>
          <a:bodyPr/>
          <a:lstStyle/>
          <a:p>
            <a:fld id="{B9DE7105-7F95-7F44-9E4F-4FB874AD777A}"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1754</Words>
  <Application>Microsoft Office PowerPoint</Application>
  <PresentationFormat>On-screen Show (4:3)</PresentationFormat>
  <Paragraphs>283</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Chapter 1</vt:lpstr>
      <vt:lpstr>Setting the stage: What is cognition?</vt:lpstr>
      <vt:lpstr>Influences on the study of cognition</vt:lpstr>
      <vt:lpstr>Influences on the study of cognition</vt:lpstr>
      <vt:lpstr>Influences on the study of cognition</vt:lpstr>
      <vt:lpstr>Influences on the study of cognition</vt:lpstr>
      <vt:lpstr>Influences on the study of cognition</vt:lpstr>
      <vt:lpstr>Influences on the study of cognition</vt:lpstr>
      <vt:lpstr>Influences on the study of cognition</vt:lpstr>
      <vt:lpstr>Research methods in cognitive psychology</vt:lpstr>
      <vt:lpstr>Research methods in cognitive psychology</vt:lpstr>
      <vt:lpstr>Research methods in cognitive psychology</vt:lpstr>
      <vt:lpstr>Paradigms of cognitive psychology</vt:lpstr>
      <vt:lpstr>Paradigms of cognitive psychology</vt:lpstr>
      <vt:lpstr>Paradigms of cognitive psychology</vt:lpstr>
      <vt:lpstr>Paradigms of cognitive psychology</vt:lpstr>
      <vt:lpstr>Paradigms of cognitive psychology</vt:lpstr>
      <vt:lpstr>Review</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dc:title>
  <dc:creator>Lori Van Wallendael</dc:creator>
  <cp:lastModifiedBy>Stephanie Palermini</cp:lastModifiedBy>
  <cp:revision>87</cp:revision>
  <dcterms:created xsi:type="dcterms:W3CDTF">2012-09-17T23:19:11Z</dcterms:created>
  <dcterms:modified xsi:type="dcterms:W3CDTF">2017-07-31T21:41:57Z</dcterms:modified>
</cp:coreProperties>
</file>