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0"/>
    <p:restoredTop sz="92635" autoAdjust="0"/>
  </p:normalViewPr>
  <p:slideViewPr>
    <p:cSldViewPr snapToGrid="0" snapToObjects="1">
      <p:cViewPr varScale="1">
        <p:scale>
          <a:sx n="85" d="100"/>
          <a:sy n="85" d="100"/>
        </p:scale>
        <p:origin x="3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2" d="100"/>
          <a:sy n="62" d="100"/>
        </p:scale>
        <p:origin x="-260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89080-7D53-C94D-8C64-40C1C4589A24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1A29F-3B18-B542-8788-4F06F1B992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6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There is still debate over whether thinking</a:t>
            </a:r>
            <a:r>
              <a:rPr lang="en-US" baseline="0" dirty="0" smtClean="0"/>
              <a:t> is </a:t>
            </a:r>
            <a:r>
              <a:rPr lang="en-US" dirty="0" smtClean="0"/>
              <a:t>best</a:t>
            </a:r>
            <a:r>
              <a:rPr lang="en-US" baseline="0" dirty="0" smtClean="0"/>
              <a:t> explained at the cognitive level or at the level of neurons in the brain.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Many cognitive psychologists today do feel that a working knowledge of the brain is essential for investigation cognition.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278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Different “language” functions (passively viewing words, listening to words,</a:t>
            </a:r>
            <a:r>
              <a:rPr lang="en-US" baseline="0" dirty="0" smtClean="0"/>
              <a:t> speaking words, generating verbs) produce different patterns of activity in the brain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127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EEG:  detects different states of consciousness, such as sleep stages</a:t>
            </a:r>
          </a:p>
          <a:p>
            <a:r>
              <a:rPr lang="en-US" dirty="0" smtClean="0"/>
              <a:t>MEG: gives a magnetic equivalent to EEG, with more precise spatial localization of brain region activity</a:t>
            </a:r>
          </a:p>
          <a:p>
            <a:r>
              <a:rPr lang="en-US" dirty="0" smtClean="0"/>
              <a:t>ERP: measures brain activity</a:t>
            </a:r>
            <a:r>
              <a:rPr lang="en-US" baseline="0" dirty="0" smtClean="0"/>
              <a:t> before and after stimulus presentation</a:t>
            </a:r>
          </a:p>
          <a:p>
            <a:r>
              <a:rPr lang="en-US" baseline="0" dirty="0" smtClean="0"/>
              <a:t>TMS:  excites or inhibits specific brain circuits for research purposes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248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05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Hindbrain contains several critical</a:t>
            </a:r>
            <a:r>
              <a:rPr lang="en-US" baseline="0" dirty="0" smtClean="0"/>
              <a:t> structures: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 smtClean="0"/>
              <a:t>Medulla: regulates breathing, heart rate, blood pressure, etc.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 smtClean="0"/>
              <a:t>Pons:  “bridge” between right and left side of the brain; also involved</a:t>
            </a:r>
            <a:r>
              <a:rPr lang="en-US" baseline="0" dirty="0" smtClean="0"/>
              <a:t> in sleep and arousal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 smtClean="0"/>
              <a:t>Cerebellum contains neurons that coordinate muscle activity</a:t>
            </a:r>
          </a:p>
          <a:p>
            <a:pPr marL="171450" lvl="0" indent="-171450">
              <a:buFont typeface="Arial" charset="0"/>
              <a:buChar char="•"/>
            </a:pPr>
            <a:r>
              <a:rPr lang="en-US" baseline="0" dirty="0" smtClean="0"/>
              <a:t>Midbrain: contains structures that relay information to other brain regions; also involved in arousal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885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Thalamus: relays information to cerebral cortex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Hypothalamus</a:t>
            </a:r>
            <a:r>
              <a:rPr lang="en-US" baseline="0" dirty="0" smtClean="0"/>
              <a:t> controls pituitary gland, which regulates other glands; also involved in homeostatic behaviors (temperature control, eating, drinking, sleep)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Hippocampus is involved in the formation of long-term memories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Amygdala is involved in emotional learning and emotional memories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25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Phrenology assumptions: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Different parts of brain control different functions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Size</a:t>
            </a:r>
            <a:r>
              <a:rPr lang="en-US" baseline="0" dirty="0" smtClean="0"/>
              <a:t> of a portion of brain corresponds to its power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Different faculties (functions) are independent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869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Broca’s</a:t>
            </a:r>
            <a:r>
              <a:rPr lang="en-US" dirty="0" smtClean="0"/>
              <a:t> area:  damage to this area results in </a:t>
            </a:r>
            <a:r>
              <a:rPr lang="en-US" dirty="0" err="1" smtClean="0"/>
              <a:t>nonfluent</a:t>
            </a:r>
            <a:r>
              <a:rPr lang="en-US" dirty="0" smtClean="0"/>
              <a:t> aphasia (inability to produce words)</a:t>
            </a:r>
          </a:p>
          <a:p>
            <a:endParaRPr lang="en-US" dirty="0" smtClean="0"/>
          </a:p>
          <a:p>
            <a:r>
              <a:rPr lang="en-US" dirty="0" smtClean="0"/>
              <a:t>Wernicke’s area: associated with fluent aphasia (inability to understand speech or produce meaningful speech)</a:t>
            </a:r>
          </a:p>
          <a:p>
            <a:endParaRPr lang="en-US" dirty="0" smtClean="0"/>
          </a:p>
          <a:p>
            <a:r>
              <a:rPr lang="en-US" dirty="0" smtClean="0"/>
              <a:t>Higher-order cognitive processes, such</a:t>
            </a:r>
            <a:r>
              <a:rPr lang="en-US" baseline="0" dirty="0" smtClean="0"/>
              <a:t> as thinking and remembering, however, do not seem to be localized to one particular region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25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Patient with severed corpus callosum:  left hand can feel the eyeglasses, but this information goes to right hemisphere of the brain, which cannot communicate</a:t>
            </a:r>
            <a:r>
              <a:rPr lang="en-US" baseline="0" dirty="0" smtClean="0"/>
              <a:t> the knowledge through language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314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Allows</a:t>
            </a:r>
            <a:r>
              <a:rPr lang="en-US" baseline="0" dirty="0" smtClean="0"/>
              <a:t> us to see ”slices” of the brain to detect evidence of brain injury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49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Does not require radiation exposure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Permits clearer pictures of the brain than CAT scans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807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Functional MRI: does not involve radiation (safer)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1A29F-3B18-B542-8788-4F06F1B992C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43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E78C-CD55-4526-B3CF-D3A86D0713D6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1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599A-6B0B-4FA1-953D-6529F662B2EF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249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1F2D-1609-4BD2-BAC3-DD88007291D8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7B1E6-0C3E-4684-B0FB-26061CD80552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21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B2A7-41B3-4794-896D-B6FBDCA534B5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8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8B33-220D-4D14-AEEE-6405F7D0D87D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90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440B-12AF-44D5-B918-F007A60734DA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17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A601E-DC59-4619-BEE2-7976FF946631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9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02B28-AE86-4B60-BDDB-71070CD3E316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8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5B08-3429-4A95-B80E-4D5F02CEFA8F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34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8C8E-4782-4566-BB62-BCBD8FD19BEB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78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9278" y="557440"/>
            <a:ext cx="8229600" cy="895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9278" y="2112396"/>
            <a:ext cx="8229600" cy="2557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034DE-7B89-407A-A441-DC6EC9F4D372}" type="datetime1">
              <a:rPr lang="en-US" smtClean="0"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B313-696D-4542-8A3F-07022657AB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29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E7105-7F95-7F44-9E4F-4FB874AD77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000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464" y="508788"/>
            <a:ext cx="5512293" cy="902762"/>
          </a:xfrm>
        </p:spPr>
        <p:txBody>
          <a:bodyPr/>
          <a:lstStyle/>
          <a:p>
            <a:r>
              <a:rPr lang="en-US" dirty="0" smtClean="0"/>
              <a:t>Lateralization of function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46464" y="2220686"/>
            <a:ext cx="2937769" cy="1845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smtClean="0"/>
              <a:t>Left</a:t>
            </a:r>
          </a:p>
          <a:p>
            <a:r>
              <a:rPr lang="en-US" sz="2200" dirty="0" smtClean="0"/>
              <a:t>Language</a:t>
            </a:r>
          </a:p>
          <a:p>
            <a:r>
              <a:rPr lang="en-US" sz="2200" dirty="0" smtClean="0"/>
              <a:t>Analysis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923408" y="2220685"/>
            <a:ext cx="2702510" cy="1756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smtClean="0"/>
              <a:t>Right</a:t>
            </a:r>
          </a:p>
          <a:p>
            <a:r>
              <a:rPr lang="en-US" sz="2200" dirty="0" smtClean="0"/>
              <a:t>Spatial skills</a:t>
            </a:r>
          </a:p>
          <a:p>
            <a:r>
              <a:rPr lang="en-US" sz="2200" dirty="0" smtClean="0"/>
              <a:t>Synthesis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233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19" y="492965"/>
            <a:ext cx="4061533" cy="888274"/>
          </a:xfrm>
        </p:spPr>
        <p:txBody>
          <a:bodyPr/>
          <a:lstStyle/>
          <a:p>
            <a:r>
              <a:rPr lang="en-US" dirty="0" smtClean="0"/>
              <a:t>Split brain studies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266" y="1698090"/>
            <a:ext cx="3697467" cy="434140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9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711" y="1475912"/>
            <a:ext cx="3065007" cy="45975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040" y="559293"/>
            <a:ext cx="5499717" cy="792332"/>
          </a:xfrm>
        </p:spPr>
        <p:txBody>
          <a:bodyPr>
            <a:normAutofit/>
          </a:bodyPr>
          <a:lstStyle/>
          <a:p>
            <a:r>
              <a:rPr lang="en-US" dirty="0" smtClean="0"/>
              <a:t>Brain imaging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040" y="2141679"/>
            <a:ext cx="3484486" cy="867852"/>
          </a:xfrm>
        </p:spPr>
        <p:txBody>
          <a:bodyPr/>
          <a:lstStyle/>
          <a:p>
            <a:r>
              <a:rPr lang="en-US" dirty="0" smtClean="0"/>
              <a:t>Computerized axial tomography (CAT) scan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4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339" y="453152"/>
            <a:ext cx="5746605" cy="905132"/>
          </a:xfrm>
        </p:spPr>
        <p:txBody>
          <a:bodyPr/>
          <a:lstStyle/>
          <a:p>
            <a:r>
              <a:rPr lang="en-US" dirty="0" smtClean="0"/>
              <a:t>Brain imaging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360" y="1996764"/>
            <a:ext cx="3855661" cy="986133"/>
          </a:xfrm>
        </p:spPr>
        <p:txBody>
          <a:bodyPr/>
          <a:lstStyle/>
          <a:p>
            <a:r>
              <a:rPr lang="en-US" dirty="0" smtClean="0"/>
              <a:t>Magnetic resonance imaging (MRI)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019" y="1750135"/>
            <a:ext cx="3316007" cy="445875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68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286" y="437765"/>
            <a:ext cx="5455328" cy="885008"/>
          </a:xfrm>
        </p:spPr>
        <p:txBody>
          <a:bodyPr/>
          <a:lstStyle/>
          <a:p>
            <a:r>
              <a:rPr lang="en-US" dirty="0" smtClean="0"/>
              <a:t>Brain imaging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286" y="1809142"/>
            <a:ext cx="6644935" cy="3224497"/>
          </a:xfrm>
        </p:spPr>
        <p:txBody>
          <a:bodyPr/>
          <a:lstStyle/>
          <a:p>
            <a:r>
              <a:rPr lang="en-US" dirty="0" smtClean="0"/>
              <a:t>Positron emission tomography (PET)</a:t>
            </a:r>
          </a:p>
          <a:p>
            <a:pPr lvl="1"/>
            <a:r>
              <a:rPr lang="en-US" dirty="0" smtClean="0"/>
              <a:t>Measures blood flow to brain regions</a:t>
            </a:r>
          </a:p>
          <a:p>
            <a:pPr lvl="1"/>
            <a:r>
              <a:rPr lang="en-US" dirty="0" smtClean="0"/>
              <a:t>Uses radiation</a:t>
            </a:r>
          </a:p>
          <a:p>
            <a:pPr lvl="1"/>
            <a:r>
              <a:rPr lang="en-US" dirty="0" smtClean="0"/>
              <a:t>Shows which region is most active</a:t>
            </a:r>
          </a:p>
          <a:p>
            <a:r>
              <a:rPr lang="en-US" dirty="0" smtClean="0"/>
              <a:t>Functional magnetic resonance imaging (fMRI)</a:t>
            </a:r>
          </a:p>
          <a:p>
            <a:pPr lvl="1"/>
            <a:r>
              <a:rPr lang="en-US" dirty="0" smtClean="0"/>
              <a:t>Relies on magnetic properties of blood</a:t>
            </a:r>
          </a:p>
          <a:p>
            <a:pPr lvl="1"/>
            <a:r>
              <a:rPr lang="en-US" dirty="0" smtClean="0"/>
              <a:t>Also shows activity of brain regions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89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903" y="425548"/>
            <a:ext cx="2819676" cy="873201"/>
          </a:xfrm>
        </p:spPr>
        <p:txBody>
          <a:bodyPr/>
          <a:lstStyle/>
          <a:p>
            <a:r>
              <a:rPr lang="en-US" dirty="0" smtClean="0"/>
              <a:t>fMRI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16" y="1378710"/>
            <a:ext cx="5676967" cy="464154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549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796" y="402255"/>
            <a:ext cx="6982287" cy="876129"/>
          </a:xfrm>
        </p:spPr>
        <p:txBody>
          <a:bodyPr>
            <a:normAutofit/>
          </a:bodyPr>
          <a:lstStyle/>
          <a:p>
            <a:r>
              <a:rPr lang="en-US" dirty="0" smtClean="0"/>
              <a:t>Other brain recording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796" y="1839264"/>
            <a:ext cx="5908089" cy="1898236"/>
          </a:xfrm>
        </p:spPr>
        <p:txBody>
          <a:bodyPr/>
          <a:lstStyle/>
          <a:p>
            <a:r>
              <a:rPr lang="en-US" dirty="0" smtClean="0"/>
              <a:t>Electroencephalography (EEG)</a:t>
            </a:r>
          </a:p>
          <a:p>
            <a:r>
              <a:rPr lang="en-US" dirty="0" smtClean="0"/>
              <a:t>Magnetoencephalography (MEG)</a:t>
            </a:r>
          </a:p>
          <a:p>
            <a:r>
              <a:rPr lang="en-US" dirty="0" smtClean="0"/>
              <a:t>Event-related potential (ERP)</a:t>
            </a:r>
          </a:p>
          <a:p>
            <a:r>
              <a:rPr lang="en-US" dirty="0" smtClean="0"/>
              <a:t>Transcranial magnetic stimulation (TMS)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69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796" y="552636"/>
            <a:ext cx="2081814" cy="841159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796" y="1791894"/>
            <a:ext cx="7914443" cy="3010925"/>
          </a:xfrm>
        </p:spPr>
        <p:txBody>
          <a:bodyPr/>
          <a:lstStyle/>
          <a:p>
            <a:r>
              <a:rPr lang="en-US" dirty="0" smtClean="0"/>
              <a:t>Hindbrain: more primitive structures</a:t>
            </a:r>
          </a:p>
          <a:p>
            <a:r>
              <a:rPr lang="en-US" dirty="0" smtClean="0"/>
              <a:t>Midbrain: relay centers</a:t>
            </a:r>
          </a:p>
          <a:p>
            <a:r>
              <a:rPr lang="en-US" dirty="0" smtClean="0"/>
              <a:t>Forebrain: structures most directly implicated in cognition</a:t>
            </a:r>
          </a:p>
          <a:p>
            <a:r>
              <a:rPr lang="en-US" dirty="0" smtClean="0"/>
              <a:t>Lobes of cerebral cortex:</a:t>
            </a:r>
          </a:p>
          <a:p>
            <a:pPr lvl="1"/>
            <a:r>
              <a:rPr lang="en-US" dirty="0" smtClean="0"/>
              <a:t> Frontal, parietal, occipital, temporal</a:t>
            </a:r>
          </a:p>
          <a:p>
            <a:r>
              <a:rPr lang="en-US" dirty="0" smtClean="0"/>
              <a:t>Left hemisphere analytical processing, right hemisphere synthesis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189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88353" y="1932658"/>
            <a:ext cx="2484479" cy="1143000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/>
              <a:t>Chapter 2</a:t>
            </a:r>
            <a:endParaRPr lang="en-US" b="1" dirty="0"/>
          </a:p>
        </p:txBody>
      </p:sp>
      <p:sp>
        <p:nvSpPr>
          <p:cNvPr id="2" name="Rectangle 1"/>
          <p:cNvSpPr/>
          <p:nvPr/>
        </p:nvSpPr>
        <p:spPr>
          <a:xfrm>
            <a:off x="3273865" y="3106328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/>
              <a:t>The Brain</a:t>
            </a:r>
            <a:endParaRPr lang="en-US" sz="3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860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674" y="494613"/>
            <a:ext cx="5082466" cy="757138"/>
          </a:xfrm>
        </p:spPr>
        <p:txBody>
          <a:bodyPr/>
          <a:lstStyle/>
          <a:p>
            <a:pPr algn="ctr"/>
            <a:r>
              <a:rPr lang="en-US" dirty="0" smtClean="0"/>
              <a:t>Structure of the brain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706" y="1251751"/>
            <a:ext cx="6204587" cy="49239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720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19" y="600796"/>
            <a:ext cx="6094520" cy="901527"/>
          </a:xfrm>
        </p:spPr>
        <p:txBody>
          <a:bodyPr/>
          <a:lstStyle/>
          <a:p>
            <a:r>
              <a:rPr lang="en-US" dirty="0" smtClean="0"/>
              <a:t>The hindbrain and midbrain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919" y="2047255"/>
            <a:ext cx="5925844" cy="2489234"/>
          </a:xfrm>
        </p:spPr>
        <p:txBody>
          <a:bodyPr>
            <a:normAutofit/>
          </a:bodyPr>
          <a:lstStyle/>
          <a:p>
            <a:r>
              <a:rPr lang="en-US" dirty="0" smtClean="0"/>
              <a:t>Hindbrain</a:t>
            </a:r>
          </a:p>
          <a:p>
            <a:pPr lvl="1"/>
            <a:r>
              <a:rPr lang="en-US" dirty="0" smtClean="0"/>
              <a:t>Medulla: life support</a:t>
            </a:r>
          </a:p>
          <a:p>
            <a:pPr lvl="1"/>
            <a:r>
              <a:rPr lang="en-US" dirty="0" smtClean="0"/>
              <a:t>Pons: balance, sleep, arousal</a:t>
            </a:r>
          </a:p>
          <a:p>
            <a:pPr lvl="1"/>
            <a:r>
              <a:rPr lang="en-US" dirty="0" smtClean="0"/>
              <a:t>Cerebellum: coordinates muscle activity</a:t>
            </a:r>
          </a:p>
          <a:p>
            <a:r>
              <a:rPr lang="en-US" dirty="0" smtClean="0"/>
              <a:t>Midbrain: relay center, arousal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247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19" y="643060"/>
            <a:ext cx="3209277" cy="795123"/>
          </a:xfrm>
        </p:spPr>
        <p:txBody>
          <a:bodyPr/>
          <a:lstStyle/>
          <a:p>
            <a:r>
              <a:rPr lang="en-US" dirty="0" smtClean="0"/>
              <a:t>Forebrain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919" y="1972492"/>
            <a:ext cx="5393184" cy="3043392"/>
          </a:xfrm>
        </p:spPr>
        <p:txBody>
          <a:bodyPr/>
          <a:lstStyle/>
          <a:p>
            <a:r>
              <a:rPr lang="en-US" dirty="0" smtClean="0"/>
              <a:t>Thalamus: relay structure</a:t>
            </a:r>
          </a:p>
          <a:p>
            <a:r>
              <a:rPr lang="en-US" dirty="0" smtClean="0"/>
              <a:t>Hypothalamus: </a:t>
            </a:r>
          </a:p>
          <a:p>
            <a:pPr lvl="1"/>
            <a:r>
              <a:rPr lang="en-US" dirty="0" smtClean="0"/>
              <a:t>Controls </a:t>
            </a:r>
            <a:r>
              <a:rPr lang="en-US" u="sng" dirty="0" smtClean="0"/>
              <a:t>pituitary gland</a:t>
            </a:r>
          </a:p>
          <a:p>
            <a:pPr lvl="1"/>
            <a:r>
              <a:rPr lang="en-US" dirty="0" smtClean="0"/>
              <a:t>Homeostatic behaviors</a:t>
            </a:r>
          </a:p>
          <a:p>
            <a:r>
              <a:rPr lang="en-US" dirty="0" smtClean="0"/>
              <a:t>Hippocampus: memory formation</a:t>
            </a:r>
          </a:p>
          <a:p>
            <a:r>
              <a:rPr lang="en-US" dirty="0" smtClean="0"/>
              <a:t>Amygdala: emotional memories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904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796" y="446039"/>
            <a:ext cx="3759693" cy="809897"/>
          </a:xfrm>
        </p:spPr>
        <p:txBody>
          <a:bodyPr/>
          <a:lstStyle/>
          <a:p>
            <a:r>
              <a:rPr lang="en-US" dirty="0" smtClean="0"/>
              <a:t>Cerebral cortex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985" y="1255936"/>
            <a:ext cx="6380029" cy="483477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17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163" y="402254"/>
            <a:ext cx="4292354" cy="1027051"/>
          </a:xfrm>
        </p:spPr>
        <p:txBody>
          <a:bodyPr/>
          <a:lstStyle/>
          <a:p>
            <a:r>
              <a:rPr lang="en-US" dirty="0" smtClean="0"/>
              <a:t>Four pairs of lobes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163" y="1917007"/>
            <a:ext cx="6112276" cy="3018977"/>
          </a:xfrm>
        </p:spPr>
        <p:txBody>
          <a:bodyPr/>
          <a:lstStyle/>
          <a:p>
            <a:r>
              <a:rPr lang="en-US" dirty="0" smtClean="0"/>
              <a:t>Frontal</a:t>
            </a:r>
          </a:p>
          <a:p>
            <a:pPr lvl="1"/>
            <a:r>
              <a:rPr lang="en-US" dirty="0" smtClean="0"/>
              <a:t>Motor cortex (fine motor movements)</a:t>
            </a:r>
          </a:p>
          <a:p>
            <a:pPr lvl="1"/>
            <a:r>
              <a:rPr lang="en-US" dirty="0" smtClean="0"/>
              <a:t>Premotor cortex (planning movement)</a:t>
            </a:r>
          </a:p>
          <a:p>
            <a:pPr lvl="1"/>
            <a:r>
              <a:rPr lang="en-US" dirty="0" smtClean="0"/>
              <a:t>Prefrontal (executive functions)</a:t>
            </a:r>
          </a:p>
          <a:p>
            <a:r>
              <a:rPr lang="en-US" dirty="0" smtClean="0"/>
              <a:t>Parietal: sensory information from body</a:t>
            </a:r>
          </a:p>
          <a:p>
            <a:r>
              <a:rPr lang="en-US" dirty="0" smtClean="0"/>
              <a:t>Occipital: visual information</a:t>
            </a:r>
          </a:p>
          <a:p>
            <a:r>
              <a:rPr lang="en-US" dirty="0" smtClean="0"/>
              <a:t>Temporal: auditory information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315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28" y="542204"/>
            <a:ext cx="5187044" cy="852669"/>
          </a:xfrm>
        </p:spPr>
        <p:txBody>
          <a:bodyPr/>
          <a:lstStyle/>
          <a:p>
            <a:r>
              <a:rPr lang="en-US" dirty="0" smtClean="0"/>
              <a:t>Localization of function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t="9660" b="9660"/>
          <a:stretch>
            <a:fillRect/>
          </a:stretch>
        </p:blipFill>
        <p:spPr>
          <a:xfrm>
            <a:off x="998739" y="2068394"/>
            <a:ext cx="3218154" cy="4057197"/>
          </a:xfrm>
        </p:spPr>
      </p:pic>
      <p:sp>
        <p:nvSpPr>
          <p:cNvPr id="7" name="TextBox 6"/>
          <p:cNvSpPr txBox="1"/>
          <p:nvPr/>
        </p:nvSpPr>
        <p:spPr>
          <a:xfrm>
            <a:off x="4216893" y="2771614"/>
            <a:ext cx="385290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Gall and Spurzheim:  </a:t>
            </a:r>
          </a:p>
          <a:p>
            <a:endParaRPr lang="en-US" sz="2200" b="1" dirty="0"/>
          </a:p>
          <a:p>
            <a:r>
              <a:rPr lang="en-US" sz="2200" b="1" dirty="0" smtClean="0"/>
              <a:t>Phrenology</a:t>
            </a:r>
          </a:p>
          <a:p>
            <a:endParaRPr lang="en-US" sz="2200" b="1" dirty="0" smtClean="0"/>
          </a:p>
          <a:p>
            <a:r>
              <a:rPr lang="en-US" sz="2200" dirty="0" smtClean="0"/>
              <a:t>(now discredited)</a:t>
            </a:r>
            <a:endParaRPr lang="en-US" sz="2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0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530" y="558596"/>
            <a:ext cx="3573262" cy="870709"/>
          </a:xfrm>
        </p:spPr>
        <p:txBody>
          <a:bodyPr/>
          <a:lstStyle/>
          <a:p>
            <a:r>
              <a:rPr lang="en-US" dirty="0" smtClean="0"/>
              <a:t>Brain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530" y="2034494"/>
            <a:ext cx="6378606" cy="1285755"/>
          </a:xfrm>
        </p:spPr>
        <p:txBody>
          <a:bodyPr/>
          <a:lstStyle/>
          <a:p>
            <a:r>
              <a:rPr lang="en-US" dirty="0" smtClean="0"/>
              <a:t>Damage to </a:t>
            </a:r>
            <a:r>
              <a:rPr lang="en-US" dirty="0" err="1" smtClean="0"/>
              <a:t>Broca’s</a:t>
            </a:r>
            <a:r>
              <a:rPr lang="en-US" dirty="0" smtClean="0"/>
              <a:t> area →  </a:t>
            </a:r>
            <a:r>
              <a:rPr lang="en-US" dirty="0" err="1" smtClean="0"/>
              <a:t>nonfluent</a:t>
            </a:r>
            <a:r>
              <a:rPr lang="en-US" dirty="0" smtClean="0"/>
              <a:t> aphasia</a:t>
            </a:r>
          </a:p>
          <a:p>
            <a:r>
              <a:rPr lang="en-US" dirty="0" smtClean="0"/>
              <a:t>Damage to Wernicke’s area </a:t>
            </a:r>
            <a:r>
              <a:rPr lang="en-US" dirty="0"/>
              <a:t>→ </a:t>
            </a:r>
            <a:r>
              <a:rPr lang="en-US" dirty="0" smtClean="0"/>
              <a:t>fluent aphasia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Galotti, Coginitive Psychology In and Out of the Laboratory. SAGE Publications, 2018.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8B313-696D-4542-8A3F-07022657AB2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441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932</Words>
  <Application>Microsoft Office PowerPoint</Application>
  <PresentationFormat>On-screen Show (4:3)</PresentationFormat>
  <Paragraphs>142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PowerPoint Presentation</vt:lpstr>
      <vt:lpstr>Chapter 2</vt:lpstr>
      <vt:lpstr>Structure of the brain</vt:lpstr>
      <vt:lpstr>The hindbrain and midbrain</vt:lpstr>
      <vt:lpstr>Forebrain</vt:lpstr>
      <vt:lpstr>Cerebral cortex</vt:lpstr>
      <vt:lpstr>Four pairs of lobes</vt:lpstr>
      <vt:lpstr>Localization of function</vt:lpstr>
      <vt:lpstr>Brain mapping</vt:lpstr>
      <vt:lpstr>Lateralization of function</vt:lpstr>
      <vt:lpstr>Split brain studies</vt:lpstr>
      <vt:lpstr>Brain imaging techniques</vt:lpstr>
      <vt:lpstr>Brain imaging techniques</vt:lpstr>
      <vt:lpstr>Brain imaging techniques</vt:lpstr>
      <vt:lpstr>fMRI</vt:lpstr>
      <vt:lpstr>Other brain recording techniques</vt:lpstr>
      <vt:lpstr>Review</vt:lpstr>
    </vt:vector>
  </TitlesOfParts>
  <Company>UNC CHarlotte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Perception</dc:title>
  <dc:creator>Lori Van Wallendael</dc:creator>
  <cp:lastModifiedBy>Stephanie Palermini</cp:lastModifiedBy>
  <cp:revision>59</cp:revision>
  <dcterms:created xsi:type="dcterms:W3CDTF">2012-11-02T00:50:26Z</dcterms:created>
  <dcterms:modified xsi:type="dcterms:W3CDTF">2017-07-31T20:21:07Z</dcterms:modified>
</cp:coreProperties>
</file>