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0"/>
  </p:notesMasterIdLst>
  <p:sldIdLst>
    <p:sldId id="285" r:id="rId2"/>
    <p:sldId id="280" r:id="rId3"/>
    <p:sldId id="256" r:id="rId4"/>
    <p:sldId id="257" r:id="rId5"/>
    <p:sldId id="259" r:id="rId6"/>
    <p:sldId id="260" r:id="rId7"/>
    <p:sldId id="261" r:id="rId8"/>
    <p:sldId id="262" r:id="rId9"/>
    <p:sldId id="277" r:id="rId10"/>
    <p:sldId id="263" r:id="rId11"/>
    <p:sldId id="281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82" r:id="rId20"/>
    <p:sldId id="272" r:id="rId21"/>
    <p:sldId id="273" r:id="rId22"/>
    <p:sldId id="274" r:id="rId23"/>
    <p:sldId id="283" r:id="rId24"/>
    <p:sldId id="284" r:id="rId25"/>
    <p:sldId id="275" r:id="rId26"/>
    <p:sldId id="276" r:id="rId27"/>
    <p:sldId id="278" r:id="rId28"/>
    <p:sldId id="279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64"/>
    <p:restoredTop sz="95052" autoAdjust="0"/>
  </p:normalViewPr>
  <p:slideViewPr>
    <p:cSldViewPr snapToGrid="0" snapToObjects="1">
      <p:cViewPr varScale="1">
        <p:scale>
          <a:sx n="88" d="100"/>
          <a:sy n="88" d="100"/>
        </p:scale>
        <p:origin x="2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4D4ADE-4D73-2B41-99A0-691D907C9E7D}" type="doc">
      <dgm:prSet loTypeId="urn:microsoft.com/office/officeart/2005/8/layout/radia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629EE2-73CF-174E-983C-294C98DA1C53}">
      <dgm:prSet phldrT="[Text]"/>
      <dgm:spPr/>
      <dgm:t>
        <a:bodyPr/>
        <a:lstStyle/>
        <a:p>
          <a:r>
            <a:rPr lang="en-US" dirty="0" smtClean="0"/>
            <a:t>Law of Pragnanz</a:t>
          </a:r>
          <a:endParaRPr lang="en-US" dirty="0"/>
        </a:p>
      </dgm:t>
    </dgm:pt>
    <dgm:pt modelId="{BE93D808-4B23-494B-B27B-8986B4CB3572}" type="parTrans" cxnId="{1B4F712D-5317-0A44-99D5-AB25C2D46806}">
      <dgm:prSet/>
      <dgm:spPr/>
      <dgm:t>
        <a:bodyPr/>
        <a:lstStyle/>
        <a:p>
          <a:endParaRPr lang="en-US"/>
        </a:p>
      </dgm:t>
    </dgm:pt>
    <dgm:pt modelId="{2CAD2F5E-5FBA-0E49-8611-137C4AFB9C91}" type="sibTrans" cxnId="{1B4F712D-5317-0A44-99D5-AB25C2D46806}">
      <dgm:prSet/>
      <dgm:spPr/>
      <dgm:t>
        <a:bodyPr/>
        <a:lstStyle/>
        <a:p>
          <a:endParaRPr lang="en-US"/>
        </a:p>
      </dgm:t>
    </dgm:pt>
    <dgm:pt modelId="{9762492E-DB17-AC49-B2E9-1EFD29348E59}">
      <dgm:prSet phldrT="[Text]"/>
      <dgm:spPr/>
      <dgm:t>
        <a:bodyPr/>
        <a:lstStyle/>
        <a:p>
          <a:r>
            <a:rPr lang="en-US" dirty="0" smtClean="0"/>
            <a:t>Similarity</a:t>
          </a:r>
          <a:endParaRPr lang="en-US" dirty="0"/>
        </a:p>
      </dgm:t>
    </dgm:pt>
    <dgm:pt modelId="{12F997F2-DF70-4345-B902-BC6641B0C718}" type="parTrans" cxnId="{F180AF84-9E5F-3B47-8290-34B80642C47A}">
      <dgm:prSet/>
      <dgm:spPr/>
      <dgm:t>
        <a:bodyPr/>
        <a:lstStyle/>
        <a:p>
          <a:endParaRPr lang="en-US"/>
        </a:p>
      </dgm:t>
    </dgm:pt>
    <dgm:pt modelId="{B78CB20A-9C70-1648-8E4C-21EBAC239167}" type="sibTrans" cxnId="{F180AF84-9E5F-3B47-8290-34B80642C47A}">
      <dgm:prSet/>
      <dgm:spPr/>
      <dgm:t>
        <a:bodyPr/>
        <a:lstStyle/>
        <a:p>
          <a:endParaRPr lang="en-US"/>
        </a:p>
      </dgm:t>
    </dgm:pt>
    <dgm:pt modelId="{007DDCEC-D6B7-7B48-AA81-93215546F0A8}">
      <dgm:prSet phldrT="[Text]"/>
      <dgm:spPr/>
      <dgm:t>
        <a:bodyPr/>
        <a:lstStyle/>
        <a:p>
          <a:r>
            <a:rPr lang="en-US" dirty="0" smtClean="0"/>
            <a:t>Proximity</a:t>
          </a:r>
          <a:endParaRPr lang="en-US" dirty="0"/>
        </a:p>
      </dgm:t>
    </dgm:pt>
    <dgm:pt modelId="{088E9AB6-D4DE-9E4B-A35E-8DD333F6E456}" type="parTrans" cxnId="{09534290-B7C2-3843-BAC7-E6652425EEA5}">
      <dgm:prSet/>
      <dgm:spPr/>
      <dgm:t>
        <a:bodyPr/>
        <a:lstStyle/>
        <a:p>
          <a:endParaRPr lang="en-US"/>
        </a:p>
      </dgm:t>
    </dgm:pt>
    <dgm:pt modelId="{ACC7B5A5-6241-6548-9FA1-97E05DD497BC}" type="sibTrans" cxnId="{09534290-B7C2-3843-BAC7-E6652425EEA5}">
      <dgm:prSet/>
      <dgm:spPr/>
      <dgm:t>
        <a:bodyPr/>
        <a:lstStyle/>
        <a:p>
          <a:endParaRPr lang="en-US"/>
        </a:p>
      </dgm:t>
    </dgm:pt>
    <dgm:pt modelId="{69775C75-6B0A-C94B-B7F6-A57AEC14CC7A}">
      <dgm:prSet phldrT="[Text]"/>
      <dgm:spPr/>
      <dgm:t>
        <a:bodyPr/>
        <a:lstStyle/>
        <a:p>
          <a:r>
            <a:rPr lang="en-US" dirty="0" smtClean="0"/>
            <a:t>Good continuation</a:t>
          </a:r>
          <a:endParaRPr lang="en-US" dirty="0"/>
        </a:p>
      </dgm:t>
    </dgm:pt>
    <dgm:pt modelId="{64BB9775-81E9-A745-9716-38F0A466ECEC}" type="parTrans" cxnId="{2CB3D854-9E64-EB49-B4D4-82542C93C1E4}">
      <dgm:prSet/>
      <dgm:spPr/>
      <dgm:t>
        <a:bodyPr/>
        <a:lstStyle/>
        <a:p>
          <a:endParaRPr lang="en-US"/>
        </a:p>
      </dgm:t>
    </dgm:pt>
    <dgm:pt modelId="{D96FCEEC-F930-4045-9186-43BA5379BED2}" type="sibTrans" cxnId="{2CB3D854-9E64-EB49-B4D4-82542C93C1E4}">
      <dgm:prSet/>
      <dgm:spPr/>
      <dgm:t>
        <a:bodyPr/>
        <a:lstStyle/>
        <a:p>
          <a:endParaRPr lang="en-US"/>
        </a:p>
      </dgm:t>
    </dgm:pt>
    <dgm:pt modelId="{DE1C4171-EC67-9D42-A48E-5778A16072BF}">
      <dgm:prSet phldrT="[Text]"/>
      <dgm:spPr/>
      <dgm:t>
        <a:bodyPr/>
        <a:lstStyle/>
        <a:p>
          <a:r>
            <a:rPr lang="en-US" dirty="0" smtClean="0"/>
            <a:t>Closure</a:t>
          </a:r>
          <a:endParaRPr lang="en-US" dirty="0"/>
        </a:p>
      </dgm:t>
    </dgm:pt>
    <dgm:pt modelId="{BF7076C4-B339-1B41-9113-721573913C07}" type="parTrans" cxnId="{B0E6CD68-FEF3-7F41-BB54-3A66D7B87E55}">
      <dgm:prSet/>
      <dgm:spPr/>
      <dgm:t>
        <a:bodyPr/>
        <a:lstStyle/>
        <a:p>
          <a:endParaRPr lang="en-US"/>
        </a:p>
      </dgm:t>
    </dgm:pt>
    <dgm:pt modelId="{51F112F7-E508-114A-84A8-B1F363CF8B5C}" type="sibTrans" cxnId="{B0E6CD68-FEF3-7F41-BB54-3A66D7B87E55}">
      <dgm:prSet/>
      <dgm:spPr/>
      <dgm:t>
        <a:bodyPr/>
        <a:lstStyle/>
        <a:p>
          <a:endParaRPr lang="en-US"/>
        </a:p>
      </dgm:t>
    </dgm:pt>
    <dgm:pt modelId="{E04D7DAF-EE55-3347-87A8-2D6103B0FA66}">
      <dgm:prSet/>
      <dgm:spPr/>
      <dgm:t>
        <a:bodyPr/>
        <a:lstStyle/>
        <a:p>
          <a:r>
            <a:rPr lang="en-US" dirty="0" smtClean="0"/>
            <a:t>Common fate</a:t>
          </a:r>
        </a:p>
      </dgm:t>
    </dgm:pt>
    <dgm:pt modelId="{75FCBA0B-FB10-5B48-BF17-7F5399110058}" type="parTrans" cxnId="{09E8541A-F203-4E48-A3C8-A26DC56D5A7A}">
      <dgm:prSet/>
      <dgm:spPr/>
      <dgm:t>
        <a:bodyPr/>
        <a:lstStyle/>
        <a:p>
          <a:endParaRPr lang="en-US"/>
        </a:p>
      </dgm:t>
    </dgm:pt>
    <dgm:pt modelId="{78812AC9-3099-5645-AFEF-534DA8725E95}" type="sibTrans" cxnId="{09E8541A-F203-4E48-A3C8-A26DC56D5A7A}">
      <dgm:prSet/>
      <dgm:spPr/>
      <dgm:t>
        <a:bodyPr/>
        <a:lstStyle/>
        <a:p>
          <a:endParaRPr lang="en-US"/>
        </a:p>
      </dgm:t>
    </dgm:pt>
    <dgm:pt modelId="{786309FF-DAFD-F941-B013-447FE1C96166}" type="pres">
      <dgm:prSet presAssocID="{544D4ADE-4D73-2B41-99A0-691D907C9E7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51F043-F929-434C-AD0B-56010DECFF88}" type="pres">
      <dgm:prSet presAssocID="{D7629EE2-73CF-174E-983C-294C98DA1C53}" presName="centerShape" presStyleLbl="node0" presStyleIdx="0" presStyleCnt="1" custScaleX="152147" custScaleY="113363"/>
      <dgm:spPr/>
      <dgm:t>
        <a:bodyPr/>
        <a:lstStyle/>
        <a:p>
          <a:endParaRPr lang="en-US"/>
        </a:p>
      </dgm:t>
    </dgm:pt>
    <dgm:pt modelId="{325B0718-EFC8-CD44-80E7-86DBAC3E3D4D}" type="pres">
      <dgm:prSet presAssocID="{12F997F2-DF70-4345-B902-BC6641B0C718}" presName="Name9" presStyleLbl="parChTrans1D2" presStyleIdx="0" presStyleCnt="5"/>
      <dgm:spPr/>
      <dgm:t>
        <a:bodyPr/>
        <a:lstStyle/>
        <a:p>
          <a:endParaRPr lang="en-US"/>
        </a:p>
      </dgm:t>
    </dgm:pt>
    <dgm:pt modelId="{B50F866C-36BE-014B-8107-45A1130D6A2F}" type="pres">
      <dgm:prSet presAssocID="{12F997F2-DF70-4345-B902-BC6641B0C718}" presName="connTx" presStyleLbl="parChTrans1D2" presStyleIdx="0" presStyleCnt="5"/>
      <dgm:spPr/>
      <dgm:t>
        <a:bodyPr/>
        <a:lstStyle/>
        <a:p>
          <a:endParaRPr lang="en-US"/>
        </a:p>
      </dgm:t>
    </dgm:pt>
    <dgm:pt modelId="{F8979545-3427-5942-82B0-CB211D8D9A8F}" type="pres">
      <dgm:prSet presAssocID="{9762492E-DB17-AC49-B2E9-1EFD29348E5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C1A85A-3F73-614E-9CE7-DF1DA9BA8E25}" type="pres">
      <dgm:prSet presAssocID="{088E9AB6-D4DE-9E4B-A35E-8DD333F6E456}" presName="Name9" presStyleLbl="parChTrans1D2" presStyleIdx="1" presStyleCnt="5"/>
      <dgm:spPr/>
      <dgm:t>
        <a:bodyPr/>
        <a:lstStyle/>
        <a:p>
          <a:endParaRPr lang="en-US"/>
        </a:p>
      </dgm:t>
    </dgm:pt>
    <dgm:pt modelId="{1BD40C05-4F25-CD4E-B648-36B41D11F82A}" type="pres">
      <dgm:prSet presAssocID="{088E9AB6-D4DE-9E4B-A35E-8DD333F6E456}" presName="connTx" presStyleLbl="parChTrans1D2" presStyleIdx="1" presStyleCnt="5"/>
      <dgm:spPr/>
      <dgm:t>
        <a:bodyPr/>
        <a:lstStyle/>
        <a:p>
          <a:endParaRPr lang="en-US"/>
        </a:p>
      </dgm:t>
    </dgm:pt>
    <dgm:pt modelId="{22C88B74-3966-0547-8370-F8307A86AB61}" type="pres">
      <dgm:prSet presAssocID="{007DDCEC-D6B7-7B48-AA81-93215546F0A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5354B-7191-794B-9BE1-0309E0BEE88F}" type="pres">
      <dgm:prSet presAssocID="{64BB9775-81E9-A745-9716-38F0A466ECEC}" presName="Name9" presStyleLbl="parChTrans1D2" presStyleIdx="2" presStyleCnt="5"/>
      <dgm:spPr/>
      <dgm:t>
        <a:bodyPr/>
        <a:lstStyle/>
        <a:p>
          <a:endParaRPr lang="en-US"/>
        </a:p>
      </dgm:t>
    </dgm:pt>
    <dgm:pt modelId="{87637001-5CC4-FC41-8148-FDD2F7217065}" type="pres">
      <dgm:prSet presAssocID="{64BB9775-81E9-A745-9716-38F0A466ECEC}" presName="connTx" presStyleLbl="parChTrans1D2" presStyleIdx="2" presStyleCnt="5"/>
      <dgm:spPr/>
      <dgm:t>
        <a:bodyPr/>
        <a:lstStyle/>
        <a:p>
          <a:endParaRPr lang="en-US"/>
        </a:p>
      </dgm:t>
    </dgm:pt>
    <dgm:pt modelId="{ABA24D19-19B0-AF45-8ED7-6EA59D495149}" type="pres">
      <dgm:prSet presAssocID="{69775C75-6B0A-C94B-B7F6-A57AEC14CC7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CD40F0-961E-BB4E-8BE5-17EAD33184FB}" type="pres">
      <dgm:prSet presAssocID="{BF7076C4-B339-1B41-9113-721573913C07}" presName="Name9" presStyleLbl="parChTrans1D2" presStyleIdx="3" presStyleCnt="5"/>
      <dgm:spPr/>
      <dgm:t>
        <a:bodyPr/>
        <a:lstStyle/>
        <a:p>
          <a:endParaRPr lang="en-US"/>
        </a:p>
      </dgm:t>
    </dgm:pt>
    <dgm:pt modelId="{E20B337C-A812-EF45-838C-20BB515DC66D}" type="pres">
      <dgm:prSet presAssocID="{BF7076C4-B339-1B41-9113-721573913C07}" presName="connTx" presStyleLbl="parChTrans1D2" presStyleIdx="3" presStyleCnt="5"/>
      <dgm:spPr/>
      <dgm:t>
        <a:bodyPr/>
        <a:lstStyle/>
        <a:p>
          <a:endParaRPr lang="en-US"/>
        </a:p>
      </dgm:t>
    </dgm:pt>
    <dgm:pt modelId="{08E71769-6905-7842-84F2-6152E03FA629}" type="pres">
      <dgm:prSet presAssocID="{DE1C4171-EC67-9D42-A48E-5778A16072B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50B2D8-DC3D-B743-9CB7-621DD2393958}" type="pres">
      <dgm:prSet presAssocID="{75FCBA0B-FB10-5B48-BF17-7F5399110058}" presName="Name9" presStyleLbl="parChTrans1D2" presStyleIdx="4" presStyleCnt="5"/>
      <dgm:spPr/>
      <dgm:t>
        <a:bodyPr/>
        <a:lstStyle/>
        <a:p>
          <a:endParaRPr lang="en-US"/>
        </a:p>
      </dgm:t>
    </dgm:pt>
    <dgm:pt modelId="{4710C8EC-76DF-4F48-8FE8-D9FD59600455}" type="pres">
      <dgm:prSet presAssocID="{75FCBA0B-FB10-5B48-BF17-7F5399110058}" presName="connTx" presStyleLbl="parChTrans1D2" presStyleIdx="4" presStyleCnt="5"/>
      <dgm:spPr/>
      <dgm:t>
        <a:bodyPr/>
        <a:lstStyle/>
        <a:p>
          <a:endParaRPr lang="en-US"/>
        </a:p>
      </dgm:t>
    </dgm:pt>
    <dgm:pt modelId="{267CC889-4B4B-4B46-8F7F-6B5D9C0A507D}" type="pres">
      <dgm:prSet presAssocID="{E04D7DAF-EE55-3347-87A8-2D6103B0FA66}" presName="node" presStyleLbl="node1" presStyleIdx="4" presStyleCnt="5" custRadScaleRad="100555" custRadScaleInc="26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15C038-171C-574C-AF96-32F37AED7D70}" type="presOf" srcId="{64BB9775-81E9-A745-9716-38F0A466ECEC}" destId="{2565354B-7191-794B-9BE1-0309E0BEE88F}" srcOrd="0" destOrd="0" presId="urn:microsoft.com/office/officeart/2005/8/layout/radial1"/>
    <dgm:cxn modelId="{A1327764-E08C-744A-AA8E-B079CD9FC6D1}" type="presOf" srcId="{BF7076C4-B339-1B41-9113-721573913C07}" destId="{6DCD40F0-961E-BB4E-8BE5-17EAD33184FB}" srcOrd="0" destOrd="0" presId="urn:microsoft.com/office/officeart/2005/8/layout/radial1"/>
    <dgm:cxn modelId="{B0E6CD68-FEF3-7F41-BB54-3A66D7B87E55}" srcId="{D7629EE2-73CF-174E-983C-294C98DA1C53}" destId="{DE1C4171-EC67-9D42-A48E-5778A16072BF}" srcOrd="3" destOrd="0" parTransId="{BF7076C4-B339-1B41-9113-721573913C07}" sibTransId="{51F112F7-E508-114A-84A8-B1F363CF8B5C}"/>
    <dgm:cxn modelId="{F180AF84-9E5F-3B47-8290-34B80642C47A}" srcId="{D7629EE2-73CF-174E-983C-294C98DA1C53}" destId="{9762492E-DB17-AC49-B2E9-1EFD29348E59}" srcOrd="0" destOrd="0" parTransId="{12F997F2-DF70-4345-B902-BC6641B0C718}" sibTransId="{B78CB20A-9C70-1648-8E4C-21EBAC239167}"/>
    <dgm:cxn modelId="{1BE3B65A-2DC2-EE4D-A5CD-251E77BB086A}" type="presOf" srcId="{DE1C4171-EC67-9D42-A48E-5778A16072BF}" destId="{08E71769-6905-7842-84F2-6152E03FA629}" srcOrd="0" destOrd="0" presId="urn:microsoft.com/office/officeart/2005/8/layout/radial1"/>
    <dgm:cxn modelId="{AA6C652C-9BC1-BE44-B3EF-F76D88ECF680}" type="presOf" srcId="{75FCBA0B-FB10-5B48-BF17-7F5399110058}" destId="{4710C8EC-76DF-4F48-8FE8-D9FD59600455}" srcOrd="1" destOrd="0" presId="urn:microsoft.com/office/officeart/2005/8/layout/radial1"/>
    <dgm:cxn modelId="{EE689CD2-9203-A94A-9BA3-521561771F19}" type="presOf" srcId="{75FCBA0B-FB10-5B48-BF17-7F5399110058}" destId="{E450B2D8-DC3D-B743-9CB7-621DD2393958}" srcOrd="0" destOrd="0" presId="urn:microsoft.com/office/officeart/2005/8/layout/radial1"/>
    <dgm:cxn modelId="{B7646870-809F-A242-9906-4EBB3E9C3CBF}" type="presOf" srcId="{12F997F2-DF70-4345-B902-BC6641B0C718}" destId="{325B0718-EFC8-CD44-80E7-86DBAC3E3D4D}" srcOrd="0" destOrd="0" presId="urn:microsoft.com/office/officeart/2005/8/layout/radial1"/>
    <dgm:cxn modelId="{E43828AE-E3D8-D04C-AB87-D57B9D1B0E97}" type="presOf" srcId="{088E9AB6-D4DE-9E4B-A35E-8DD333F6E456}" destId="{FCC1A85A-3F73-614E-9CE7-DF1DA9BA8E25}" srcOrd="0" destOrd="0" presId="urn:microsoft.com/office/officeart/2005/8/layout/radial1"/>
    <dgm:cxn modelId="{09E8541A-F203-4E48-A3C8-A26DC56D5A7A}" srcId="{D7629EE2-73CF-174E-983C-294C98DA1C53}" destId="{E04D7DAF-EE55-3347-87A8-2D6103B0FA66}" srcOrd="4" destOrd="0" parTransId="{75FCBA0B-FB10-5B48-BF17-7F5399110058}" sibTransId="{78812AC9-3099-5645-AFEF-534DA8725E95}"/>
    <dgm:cxn modelId="{F92F1F59-60B7-4944-A5D5-3D5AB9BA9828}" type="presOf" srcId="{BF7076C4-B339-1B41-9113-721573913C07}" destId="{E20B337C-A812-EF45-838C-20BB515DC66D}" srcOrd="1" destOrd="0" presId="urn:microsoft.com/office/officeart/2005/8/layout/radial1"/>
    <dgm:cxn modelId="{1B4F712D-5317-0A44-99D5-AB25C2D46806}" srcId="{544D4ADE-4D73-2B41-99A0-691D907C9E7D}" destId="{D7629EE2-73CF-174E-983C-294C98DA1C53}" srcOrd="0" destOrd="0" parTransId="{BE93D808-4B23-494B-B27B-8986B4CB3572}" sibTransId="{2CAD2F5E-5FBA-0E49-8611-137C4AFB9C91}"/>
    <dgm:cxn modelId="{2CB3D854-9E64-EB49-B4D4-82542C93C1E4}" srcId="{D7629EE2-73CF-174E-983C-294C98DA1C53}" destId="{69775C75-6B0A-C94B-B7F6-A57AEC14CC7A}" srcOrd="2" destOrd="0" parTransId="{64BB9775-81E9-A745-9716-38F0A466ECEC}" sibTransId="{D96FCEEC-F930-4045-9186-43BA5379BED2}"/>
    <dgm:cxn modelId="{E072CED4-ED23-0746-9CB3-13FFF9143EE1}" type="presOf" srcId="{69775C75-6B0A-C94B-B7F6-A57AEC14CC7A}" destId="{ABA24D19-19B0-AF45-8ED7-6EA59D495149}" srcOrd="0" destOrd="0" presId="urn:microsoft.com/office/officeart/2005/8/layout/radial1"/>
    <dgm:cxn modelId="{4CD9E768-3F54-874E-8697-334641B468F3}" type="presOf" srcId="{D7629EE2-73CF-174E-983C-294C98DA1C53}" destId="{0851F043-F929-434C-AD0B-56010DECFF88}" srcOrd="0" destOrd="0" presId="urn:microsoft.com/office/officeart/2005/8/layout/radial1"/>
    <dgm:cxn modelId="{6C0F7CBE-1D19-8F47-905A-F417B6BB9348}" type="presOf" srcId="{544D4ADE-4D73-2B41-99A0-691D907C9E7D}" destId="{786309FF-DAFD-F941-B013-447FE1C96166}" srcOrd="0" destOrd="0" presId="urn:microsoft.com/office/officeart/2005/8/layout/radial1"/>
    <dgm:cxn modelId="{04588627-A9B6-5743-A90A-6073F33825C0}" type="presOf" srcId="{E04D7DAF-EE55-3347-87A8-2D6103B0FA66}" destId="{267CC889-4B4B-4B46-8F7F-6B5D9C0A507D}" srcOrd="0" destOrd="0" presId="urn:microsoft.com/office/officeart/2005/8/layout/radial1"/>
    <dgm:cxn modelId="{22E621A2-D23E-D445-A5B3-8F6D84BB96FC}" type="presOf" srcId="{088E9AB6-D4DE-9E4B-A35E-8DD333F6E456}" destId="{1BD40C05-4F25-CD4E-B648-36B41D11F82A}" srcOrd="1" destOrd="0" presId="urn:microsoft.com/office/officeart/2005/8/layout/radial1"/>
    <dgm:cxn modelId="{BD5A8A00-D3F2-3748-839E-0BBB6156279F}" type="presOf" srcId="{12F997F2-DF70-4345-B902-BC6641B0C718}" destId="{B50F866C-36BE-014B-8107-45A1130D6A2F}" srcOrd="1" destOrd="0" presId="urn:microsoft.com/office/officeart/2005/8/layout/radial1"/>
    <dgm:cxn modelId="{09534290-B7C2-3843-BAC7-E6652425EEA5}" srcId="{D7629EE2-73CF-174E-983C-294C98DA1C53}" destId="{007DDCEC-D6B7-7B48-AA81-93215546F0A8}" srcOrd="1" destOrd="0" parTransId="{088E9AB6-D4DE-9E4B-A35E-8DD333F6E456}" sibTransId="{ACC7B5A5-6241-6548-9FA1-97E05DD497BC}"/>
    <dgm:cxn modelId="{5CDF3C01-DFF2-AB41-B943-567A13C9A4AB}" type="presOf" srcId="{007DDCEC-D6B7-7B48-AA81-93215546F0A8}" destId="{22C88B74-3966-0547-8370-F8307A86AB61}" srcOrd="0" destOrd="0" presId="urn:microsoft.com/office/officeart/2005/8/layout/radial1"/>
    <dgm:cxn modelId="{80ACB141-55E2-A046-BB82-5E4CBD94DFCE}" type="presOf" srcId="{64BB9775-81E9-A745-9716-38F0A466ECEC}" destId="{87637001-5CC4-FC41-8148-FDD2F7217065}" srcOrd="1" destOrd="0" presId="urn:microsoft.com/office/officeart/2005/8/layout/radial1"/>
    <dgm:cxn modelId="{139C01E7-BEAC-FC4D-932D-9759E31704A5}" type="presOf" srcId="{9762492E-DB17-AC49-B2E9-1EFD29348E59}" destId="{F8979545-3427-5942-82B0-CB211D8D9A8F}" srcOrd="0" destOrd="0" presId="urn:microsoft.com/office/officeart/2005/8/layout/radial1"/>
    <dgm:cxn modelId="{2F92A83F-43A3-FD4C-80DE-38DFF04136E6}" type="presParOf" srcId="{786309FF-DAFD-F941-B013-447FE1C96166}" destId="{0851F043-F929-434C-AD0B-56010DECFF88}" srcOrd="0" destOrd="0" presId="urn:microsoft.com/office/officeart/2005/8/layout/radial1"/>
    <dgm:cxn modelId="{86C7834B-B9E3-BA46-9225-1765A98D52A1}" type="presParOf" srcId="{786309FF-DAFD-F941-B013-447FE1C96166}" destId="{325B0718-EFC8-CD44-80E7-86DBAC3E3D4D}" srcOrd="1" destOrd="0" presId="urn:microsoft.com/office/officeart/2005/8/layout/radial1"/>
    <dgm:cxn modelId="{E7FA60C2-D7FB-C149-BC6F-1270B051218E}" type="presParOf" srcId="{325B0718-EFC8-CD44-80E7-86DBAC3E3D4D}" destId="{B50F866C-36BE-014B-8107-45A1130D6A2F}" srcOrd="0" destOrd="0" presId="urn:microsoft.com/office/officeart/2005/8/layout/radial1"/>
    <dgm:cxn modelId="{6BBF6EDC-7C9C-9A42-8E35-951AEFEDE765}" type="presParOf" srcId="{786309FF-DAFD-F941-B013-447FE1C96166}" destId="{F8979545-3427-5942-82B0-CB211D8D9A8F}" srcOrd="2" destOrd="0" presId="urn:microsoft.com/office/officeart/2005/8/layout/radial1"/>
    <dgm:cxn modelId="{9A34DAFA-9E18-A64D-80DD-42E022AE9962}" type="presParOf" srcId="{786309FF-DAFD-F941-B013-447FE1C96166}" destId="{FCC1A85A-3F73-614E-9CE7-DF1DA9BA8E25}" srcOrd="3" destOrd="0" presId="urn:microsoft.com/office/officeart/2005/8/layout/radial1"/>
    <dgm:cxn modelId="{41233C0D-3C33-174F-AD5C-907739BAE40A}" type="presParOf" srcId="{FCC1A85A-3F73-614E-9CE7-DF1DA9BA8E25}" destId="{1BD40C05-4F25-CD4E-B648-36B41D11F82A}" srcOrd="0" destOrd="0" presId="urn:microsoft.com/office/officeart/2005/8/layout/radial1"/>
    <dgm:cxn modelId="{256B4F15-2808-7C47-874E-A1B90F9FCEFF}" type="presParOf" srcId="{786309FF-DAFD-F941-B013-447FE1C96166}" destId="{22C88B74-3966-0547-8370-F8307A86AB61}" srcOrd="4" destOrd="0" presId="urn:microsoft.com/office/officeart/2005/8/layout/radial1"/>
    <dgm:cxn modelId="{9D78837F-2CB3-1E4D-B29A-9FFD920D44B7}" type="presParOf" srcId="{786309FF-DAFD-F941-B013-447FE1C96166}" destId="{2565354B-7191-794B-9BE1-0309E0BEE88F}" srcOrd="5" destOrd="0" presId="urn:microsoft.com/office/officeart/2005/8/layout/radial1"/>
    <dgm:cxn modelId="{C1D7192F-D72D-F841-8619-D40D2CF1BA1C}" type="presParOf" srcId="{2565354B-7191-794B-9BE1-0309E0BEE88F}" destId="{87637001-5CC4-FC41-8148-FDD2F7217065}" srcOrd="0" destOrd="0" presId="urn:microsoft.com/office/officeart/2005/8/layout/radial1"/>
    <dgm:cxn modelId="{865575DA-B92C-B040-A774-427F775C6DCE}" type="presParOf" srcId="{786309FF-DAFD-F941-B013-447FE1C96166}" destId="{ABA24D19-19B0-AF45-8ED7-6EA59D495149}" srcOrd="6" destOrd="0" presId="urn:microsoft.com/office/officeart/2005/8/layout/radial1"/>
    <dgm:cxn modelId="{87A41C5D-C8E2-A34C-8C43-31C8490E2411}" type="presParOf" srcId="{786309FF-DAFD-F941-B013-447FE1C96166}" destId="{6DCD40F0-961E-BB4E-8BE5-17EAD33184FB}" srcOrd="7" destOrd="0" presId="urn:microsoft.com/office/officeart/2005/8/layout/radial1"/>
    <dgm:cxn modelId="{C0321DF1-1993-C749-85BE-C8FB93B59DD3}" type="presParOf" srcId="{6DCD40F0-961E-BB4E-8BE5-17EAD33184FB}" destId="{E20B337C-A812-EF45-838C-20BB515DC66D}" srcOrd="0" destOrd="0" presId="urn:microsoft.com/office/officeart/2005/8/layout/radial1"/>
    <dgm:cxn modelId="{9616535E-C3E5-1141-A975-BCEFC2E2AE5F}" type="presParOf" srcId="{786309FF-DAFD-F941-B013-447FE1C96166}" destId="{08E71769-6905-7842-84F2-6152E03FA629}" srcOrd="8" destOrd="0" presId="urn:microsoft.com/office/officeart/2005/8/layout/radial1"/>
    <dgm:cxn modelId="{FC77712B-B183-8C4A-AEBE-C38707B82395}" type="presParOf" srcId="{786309FF-DAFD-F941-B013-447FE1C96166}" destId="{E450B2D8-DC3D-B743-9CB7-621DD2393958}" srcOrd="9" destOrd="0" presId="urn:microsoft.com/office/officeart/2005/8/layout/radial1"/>
    <dgm:cxn modelId="{72DBBB27-E147-0A43-868D-0B59BBBCEC06}" type="presParOf" srcId="{E450B2D8-DC3D-B743-9CB7-621DD2393958}" destId="{4710C8EC-76DF-4F48-8FE8-D9FD59600455}" srcOrd="0" destOrd="0" presId="urn:microsoft.com/office/officeart/2005/8/layout/radial1"/>
    <dgm:cxn modelId="{EED7DF77-2686-A34B-AB55-15FA253C8C8E}" type="presParOf" srcId="{786309FF-DAFD-F941-B013-447FE1C96166}" destId="{267CC889-4B4B-4B46-8F7F-6B5D9C0A507D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1F043-F929-434C-AD0B-56010DECFF88}">
      <dsp:nvSpPr>
        <dsp:cNvPr id="0" name=""/>
        <dsp:cNvSpPr/>
      </dsp:nvSpPr>
      <dsp:spPr>
        <a:xfrm>
          <a:off x="2662120" y="1871756"/>
          <a:ext cx="2281820" cy="170015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Law of Pragnanz</a:t>
          </a:r>
          <a:endParaRPr lang="en-US" sz="2800" kern="1200" dirty="0"/>
        </a:p>
      </dsp:txBody>
      <dsp:txXfrm>
        <a:off x="2996285" y="2120738"/>
        <a:ext cx="1613490" cy="1202194"/>
      </dsp:txXfrm>
    </dsp:sp>
    <dsp:sp modelId="{325B0718-EFC8-CD44-80E7-86DBAC3E3D4D}">
      <dsp:nvSpPr>
        <dsp:cNvPr id="0" name=""/>
        <dsp:cNvSpPr/>
      </dsp:nvSpPr>
      <dsp:spPr>
        <a:xfrm rot="16200000">
          <a:off x="3626571" y="1677551"/>
          <a:ext cx="352918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52918" y="177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94207" y="1686474"/>
        <a:ext cx="17645" cy="17645"/>
      </dsp:txXfrm>
    </dsp:sp>
    <dsp:sp modelId="{F8979545-3427-5942-82B0-CB211D8D9A8F}">
      <dsp:nvSpPr>
        <dsp:cNvPr id="0" name=""/>
        <dsp:cNvSpPr/>
      </dsp:nvSpPr>
      <dsp:spPr>
        <a:xfrm>
          <a:off x="3053156" y="19091"/>
          <a:ext cx="1499747" cy="14997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Similarity</a:t>
          </a:r>
          <a:endParaRPr lang="en-US" sz="1500" kern="1200" dirty="0"/>
        </a:p>
      </dsp:txBody>
      <dsp:txXfrm>
        <a:off x="3272789" y="238724"/>
        <a:ext cx="1060481" cy="1060481"/>
      </dsp:txXfrm>
    </dsp:sp>
    <dsp:sp modelId="{FCC1A85A-3F73-614E-9CE7-DF1DA9BA8E25}">
      <dsp:nvSpPr>
        <dsp:cNvPr id="0" name=""/>
        <dsp:cNvSpPr/>
      </dsp:nvSpPr>
      <dsp:spPr>
        <a:xfrm rot="20520000">
          <a:off x="4846297" y="2348316"/>
          <a:ext cx="103381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103381" y="177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95403" y="2363478"/>
        <a:ext cx="5169" cy="5169"/>
      </dsp:txXfrm>
    </dsp:sp>
    <dsp:sp modelId="{22C88B74-3966-0547-8370-F8307A86AB61}">
      <dsp:nvSpPr>
        <dsp:cNvPr id="0" name=""/>
        <dsp:cNvSpPr/>
      </dsp:nvSpPr>
      <dsp:spPr>
        <a:xfrm>
          <a:off x="4910447" y="1368492"/>
          <a:ext cx="1499747" cy="14997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Proximity</a:t>
          </a:r>
          <a:endParaRPr lang="en-US" sz="1500" kern="1200" dirty="0"/>
        </a:p>
      </dsp:txBody>
      <dsp:txXfrm>
        <a:off x="5130080" y="1588125"/>
        <a:ext cx="1060481" cy="1060481"/>
      </dsp:txXfrm>
    </dsp:sp>
    <dsp:sp modelId="{2565354B-7191-794B-9BE1-0309E0BEE88F}">
      <dsp:nvSpPr>
        <dsp:cNvPr id="0" name=""/>
        <dsp:cNvSpPr/>
      </dsp:nvSpPr>
      <dsp:spPr>
        <a:xfrm rot="3240000">
          <a:off x="4288678" y="3564497"/>
          <a:ext cx="278949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278949" y="177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421179" y="3575270"/>
        <a:ext cx="13947" cy="13947"/>
      </dsp:txXfrm>
    </dsp:sp>
    <dsp:sp modelId="{ABA24D19-19B0-AF45-8ED7-6EA59D495149}">
      <dsp:nvSpPr>
        <dsp:cNvPr id="0" name=""/>
        <dsp:cNvSpPr/>
      </dsp:nvSpPr>
      <dsp:spPr>
        <a:xfrm>
          <a:off x="4201025" y="3551868"/>
          <a:ext cx="1499747" cy="14997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Good continuation</a:t>
          </a:r>
          <a:endParaRPr lang="en-US" sz="1500" kern="1200" dirty="0"/>
        </a:p>
      </dsp:txBody>
      <dsp:txXfrm>
        <a:off x="4420658" y="3771501"/>
        <a:ext cx="1060481" cy="1060481"/>
      </dsp:txXfrm>
    </dsp:sp>
    <dsp:sp modelId="{6DCD40F0-961E-BB4E-8BE5-17EAD33184FB}">
      <dsp:nvSpPr>
        <dsp:cNvPr id="0" name=""/>
        <dsp:cNvSpPr/>
      </dsp:nvSpPr>
      <dsp:spPr>
        <a:xfrm rot="7560000">
          <a:off x="3038433" y="3564497"/>
          <a:ext cx="278949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278949" y="177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170933" y="3575270"/>
        <a:ext cx="13947" cy="13947"/>
      </dsp:txXfrm>
    </dsp:sp>
    <dsp:sp modelId="{08E71769-6905-7842-84F2-6152E03FA629}">
      <dsp:nvSpPr>
        <dsp:cNvPr id="0" name=""/>
        <dsp:cNvSpPr/>
      </dsp:nvSpPr>
      <dsp:spPr>
        <a:xfrm>
          <a:off x="1905288" y="3551868"/>
          <a:ext cx="1499747" cy="14997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Closure</a:t>
          </a:r>
          <a:endParaRPr lang="en-US" sz="1500" kern="1200" dirty="0"/>
        </a:p>
      </dsp:txBody>
      <dsp:txXfrm>
        <a:off x="2124921" y="3771501"/>
        <a:ext cx="1060481" cy="1060481"/>
      </dsp:txXfrm>
    </dsp:sp>
    <dsp:sp modelId="{E450B2D8-DC3D-B743-9CB7-621DD2393958}">
      <dsp:nvSpPr>
        <dsp:cNvPr id="0" name=""/>
        <dsp:cNvSpPr/>
      </dsp:nvSpPr>
      <dsp:spPr>
        <a:xfrm rot="11936916">
          <a:off x="2651767" y="2329135"/>
          <a:ext cx="118269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118269" y="1774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707945" y="2343925"/>
        <a:ext cx="5913" cy="5913"/>
      </dsp:txXfrm>
    </dsp:sp>
    <dsp:sp modelId="{267CC889-4B4B-4B46-8F7F-6B5D9C0A507D}">
      <dsp:nvSpPr>
        <dsp:cNvPr id="0" name=""/>
        <dsp:cNvSpPr/>
      </dsp:nvSpPr>
      <dsp:spPr>
        <a:xfrm>
          <a:off x="1195860" y="1334307"/>
          <a:ext cx="1499747" cy="14997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Common fate</a:t>
          </a:r>
        </a:p>
      </dsp:txBody>
      <dsp:txXfrm>
        <a:off x="1415493" y="1553940"/>
        <a:ext cx="1060481" cy="1060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89080-7D53-C94D-8C64-40C1C4589A24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1A29F-3B18-B542-8788-4F06F1B992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6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34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Problems with template models:</a:t>
            </a:r>
          </a:p>
          <a:p>
            <a:pPr marL="228600" indent="-228600">
              <a:buAutoNum type="arabicPeriod"/>
            </a:pPr>
            <a:r>
              <a:rPr lang="en-US" dirty="0" smtClean="0"/>
              <a:t>We would</a:t>
            </a:r>
            <a:r>
              <a:rPr lang="en-US" baseline="0" dirty="0" smtClean="0"/>
              <a:t> have to store an impossibly large set of templates in our memories</a:t>
            </a:r>
          </a:p>
          <a:p>
            <a:pPr marL="228600" indent="-228600">
              <a:buAutoNum type="arabicPeriod"/>
            </a:pPr>
            <a:r>
              <a:rPr lang="en-US" dirty="0" smtClean="0"/>
              <a:t>How do</a:t>
            </a:r>
            <a:r>
              <a:rPr lang="en-US" baseline="0" dirty="0" smtClean="0"/>
              <a:t> we recognize new objects?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How do we recognize variations on an object—for instance, a sentence written in different handwritings?</a:t>
            </a:r>
          </a:p>
          <a:p>
            <a:pPr marL="0" indent="0"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918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Studies</a:t>
            </a:r>
            <a:r>
              <a:rPr lang="en-US" baseline="0" dirty="0" smtClean="0"/>
              <a:t> support the existence of feature-detector cells in the visual cortex.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Problems with featural detection models: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No good definition of what a “feature” is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Does the same set of features apply to all objects?  Letters, faces, cars?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419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New stimuli are matched to a “prototype” in memory—an idealized, typical representation of a category</a:t>
            </a:r>
          </a:p>
          <a:p>
            <a:endParaRPr lang="en-US" dirty="0" smtClean="0"/>
          </a:p>
          <a:p>
            <a:r>
              <a:rPr lang="en-US" dirty="0" smtClean="0"/>
              <a:t>Perfect match is not required, unlike template-matching theory</a:t>
            </a:r>
          </a:p>
          <a:p>
            <a:endParaRPr lang="en-US" dirty="0" smtClean="0"/>
          </a:p>
          <a:p>
            <a:r>
              <a:rPr lang="en-US" dirty="0" smtClean="0"/>
              <a:t>Prototype faces from </a:t>
            </a:r>
            <a:r>
              <a:rPr lang="en-US" dirty="0" err="1" smtClean="0"/>
              <a:t>Cabeza</a:t>
            </a:r>
            <a:r>
              <a:rPr lang="en-US" dirty="0" smtClean="0"/>
              <a:t> et al. (1999): participants were more likely to say that they recognized prototype faces that they had never actually seen before than to recognize other, less prototypical new faces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736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Problem with all bottom-up</a:t>
            </a:r>
            <a:r>
              <a:rPr lang="en-US" baseline="0" dirty="0" smtClean="0"/>
              <a:t> theories:  They do not explain context effects.</a:t>
            </a:r>
          </a:p>
          <a:p>
            <a:r>
              <a:rPr lang="en-US" baseline="0" dirty="0" smtClean="0"/>
              <a:t>Try to recognize these objects out of context.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325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Much easier to recognize same objects in familiar</a:t>
            </a:r>
            <a:r>
              <a:rPr lang="en-US" baseline="0" dirty="0" smtClean="0"/>
              <a:t> context!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6693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Top-down:  Person’s expectations guide the selection and combination of parts to form a whole</a:t>
            </a:r>
          </a:p>
          <a:p>
            <a:endParaRPr lang="en-US" dirty="0" smtClean="0"/>
          </a:p>
          <a:p>
            <a:r>
              <a:rPr lang="en-US" dirty="0" smtClean="0"/>
              <a:t>Also known as theory-driven or conceptually driven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754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Stimuli</a:t>
            </a:r>
            <a:r>
              <a:rPr lang="en-US" baseline="0" dirty="0" smtClean="0"/>
              <a:t> from </a:t>
            </a:r>
            <a:r>
              <a:rPr lang="en-US" baseline="0" dirty="0" err="1" smtClean="0"/>
              <a:t>Gibson’e</a:t>
            </a:r>
            <a:r>
              <a:rPr lang="en-US" baseline="0" dirty="0" smtClean="0"/>
              <a:t> study:</a:t>
            </a:r>
          </a:p>
          <a:p>
            <a:r>
              <a:rPr lang="en-US" baseline="0" dirty="0" smtClean="0"/>
              <a:t>Over time, participants learned to recognize copies of original stimulus, through learning to pay attention to features that they had not noticed earlier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Similar phenomenon:  Wine tasters learn to identify a type of wine and even a vineyard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5150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Easier to recognize a letter in the context of a word than when the letter</a:t>
            </a:r>
            <a:r>
              <a:rPr lang="en-US" sz="1200" baseline="0" dirty="0" smtClean="0"/>
              <a:t> is presented alone or in a group of random letters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Importance of context:  top-down processes at work again!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133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Lines between nodes represent connections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When the word TRAP is activated,</a:t>
            </a:r>
            <a:r>
              <a:rPr lang="en-US" sz="1200" baseline="0" dirty="0" smtClean="0"/>
              <a:t> activation spreads to related nodes, including the letter 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Shows how word superiority effect may occur:  activation of word excites individual letters within it, making letter easier to recognize than it would be without that excitation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54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Perception: taking sensory input (sight, sound, smell,</a:t>
            </a:r>
            <a:r>
              <a:rPr lang="en-US" baseline="0" dirty="0" smtClean="0"/>
              <a:t> taste, touch) and interpreting it meaningfully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278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Composite face illusion shows our tendency to view faces as complete wholes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Composite faces consisting of same top half and different bottom halves:  hard to see that top half is the same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Present faces slightly offset, however, and it’s easy to see that the top half is the same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8128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Belief that the perceiver actually needs to do very little work in interpreting the world</a:t>
            </a:r>
          </a:p>
          <a:p>
            <a:endParaRPr lang="en-US" dirty="0" smtClean="0"/>
          </a:p>
          <a:p>
            <a:r>
              <a:rPr lang="en-US" dirty="0" smtClean="0"/>
              <a:t>Light hitting the retina contains highly organized information that requires little or no interpretation</a:t>
            </a:r>
          </a:p>
          <a:p>
            <a:r>
              <a:rPr lang="en-US" dirty="0" smtClean="0"/>
              <a:t>Information exists not merely in the environment, but in the animal-environment ecosystem</a:t>
            </a:r>
          </a:p>
          <a:p>
            <a:endParaRPr lang="en-US" dirty="0" smtClean="0"/>
          </a:p>
          <a:p>
            <a:r>
              <a:rPr lang="en-US" dirty="0" smtClean="0"/>
              <a:t>Thus, we can recognize human movement even with very little information to go by (</a:t>
            </a:r>
            <a:r>
              <a:rPr lang="en-US" dirty="0" err="1" smtClean="0"/>
              <a:t>Johanssons’s</a:t>
            </a:r>
            <a:r>
              <a:rPr lang="en-US" dirty="0" smtClean="0"/>
              <a:t> experiment)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920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Impairment of the ability to interpret visual stimuli, even though there is nothing wrong with one’s eyes</a:t>
            </a:r>
          </a:p>
          <a:p>
            <a:endParaRPr lang="en-US" dirty="0" smtClean="0"/>
          </a:p>
          <a:p>
            <a:r>
              <a:rPr lang="en-US" dirty="0" smtClean="0"/>
              <a:t>Example in figure:  patient can see objects clearly, and reproduce some details in drawings, but patient has no idea what the depicted object actually is!</a:t>
            </a:r>
          </a:p>
          <a:p>
            <a:endParaRPr lang="en-US" dirty="0" smtClean="0"/>
          </a:p>
          <a:p>
            <a:r>
              <a:rPr lang="en-US" dirty="0" smtClean="0"/>
              <a:t>Not a memory problem or a language problem, but a problem in perception</a:t>
            </a:r>
          </a:p>
          <a:p>
            <a:r>
              <a:rPr lang="en-US" dirty="0" smtClean="0"/>
              <a:t>Person with visual agnosia may still be able to recognize objects by touch or smell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459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58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Distal stimulus = object to be perceived</a:t>
            </a:r>
          </a:p>
          <a:p>
            <a:r>
              <a:rPr lang="en-US" dirty="0" smtClean="0"/>
              <a:t>Proximal</a:t>
            </a:r>
            <a:r>
              <a:rPr lang="en-US" baseline="0" dirty="0" smtClean="0"/>
              <a:t> stimulus = reception of information by a sense organ</a:t>
            </a:r>
          </a:p>
          <a:p>
            <a:endParaRPr lang="en-US" baseline="0" dirty="0" smtClean="0"/>
          </a:p>
          <a:p>
            <a:r>
              <a:rPr lang="en-US" baseline="0" dirty="0" smtClean="0"/>
              <a:t>Meaningful interpretation of proximal stimulus = percept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445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of the most important aspects of perceptual grouping is the process of distinguishing objects from their backgrounds—what we call figure-ground organization.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411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tendency to add meaning to our sensory world results in seeing parts as wholes, and seeing “outlines” where there are none.</a:t>
            </a:r>
          </a:p>
          <a:p>
            <a:endParaRPr lang="en-US" dirty="0" smtClean="0"/>
          </a:p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Perceptual phenomena such as illusory contours make us aware that perception requires the perceiver’s active participation, as we simplify our interpretations to make sense of our world.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037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UcPeriod"/>
            </a:pPr>
            <a:r>
              <a:rPr lang="en-US" dirty="0" smtClean="0"/>
              <a:t>Proximity</a:t>
            </a:r>
          </a:p>
          <a:p>
            <a:pPr marL="228600" indent="-228600">
              <a:buAutoNum type="alphaUcPeriod"/>
            </a:pPr>
            <a:r>
              <a:rPr lang="en-US" dirty="0" smtClean="0"/>
              <a:t>Similarity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261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UcPeriod" startAt="3"/>
            </a:pPr>
            <a:r>
              <a:rPr lang="en-US" dirty="0" smtClean="0"/>
              <a:t>Good</a:t>
            </a:r>
            <a:r>
              <a:rPr lang="en-US" baseline="0" dirty="0" smtClean="0"/>
              <a:t> continuation</a:t>
            </a:r>
          </a:p>
          <a:p>
            <a:pPr marL="228600" indent="-228600">
              <a:buAutoNum type="alphaUcPeriod" startAt="3"/>
            </a:pPr>
            <a:r>
              <a:rPr lang="en-US" baseline="0" dirty="0" smtClean="0"/>
              <a:t>Good continuation </a:t>
            </a:r>
          </a:p>
          <a:p>
            <a:pPr marL="228600" indent="-228600">
              <a:buAutoNum type="alphaUcPeriod" startAt="3"/>
            </a:pPr>
            <a:r>
              <a:rPr lang="en-US" baseline="0" dirty="0" smtClean="0"/>
              <a:t>Closure</a:t>
            </a:r>
          </a:p>
          <a:p>
            <a:pPr marL="228600" indent="-228600">
              <a:buAutoNum type="alphaUcPeriod" startAt="3"/>
            </a:pPr>
            <a:r>
              <a:rPr lang="en-US" baseline="0" dirty="0" smtClean="0"/>
              <a:t>Common fate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196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of the Gestalt principles are subsumed under a more general law, the law of Pragnanz, which states that we tend to select organizations that yield the simplest and most stable shapes or forms.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83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Bottom</a:t>
            </a:r>
            <a:r>
              <a:rPr lang="en-US" baseline="0" dirty="0" smtClean="0"/>
              <a:t> up processes:</a:t>
            </a:r>
          </a:p>
          <a:p>
            <a:r>
              <a:rPr lang="en-US" dirty="0" smtClean="0"/>
              <a:t>Perceiver starts with small bits of information and puts them together to form a percept</a:t>
            </a:r>
          </a:p>
          <a:p>
            <a:r>
              <a:rPr lang="en-US" dirty="0" smtClean="0"/>
              <a:t>Perception is formed from information in the distal stimulus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321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41A4-BE7A-4125-BBC1-0CA448B6D48D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1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CE959-3BE6-4CC0-813A-F7E3A5F88907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249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1297F-6097-4463-BAAE-960A2F2F47EA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18CD1-8D29-424E-9F1C-4014F61442AD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21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2FD2A-1253-4D5C-AD83-06C5A8BCA4C9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8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EB9C-0FEC-4C04-97A1-4AA62849DB1B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90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9049-1198-4298-9A1F-5406F11AB6C3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17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43E0-B42B-464E-9915-7F1AD04DA95B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9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684F3-DE30-4607-A671-71B73A8CCD1D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8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62B70-CCDA-426D-B01B-6230AA87A81A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34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05CE-955C-46D0-8F2C-013DFBB4ED58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78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950" y="341313"/>
            <a:ext cx="8229600" cy="769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95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6240B-67FD-431B-BDB0-7CF950DD1EEF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29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uH6dIcgao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E7105-7F95-7F44-9E4F-4FB874AD77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567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940" y="616921"/>
            <a:ext cx="5542476" cy="887139"/>
          </a:xfrm>
        </p:spPr>
        <p:txBody>
          <a:bodyPr/>
          <a:lstStyle/>
          <a:p>
            <a:r>
              <a:rPr lang="en-US" dirty="0" smtClean="0"/>
              <a:t>Principle of common fate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81940" y="2175061"/>
            <a:ext cx="4801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hlinkClick r:id="rId2"/>
              </a:rPr>
              <a:t>Click here for video demonstration</a:t>
            </a:r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29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02541665"/>
              </p:ext>
            </p:extLst>
          </p:nvPr>
        </p:nvGraphicFramePr>
        <p:xfrm>
          <a:off x="768969" y="744386"/>
          <a:ext cx="7606061" cy="5070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4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302" y="534955"/>
            <a:ext cx="4858285" cy="892193"/>
          </a:xfrm>
        </p:spPr>
        <p:txBody>
          <a:bodyPr/>
          <a:lstStyle/>
          <a:p>
            <a:r>
              <a:rPr lang="en-US" dirty="0" smtClean="0"/>
              <a:t>Bottom-up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302" y="2399440"/>
            <a:ext cx="3670419" cy="1540171"/>
          </a:xfrm>
        </p:spPr>
        <p:txBody>
          <a:bodyPr/>
          <a:lstStyle/>
          <a:p>
            <a:r>
              <a:rPr lang="en-US" dirty="0" smtClean="0"/>
              <a:t>Template matching</a:t>
            </a:r>
          </a:p>
          <a:p>
            <a:r>
              <a:rPr lang="en-US" dirty="0" smtClean="0"/>
              <a:t>Featural analysis</a:t>
            </a:r>
          </a:p>
          <a:p>
            <a:r>
              <a:rPr lang="en-US" dirty="0" smtClean="0"/>
              <a:t>Prototype matching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064669" y="1427148"/>
            <a:ext cx="2620537" cy="4154984"/>
            <a:chOff x="6066263" y="2085149"/>
            <a:chExt cx="2620537" cy="4154984"/>
          </a:xfrm>
        </p:grpSpPr>
        <p:sp>
          <p:nvSpPr>
            <p:cNvPr id="4" name="TextBox 3"/>
            <p:cNvSpPr txBox="1"/>
            <p:nvPr/>
          </p:nvSpPr>
          <p:spPr>
            <a:xfrm>
              <a:off x="6066263" y="2085149"/>
              <a:ext cx="2620537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accent1"/>
                  </a:solidFill>
                </a:rPr>
                <a:t>Percept</a:t>
              </a: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chemeClr val="accent1"/>
                  </a:solidFill>
                </a:rPr>
                <a:t>Bits of information in distal stimulus</a:t>
              </a:r>
              <a:endParaRPr 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5" name="Up Arrow 4"/>
            <p:cNvSpPr/>
            <p:nvPr/>
          </p:nvSpPr>
          <p:spPr>
            <a:xfrm>
              <a:off x="7019692" y="2676294"/>
              <a:ext cx="713678" cy="2252546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911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487879"/>
            <a:ext cx="4326394" cy="1143000"/>
          </a:xfrm>
        </p:spPr>
        <p:txBody>
          <a:bodyPr/>
          <a:lstStyle/>
          <a:p>
            <a:r>
              <a:rPr lang="en-US" dirty="0" smtClean="0"/>
              <a:t>Template matching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762" y="1467593"/>
            <a:ext cx="5080476" cy="21193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00" y="3682600"/>
            <a:ext cx="6604000" cy="25781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793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930" y="434279"/>
            <a:ext cx="4804229" cy="905743"/>
          </a:xfrm>
        </p:spPr>
        <p:txBody>
          <a:bodyPr/>
          <a:lstStyle/>
          <a:p>
            <a:r>
              <a:rPr lang="en-US" dirty="0" smtClean="0"/>
              <a:t>Featural analysis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2079606" y="1726914"/>
            <a:ext cx="4984787" cy="1323439"/>
            <a:chOff x="2152613" y="2967334"/>
            <a:chExt cx="4984787" cy="1323439"/>
          </a:xfrm>
        </p:grpSpPr>
        <p:sp>
          <p:nvSpPr>
            <p:cNvPr id="5" name="Equal 4"/>
            <p:cNvSpPr/>
            <p:nvPr/>
          </p:nvSpPr>
          <p:spPr>
            <a:xfrm>
              <a:off x="3900714" y="3501571"/>
              <a:ext cx="508000" cy="362857"/>
            </a:xfrm>
            <a:prstGeom prst="mathEqual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5043714" y="3211286"/>
              <a:ext cx="689429" cy="107948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 flipV="1">
              <a:off x="6447971" y="3211286"/>
              <a:ext cx="689429" cy="107948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733143" y="3864428"/>
              <a:ext cx="71482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2152613" y="2967334"/>
              <a:ext cx="1947085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0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A</a:t>
              </a:r>
              <a:endParaRPr lang="en-US" sz="8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80114" y="3971482"/>
            <a:ext cx="5183771" cy="1323439"/>
            <a:chOff x="1953629" y="4516734"/>
            <a:chExt cx="5183771" cy="1323439"/>
          </a:xfrm>
        </p:grpSpPr>
        <p:sp>
          <p:nvSpPr>
            <p:cNvPr id="4" name="Rectangle 3"/>
            <p:cNvSpPr/>
            <p:nvPr/>
          </p:nvSpPr>
          <p:spPr>
            <a:xfrm>
              <a:off x="1953629" y="4516734"/>
              <a:ext cx="1947085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0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V</a:t>
              </a:r>
              <a:endParaRPr lang="en-US" sz="8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5196114" y="4760686"/>
              <a:ext cx="689429" cy="107948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 flipV="1">
              <a:off x="6447971" y="4760686"/>
              <a:ext cx="689429" cy="107948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Equal 13"/>
            <p:cNvSpPr/>
            <p:nvPr/>
          </p:nvSpPr>
          <p:spPr>
            <a:xfrm>
              <a:off x="3900714" y="5069114"/>
              <a:ext cx="508000" cy="362857"/>
            </a:xfrm>
            <a:prstGeom prst="mathEqual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742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9" y="569406"/>
            <a:ext cx="8229600" cy="1143000"/>
          </a:xfrm>
        </p:spPr>
        <p:txBody>
          <a:bodyPr/>
          <a:lstStyle/>
          <a:p>
            <a:r>
              <a:rPr lang="en-US" dirty="0" smtClean="0"/>
              <a:t>Features of objects: </a:t>
            </a:r>
            <a:r>
              <a:rPr lang="en-US" dirty="0" err="1" smtClean="0"/>
              <a:t>Geons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299" y="2229611"/>
            <a:ext cx="5854700" cy="212874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414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8" y="451580"/>
            <a:ext cx="4439541" cy="712986"/>
          </a:xfrm>
        </p:spPr>
        <p:txBody>
          <a:bodyPr/>
          <a:lstStyle/>
          <a:p>
            <a:r>
              <a:rPr lang="en-US" dirty="0" smtClean="0"/>
              <a:t>Prototype matching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62" y="1335788"/>
            <a:ext cx="3168174" cy="481464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915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394" y="474976"/>
            <a:ext cx="4080617" cy="923862"/>
          </a:xfrm>
        </p:spPr>
        <p:txBody>
          <a:bodyPr/>
          <a:lstStyle/>
          <a:p>
            <a:r>
              <a:rPr lang="en-US" dirty="0" smtClean="0"/>
              <a:t>Context effects</a:t>
            </a:r>
            <a:endParaRPr lang="en-US" dirty="0"/>
          </a:p>
        </p:txBody>
      </p:sp>
      <p:pic>
        <p:nvPicPr>
          <p:cNvPr id="6" name="Picture 5" descr="Photo 3.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0" b="5524"/>
          <a:stretch/>
        </p:blipFill>
        <p:spPr>
          <a:xfrm>
            <a:off x="1657350" y="1704543"/>
            <a:ext cx="5829300" cy="434610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036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 3.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" t="3329" r="1993" b="2710"/>
          <a:stretch>
            <a:fillRect/>
          </a:stretch>
        </p:blipFill>
        <p:spPr>
          <a:xfrm>
            <a:off x="1130368" y="703998"/>
            <a:ext cx="6878259" cy="539200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694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827" y="415226"/>
            <a:ext cx="4653810" cy="832458"/>
          </a:xfrm>
        </p:spPr>
        <p:txBody>
          <a:bodyPr/>
          <a:lstStyle/>
          <a:p>
            <a:r>
              <a:rPr lang="en-US" dirty="0" smtClean="0"/>
              <a:t>Top-down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827" y="2173754"/>
            <a:ext cx="4404732" cy="1663307"/>
          </a:xfrm>
        </p:spPr>
        <p:txBody>
          <a:bodyPr>
            <a:normAutofit/>
          </a:bodyPr>
          <a:lstStyle/>
          <a:p>
            <a:r>
              <a:rPr lang="en-US" dirty="0" smtClean="0"/>
              <a:t>David Marr’s theory</a:t>
            </a:r>
          </a:p>
          <a:p>
            <a:r>
              <a:rPr lang="en-US" dirty="0" smtClean="0"/>
              <a:t>Perceptual learning</a:t>
            </a:r>
          </a:p>
          <a:p>
            <a:r>
              <a:rPr lang="en-US" dirty="0" smtClean="0"/>
              <a:t>Word superiority effect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653664" y="1247684"/>
            <a:ext cx="2620537" cy="4154984"/>
            <a:chOff x="6066259" y="1965508"/>
            <a:chExt cx="2620537" cy="4154984"/>
          </a:xfrm>
        </p:grpSpPr>
        <p:sp>
          <p:nvSpPr>
            <p:cNvPr id="7" name="TextBox 6"/>
            <p:cNvSpPr txBox="1"/>
            <p:nvPr/>
          </p:nvSpPr>
          <p:spPr>
            <a:xfrm>
              <a:off x="6066259" y="1965508"/>
              <a:ext cx="2620537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accent1"/>
                  </a:solidFill>
                </a:rPr>
                <a:t>Expectation</a:t>
              </a: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 smtClean="0">
                <a:solidFill>
                  <a:schemeClr val="accent1"/>
                </a:solidFill>
              </a:endParaRPr>
            </a:p>
            <a:p>
              <a:pPr algn="ctr"/>
              <a:endParaRPr lang="en-US" sz="2400" b="1" dirty="0">
                <a:solidFill>
                  <a:schemeClr val="accent1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chemeClr val="accent1"/>
                  </a:solidFill>
                </a:rPr>
                <a:t>Bits of information in distal stimulus</a:t>
              </a:r>
              <a:endParaRPr 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5" name="Down Arrow 4"/>
            <p:cNvSpPr/>
            <p:nvPr/>
          </p:nvSpPr>
          <p:spPr>
            <a:xfrm>
              <a:off x="6963933" y="2689997"/>
              <a:ext cx="825191" cy="2258028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561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0104" y="1395412"/>
            <a:ext cx="6208776" cy="1470025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Chapter 3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4092" y="3075631"/>
            <a:ext cx="6400800" cy="123999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Perception: Recognizing Patterns and Objects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9" y="828772"/>
            <a:ext cx="3875517" cy="1143000"/>
          </a:xfrm>
        </p:spPr>
        <p:txBody>
          <a:bodyPr/>
          <a:lstStyle/>
          <a:p>
            <a:r>
              <a:rPr lang="en-US" dirty="0" smtClean="0"/>
              <a:t>Marr’s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849" y="2423161"/>
            <a:ext cx="6635809" cy="1499359"/>
          </a:xfrm>
        </p:spPr>
        <p:txBody>
          <a:bodyPr/>
          <a:lstStyle/>
          <a:p>
            <a:r>
              <a:rPr lang="en-US" dirty="0" smtClean="0"/>
              <a:t>Primal sketch: bottom-up processes</a:t>
            </a:r>
          </a:p>
          <a:p>
            <a:r>
              <a:rPr lang="en-US" dirty="0" smtClean="0"/>
              <a:t>2½-D sketch: bottom-up processes</a:t>
            </a:r>
          </a:p>
          <a:p>
            <a:r>
              <a:rPr lang="en-US" dirty="0" smtClean="0"/>
              <a:t>3-D sketch: top-down processes incorporated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187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8" y="784845"/>
            <a:ext cx="4755735" cy="761944"/>
          </a:xfrm>
        </p:spPr>
        <p:txBody>
          <a:bodyPr/>
          <a:lstStyle/>
          <a:p>
            <a:r>
              <a:rPr lang="en-US" dirty="0" smtClean="0"/>
              <a:t>Perceptual learning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197" y="1546789"/>
            <a:ext cx="3825605" cy="4525963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663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8" y="538489"/>
            <a:ext cx="5823959" cy="1143000"/>
          </a:xfrm>
        </p:spPr>
        <p:txBody>
          <a:bodyPr/>
          <a:lstStyle/>
          <a:p>
            <a:r>
              <a:rPr lang="en-US" dirty="0" smtClean="0"/>
              <a:t>The word superiority effect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697" y="1681489"/>
            <a:ext cx="6902605" cy="44074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D</a:t>
            </a:r>
            <a:r>
              <a:rPr lang="en-US" sz="4000" dirty="0" smtClean="0"/>
              <a:t> or </a:t>
            </a:r>
            <a:r>
              <a:rPr lang="en-US" sz="4000" dirty="0" smtClean="0">
                <a:solidFill>
                  <a:srgbClr val="FF0000"/>
                </a:solidFill>
              </a:rPr>
              <a:t>K</a:t>
            </a:r>
            <a:r>
              <a:rPr lang="en-US" sz="4000" dirty="0" smtClean="0"/>
              <a:t>?</a:t>
            </a:r>
          </a:p>
          <a:p>
            <a:pPr marL="0" indent="0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en-US" sz="4000" dirty="0" smtClean="0"/>
              <a:t>W  O  R  </a:t>
            </a:r>
            <a:r>
              <a:rPr lang="en-US" sz="4000" dirty="0" smtClean="0">
                <a:solidFill>
                  <a:srgbClr val="FF0000"/>
                </a:solidFill>
              </a:rPr>
              <a:t>D</a:t>
            </a:r>
          </a:p>
          <a:p>
            <a:pPr marL="0" indent="0" algn="ctr">
              <a:buNone/>
            </a:pPr>
            <a:r>
              <a:rPr lang="en-US" sz="4000" dirty="0" smtClean="0"/>
              <a:t>__ __ __ </a:t>
            </a:r>
            <a:r>
              <a:rPr lang="en-US" sz="4000" dirty="0" smtClean="0">
                <a:solidFill>
                  <a:srgbClr val="FF0000"/>
                </a:solidFill>
              </a:rPr>
              <a:t>D</a:t>
            </a:r>
            <a:endParaRPr lang="en-US" sz="4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4000" dirty="0" smtClean="0"/>
              <a:t>R  W  O  </a:t>
            </a:r>
            <a:r>
              <a:rPr lang="en-US" sz="4000" dirty="0" smtClean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858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757" y="512852"/>
            <a:ext cx="8229600" cy="781110"/>
          </a:xfrm>
        </p:spPr>
        <p:txBody>
          <a:bodyPr>
            <a:normAutofit/>
          </a:bodyPr>
          <a:lstStyle/>
          <a:p>
            <a:r>
              <a:rPr lang="en-US" dirty="0" smtClean="0"/>
              <a:t>Connectionist model of word perception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588" y="1430513"/>
            <a:ext cx="3768823" cy="478928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7742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757" y="382649"/>
            <a:ext cx="8229600" cy="730158"/>
          </a:xfrm>
        </p:spPr>
        <p:txBody>
          <a:bodyPr>
            <a:normAutofit/>
          </a:bodyPr>
          <a:lstStyle/>
          <a:p>
            <a:r>
              <a:rPr lang="en-US" dirty="0" smtClean="0"/>
              <a:t>Face perception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186" y="1112807"/>
            <a:ext cx="3709628" cy="505740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51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212" y="484232"/>
            <a:ext cx="8229600" cy="922841"/>
          </a:xfrm>
        </p:spPr>
        <p:txBody>
          <a:bodyPr/>
          <a:lstStyle/>
          <a:p>
            <a:r>
              <a:rPr lang="en-US" dirty="0" smtClean="0"/>
              <a:t>Direct perception (Gibson)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293" y="1407073"/>
            <a:ext cx="3877414" cy="4516876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09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848" y="487111"/>
            <a:ext cx="7844314" cy="1315810"/>
          </a:xfrm>
        </p:spPr>
        <p:txBody>
          <a:bodyPr>
            <a:normAutofit/>
          </a:bodyPr>
          <a:lstStyle/>
          <a:p>
            <a:r>
              <a:rPr lang="en-US" dirty="0" smtClean="0"/>
              <a:t>Visual </a:t>
            </a:r>
            <a:r>
              <a:rPr lang="en-US" dirty="0" err="1" smtClean="0"/>
              <a:t>agnosias</a:t>
            </a:r>
            <a:r>
              <a:rPr lang="en-US" dirty="0" smtClean="0"/>
              <a:t>: Disruption of perception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89" y="1599789"/>
            <a:ext cx="3507621" cy="4525963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97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757" y="560263"/>
            <a:ext cx="4533544" cy="943797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757" y="2107137"/>
            <a:ext cx="8229600" cy="1678650"/>
          </a:xfrm>
        </p:spPr>
        <p:txBody>
          <a:bodyPr>
            <a:normAutofit/>
          </a:bodyPr>
          <a:lstStyle/>
          <a:p>
            <a:r>
              <a:rPr lang="en-US" dirty="0" smtClean="0"/>
              <a:t>Perception &gt; sensory inputs</a:t>
            </a:r>
          </a:p>
          <a:p>
            <a:r>
              <a:rPr lang="en-US" dirty="0" smtClean="0"/>
              <a:t>Perception involves bottom-up and top-down processes.</a:t>
            </a:r>
          </a:p>
          <a:p>
            <a:r>
              <a:rPr lang="en-US" dirty="0" smtClean="0"/>
              <a:t>Gestalt principles: how we organize patterns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183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395" y="697806"/>
            <a:ext cx="2303091" cy="814799"/>
          </a:xfrm>
        </p:spPr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3395" y="1918702"/>
            <a:ext cx="8229600" cy="4525963"/>
          </a:xfrm>
        </p:spPr>
        <p:txBody>
          <a:bodyPr/>
          <a:lstStyle/>
          <a:p>
            <a:r>
              <a:rPr lang="en-US" dirty="0" smtClean="0"/>
              <a:t>Bottom-up models </a:t>
            </a:r>
          </a:p>
          <a:p>
            <a:pPr lvl="1"/>
            <a:r>
              <a:rPr lang="en-US" dirty="0" smtClean="0"/>
              <a:t>Template matching</a:t>
            </a:r>
          </a:p>
          <a:p>
            <a:pPr lvl="1"/>
            <a:r>
              <a:rPr lang="en-US" dirty="0" smtClean="0"/>
              <a:t>Prototype matching</a:t>
            </a:r>
          </a:p>
          <a:p>
            <a:pPr lvl="1"/>
            <a:r>
              <a:rPr lang="en-US" dirty="0" err="1" smtClean="0"/>
              <a:t>Featural</a:t>
            </a:r>
            <a:r>
              <a:rPr lang="en-US" dirty="0" smtClean="0"/>
              <a:t> analysis</a:t>
            </a:r>
          </a:p>
          <a:p>
            <a:r>
              <a:rPr lang="en-US" dirty="0" smtClean="0"/>
              <a:t>Top-down models</a:t>
            </a:r>
          </a:p>
          <a:p>
            <a:pPr lvl="1"/>
            <a:r>
              <a:rPr lang="en-US" dirty="0" smtClean="0"/>
              <a:t>David Marr’s theory</a:t>
            </a:r>
          </a:p>
          <a:p>
            <a:r>
              <a:rPr lang="en-US" dirty="0" smtClean="0"/>
              <a:t>Visual </a:t>
            </a:r>
            <a:r>
              <a:rPr lang="en-US" dirty="0" err="1" smtClean="0"/>
              <a:t>agnosias</a:t>
            </a:r>
            <a:r>
              <a:rPr lang="en-US" dirty="0" smtClean="0"/>
              <a:t> show neurological basis of perception.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537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57" y="1379765"/>
            <a:ext cx="7777843" cy="354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6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339" y="1228725"/>
            <a:ext cx="7659461" cy="40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938" y="2136448"/>
            <a:ext cx="6631537" cy="87048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The whole is greater than the sum of the parts</a:t>
            </a:r>
            <a:endParaRPr lang="en-US" sz="2200" dirty="0"/>
          </a:p>
        </p:txBody>
      </p:sp>
      <p:sp>
        <p:nvSpPr>
          <p:cNvPr id="3" name="Rectangle 2"/>
          <p:cNvSpPr/>
          <p:nvPr/>
        </p:nvSpPr>
        <p:spPr>
          <a:xfrm>
            <a:off x="734938" y="9592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/>
              <a:t>Gestalt </a:t>
            </a:r>
            <a:r>
              <a:rPr lang="en-US" sz="3600" dirty="0" smtClean="0"/>
              <a:t>approaches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45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757" y="303214"/>
            <a:ext cx="6020512" cy="914717"/>
          </a:xfrm>
        </p:spPr>
        <p:txBody>
          <a:bodyPr/>
          <a:lstStyle/>
          <a:p>
            <a:r>
              <a:rPr lang="en-US" dirty="0" smtClean="0"/>
              <a:t>Figure–ground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6032" y="5899278"/>
            <a:ext cx="5148841" cy="54425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Can you see the baby in the branches?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807" y="1142901"/>
            <a:ext cx="6346385" cy="475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5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940" y="580644"/>
            <a:ext cx="6046150" cy="735408"/>
          </a:xfrm>
        </p:spPr>
        <p:txBody>
          <a:bodyPr/>
          <a:lstStyle/>
          <a:p>
            <a:r>
              <a:rPr lang="en-US" dirty="0" smtClean="0"/>
              <a:t>Subjective (illusory) contours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2340" y="1777093"/>
            <a:ext cx="40957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70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395" y="632389"/>
            <a:ext cx="8229600" cy="991312"/>
          </a:xfrm>
        </p:spPr>
        <p:txBody>
          <a:bodyPr>
            <a:normAutofit/>
          </a:bodyPr>
          <a:lstStyle/>
          <a:p>
            <a:r>
              <a:rPr lang="en-US" dirty="0" smtClean="0"/>
              <a:t>Gestalt principles of organization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278" y="2327331"/>
            <a:ext cx="4577834" cy="275517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87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86" y="619485"/>
            <a:ext cx="7114545" cy="893121"/>
          </a:xfrm>
        </p:spPr>
        <p:txBody>
          <a:bodyPr>
            <a:normAutofit/>
          </a:bodyPr>
          <a:lstStyle/>
          <a:p>
            <a:r>
              <a:rPr lang="en-US" dirty="0" smtClean="0"/>
              <a:t>Gestalt principles of organization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37" y="2269469"/>
            <a:ext cx="4356100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3793163"/>
            <a:ext cx="4445000" cy="21082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Cognitive Psychology In and Out of the Laboratory 6e.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456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1427</Words>
  <Application>Microsoft Office PowerPoint</Application>
  <PresentationFormat>On-screen Show (4:3)</PresentationFormat>
  <Paragraphs>222</Paragraphs>
  <Slides>28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PowerPoint Presentation</vt:lpstr>
      <vt:lpstr>Chapter 3</vt:lpstr>
      <vt:lpstr>PowerPoint Presentation</vt:lpstr>
      <vt:lpstr>PowerPoint Presentation</vt:lpstr>
      <vt:lpstr>The whole is greater than the sum of the parts</vt:lpstr>
      <vt:lpstr>Figure–ground relationships</vt:lpstr>
      <vt:lpstr>Subjective (illusory) contours</vt:lpstr>
      <vt:lpstr>Gestalt principles of organization</vt:lpstr>
      <vt:lpstr>Gestalt principles of organization</vt:lpstr>
      <vt:lpstr>Principle of common fate</vt:lpstr>
      <vt:lpstr>PowerPoint Presentation</vt:lpstr>
      <vt:lpstr>Bottom-up processes</vt:lpstr>
      <vt:lpstr>Template matching</vt:lpstr>
      <vt:lpstr>Featural analysis</vt:lpstr>
      <vt:lpstr>Features of objects: Geons</vt:lpstr>
      <vt:lpstr>Prototype matching</vt:lpstr>
      <vt:lpstr>Context effects</vt:lpstr>
      <vt:lpstr>PowerPoint Presentation</vt:lpstr>
      <vt:lpstr>Top-down processes</vt:lpstr>
      <vt:lpstr>Marr’s theory</vt:lpstr>
      <vt:lpstr>Perceptual learning</vt:lpstr>
      <vt:lpstr>The word superiority effect</vt:lpstr>
      <vt:lpstr>Connectionist model of word perception</vt:lpstr>
      <vt:lpstr>Face perception</vt:lpstr>
      <vt:lpstr>Direct perception (Gibson)</vt:lpstr>
      <vt:lpstr>Visual agnosias: Disruption of perception</vt:lpstr>
      <vt:lpstr>Review</vt:lpstr>
      <vt:lpstr>Review</vt:lpstr>
    </vt:vector>
  </TitlesOfParts>
  <Company>UNC CHarlotte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Perception</dc:title>
  <dc:creator>Lori Van Wallendael</dc:creator>
  <cp:lastModifiedBy>Stephanie Palermini</cp:lastModifiedBy>
  <cp:revision>61</cp:revision>
  <dcterms:created xsi:type="dcterms:W3CDTF">2012-11-02T00:50:26Z</dcterms:created>
  <dcterms:modified xsi:type="dcterms:W3CDTF">2017-07-31T20:41:06Z</dcterms:modified>
</cp:coreProperties>
</file>