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1"/>
  </p:notesMasterIdLst>
  <p:sldIdLst>
    <p:sldId id="277" r:id="rId2"/>
    <p:sldId id="275" r:id="rId3"/>
    <p:sldId id="257" r:id="rId4"/>
    <p:sldId id="258" r:id="rId5"/>
    <p:sldId id="259" r:id="rId6"/>
    <p:sldId id="260" r:id="rId7"/>
    <p:sldId id="261" r:id="rId8"/>
    <p:sldId id="262" r:id="rId9"/>
    <p:sldId id="263" r:id="rId10"/>
    <p:sldId id="264" r:id="rId11"/>
    <p:sldId id="265" r:id="rId12"/>
    <p:sldId id="266"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5"/>
    <p:restoredTop sz="86766" autoAdjust="0"/>
  </p:normalViewPr>
  <p:slideViewPr>
    <p:cSldViewPr snapToGrid="0" snapToObjects="1">
      <p:cViewPr varScale="1">
        <p:scale>
          <a:sx n="80" d="100"/>
          <a:sy n="80" d="100"/>
        </p:scale>
        <p:origin x="576"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2A0DA7-E357-F04A-99DF-40EBFFC1FDFE}" type="datetimeFigureOut">
              <a:rPr lang="en-US" smtClean="0"/>
              <a:pPr/>
              <a:t>7/31/2017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86B263-EB70-1040-8709-0517CF0E19A6}" type="slidenum">
              <a:rPr lang="en-US" smtClean="0"/>
              <a:pPr/>
              <a:t>‹#›</a:t>
            </a:fld>
            <a:endParaRPr lang="en-US" dirty="0"/>
          </a:p>
        </p:txBody>
      </p:sp>
    </p:spTree>
    <p:extLst>
      <p:ext uri="{BB962C8B-B14F-4D97-AF65-F5344CB8AC3E}">
        <p14:creationId xmlns:p14="http://schemas.microsoft.com/office/powerpoint/2010/main" val="10625132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3</a:t>
            </a:fld>
            <a:endParaRPr lang="en-US" dirty="0"/>
          </a:p>
        </p:txBody>
      </p:sp>
    </p:spTree>
    <p:extLst>
      <p:ext uri="{BB962C8B-B14F-4D97-AF65-F5344CB8AC3E}">
        <p14:creationId xmlns:p14="http://schemas.microsoft.com/office/powerpoint/2010/main" val="17772865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Oksapmin children develop counting and conservation concepts at a</a:t>
            </a:r>
            <a:r>
              <a:rPr lang="en-US" baseline="0" dirty="0" smtClean="0"/>
              <a:t> later age than American children, but their developmental pattern is very similar to that of American children.</a:t>
            </a:r>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16</a:t>
            </a:fld>
            <a:endParaRPr lang="en-US" dirty="0"/>
          </a:p>
        </p:txBody>
      </p:sp>
    </p:spTree>
    <p:extLst>
      <p:ext uri="{BB962C8B-B14F-4D97-AF65-F5344CB8AC3E}">
        <p14:creationId xmlns:p14="http://schemas.microsoft.com/office/powerpoint/2010/main" val="2588976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Literacy, by itself, does not seem to change general cognitive processes.</a:t>
            </a:r>
          </a:p>
          <a:p>
            <a:endParaRPr lang="en-US" dirty="0" smtClean="0"/>
          </a:p>
          <a:p>
            <a:r>
              <a:rPr lang="en-US" dirty="0" smtClean="0"/>
              <a:t>Schooling increases the ability to provide verbal explanations and justifications.</a:t>
            </a:r>
          </a:p>
          <a:p>
            <a:endParaRPr lang="en-US" dirty="0" smtClean="0"/>
          </a:p>
          <a:p>
            <a:r>
              <a:rPr lang="en-US" dirty="0" smtClean="0"/>
              <a:t>Both literacy and schooling affect the ways in which some cognitive tasks are carried out.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17</a:t>
            </a:fld>
            <a:endParaRPr lang="en-US" dirty="0"/>
          </a:p>
        </p:txBody>
      </p:sp>
    </p:spTree>
    <p:extLst>
      <p:ext uri="{BB962C8B-B14F-4D97-AF65-F5344CB8AC3E}">
        <p14:creationId xmlns:p14="http://schemas.microsoft.com/office/powerpoint/2010/main" val="43185768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On-the-job training develops cognitive flexibility.</a:t>
            </a:r>
          </a:p>
          <a:p>
            <a:r>
              <a:rPr lang="en-US" dirty="0" smtClean="0"/>
              <a:t>Shoppers in a supermarket develop less formal ways of answering questions like “Which brand has the better price?”</a:t>
            </a:r>
          </a:p>
          <a:p>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18</a:t>
            </a:fld>
            <a:endParaRPr lang="en-US" dirty="0"/>
          </a:p>
        </p:txBody>
      </p:sp>
    </p:spTree>
    <p:extLst>
      <p:ext uri="{BB962C8B-B14F-4D97-AF65-F5344CB8AC3E}">
        <p14:creationId xmlns:p14="http://schemas.microsoft.com/office/powerpoint/2010/main" val="6810373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A86B263-EB70-1040-8709-0517CF0E19A6}" type="slidenum">
              <a:rPr lang="en-US" smtClean="0"/>
              <a:pPr/>
              <a:t>19</a:t>
            </a:fld>
            <a:endParaRPr lang="en-US" dirty="0"/>
          </a:p>
        </p:txBody>
      </p:sp>
    </p:spTree>
    <p:extLst>
      <p:ext uri="{BB962C8B-B14F-4D97-AF65-F5344CB8AC3E}">
        <p14:creationId xmlns:p14="http://schemas.microsoft.com/office/powerpoint/2010/main" val="810592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Unschooled South Africans interpret the picture two-dimensionally; the spear is being aimed at a small elephant.</a:t>
            </a:r>
          </a:p>
          <a:p>
            <a:endParaRPr lang="en-US" dirty="0" smtClean="0"/>
          </a:p>
          <a:p>
            <a:r>
              <a:rPr lang="en-US" dirty="0" smtClean="0"/>
              <a:t>However, when people</a:t>
            </a:r>
            <a:r>
              <a:rPr lang="en-US" baseline="0" dirty="0" smtClean="0"/>
              <a:t> make models of the scene above, more than half construct three-dimensional models.  </a:t>
            </a:r>
          </a:p>
          <a:p>
            <a:endParaRPr lang="en-US" baseline="0" dirty="0" smtClean="0"/>
          </a:p>
          <a:p>
            <a:r>
              <a:rPr lang="en-US" baseline="0" dirty="0" smtClean="0"/>
              <a:t>The issue is not one of being able to “see” three dimensions, but more a matter of how people come to learn to interpret pictures three-dimensionally.</a:t>
            </a:r>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4</a:t>
            </a:fld>
            <a:endParaRPr lang="en-US" dirty="0"/>
          </a:p>
        </p:txBody>
      </p:sp>
    </p:spTree>
    <p:extLst>
      <p:ext uri="{BB962C8B-B14F-4D97-AF65-F5344CB8AC3E}">
        <p14:creationId xmlns:p14="http://schemas.microsoft.com/office/powerpoint/2010/main" val="1101282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Note that there are more elements</a:t>
            </a:r>
            <a:r>
              <a:rPr lang="en-US" baseline="0" dirty="0" smtClean="0"/>
              <a:t> (objects) in the Japanese street scenes than in the U.S. scenes. The pictures appear more chaotic.</a:t>
            </a:r>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5</a:t>
            </a:fld>
            <a:endParaRPr lang="en-US" dirty="0"/>
          </a:p>
        </p:txBody>
      </p:sp>
    </p:spTree>
    <p:extLst>
      <p:ext uri="{BB962C8B-B14F-4D97-AF65-F5344CB8AC3E}">
        <p14:creationId xmlns:p14="http://schemas.microsoft.com/office/powerpoint/2010/main" val="41796581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Show “corner of room” interpretation</a:t>
            </a:r>
            <a:r>
              <a:rPr lang="en-US" baseline="0" dirty="0" smtClean="0"/>
              <a:t> to students.  Point out that if we perceive the line on the right as farther away, then our brain compensates for the apparent distance by assuming that this line must be longer than the one on the left.</a:t>
            </a:r>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8</a:t>
            </a:fld>
            <a:endParaRPr lang="en-US" dirty="0"/>
          </a:p>
        </p:txBody>
      </p:sp>
    </p:spTree>
    <p:extLst>
      <p:ext uri="{BB962C8B-B14F-4D97-AF65-F5344CB8AC3E}">
        <p14:creationId xmlns:p14="http://schemas.microsoft.com/office/powerpoint/2010/main" val="2588196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American children display more clustering in a memory task than Kpelle children of Liberia.</a:t>
            </a:r>
          </a:p>
          <a:p>
            <a:endParaRPr lang="en-US" dirty="0" smtClean="0"/>
          </a:p>
          <a:p>
            <a:r>
              <a:rPr lang="en-US" dirty="0" smtClean="0"/>
              <a:t>But if a researcher cued Kpelle children to recall using categories, their performance improved.</a:t>
            </a:r>
          </a:p>
          <a:p>
            <a:endParaRPr lang="en-US" dirty="0" smtClean="0"/>
          </a:p>
          <a:p>
            <a:r>
              <a:rPr lang="en-US" dirty="0" smtClean="0"/>
              <a:t>Kpelle children, even schooled ones, had not been taught to use this type of memory strategy.</a:t>
            </a:r>
          </a:p>
          <a:p>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10</a:t>
            </a:fld>
            <a:endParaRPr lang="en-US" dirty="0"/>
          </a:p>
        </p:txBody>
      </p:sp>
    </p:spTree>
    <p:extLst>
      <p:ext uri="{BB962C8B-B14F-4D97-AF65-F5344CB8AC3E}">
        <p14:creationId xmlns:p14="http://schemas.microsoft.com/office/powerpoint/2010/main" val="11583736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12</a:t>
            </a:fld>
            <a:endParaRPr lang="en-US" dirty="0"/>
          </a:p>
        </p:txBody>
      </p:sp>
    </p:spTree>
    <p:extLst>
      <p:ext uri="{BB962C8B-B14F-4D97-AF65-F5344CB8AC3E}">
        <p14:creationId xmlns:p14="http://schemas.microsoft.com/office/powerpoint/2010/main" val="15863154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Wolof children in rural Senegal tended to categorize on the basis of color.</a:t>
            </a:r>
          </a:p>
          <a:p>
            <a:endParaRPr lang="en-US" dirty="0" smtClean="0"/>
          </a:p>
          <a:p>
            <a:r>
              <a:rPr lang="en-US" dirty="0" smtClean="0"/>
              <a:t>Children who had attended school were less likely to use color in their classification.</a:t>
            </a:r>
          </a:p>
          <a:p>
            <a:endParaRPr lang="en-US" dirty="0" smtClean="0"/>
          </a:p>
          <a:p>
            <a:r>
              <a:rPr lang="en-US" dirty="0" smtClean="0"/>
              <a:t>American children tend to move from color classifications to function classifications as they grow older.</a:t>
            </a:r>
          </a:p>
          <a:p>
            <a:endParaRPr lang="en-US" dirty="0" smtClean="0"/>
          </a:p>
          <a:p>
            <a:r>
              <a:rPr lang="en-US" dirty="0" smtClean="0"/>
              <a:t>“Schooling seems to be the single most powerful factor we have found in the stimulation of abstraction” (Greenfield et al., 1966).</a:t>
            </a:r>
          </a:p>
          <a:p>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13</a:t>
            </a:fld>
            <a:endParaRPr lang="en-US" dirty="0"/>
          </a:p>
        </p:txBody>
      </p:sp>
    </p:spTree>
    <p:extLst>
      <p:ext uri="{BB962C8B-B14F-4D97-AF65-F5344CB8AC3E}">
        <p14:creationId xmlns:p14="http://schemas.microsoft.com/office/powerpoint/2010/main" val="15863154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Asian farmers often refuse to deal with the problem, saying, “I don’t know, I wasn’t there.”</a:t>
            </a:r>
          </a:p>
          <a:p>
            <a:endParaRPr lang="en-US" dirty="0" smtClean="0"/>
          </a:p>
          <a:p>
            <a:r>
              <a:rPr lang="en-US" dirty="0" smtClean="0"/>
              <a:t>May be an effect of cultural preference for holistic over analytic processing</a:t>
            </a:r>
          </a:p>
          <a:p>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14</a:t>
            </a:fld>
            <a:endParaRPr lang="en-US" dirty="0"/>
          </a:p>
        </p:txBody>
      </p:sp>
    </p:spTree>
    <p:extLst>
      <p:ext uri="{BB962C8B-B14F-4D97-AF65-F5344CB8AC3E}">
        <p14:creationId xmlns:p14="http://schemas.microsoft.com/office/powerpoint/2010/main" val="12377608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One-on-one: one counting word per item</a:t>
            </a:r>
          </a:p>
          <a:p>
            <a:r>
              <a:rPr lang="en-US" dirty="0" smtClean="0"/>
              <a:t>Stable-order of counting words</a:t>
            </a:r>
          </a:p>
          <a:p>
            <a:r>
              <a:rPr lang="en-US" dirty="0" smtClean="0"/>
              <a:t>Cardinal principle: last counting word used is the number of items in the set</a:t>
            </a:r>
          </a:p>
          <a:p>
            <a:r>
              <a:rPr lang="en-US" dirty="0" smtClean="0"/>
              <a:t>Abstraction: any group of items can be counted</a:t>
            </a:r>
          </a:p>
          <a:p>
            <a:r>
              <a:rPr lang="en-US" dirty="0" smtClean="0"/>
              <a:t>Order irrelevance: it doesn’t matter which item you start with, as long as each item is counted once</a:t>
            </a:r>
          </a:p>
          <a:p>
            <a:endParaRPr lang="en-US" dirty="0"/>
          </a:p>
        </p:txBody>
      </p:sp>
      <p:sp>
        <p:nvSpPr>
          <p:cNvPr id="4" name="Slide Number Placeholder 3"/>
          <p:cNvSpPr>
            <a:spLocks noGrp="1"/>
          </p:cNvSpPr>
          <p:nvPr>
            <p:ph type="sldNum" sz="quarter" idx="10"/>
          </p:nvPr>
        </p:nvSpPr>
        <p:spPr/>
        <p:txBody>
          <a:bodyPr/>
          <a:lstStyle/>
          <a:p>
            <a:fld id="{DA86B263-EB70-1040-8709-0517CF0E19A6}" type="slidenum">
              <a:rPr lang="en-US" smtClean="0"/>
              <a:pPr/>
              <a:t>15</a:t>
            </a:fld>
            <a:endParaRPr lang="en-US" dirty="0"/>
          </a:p>
        </p:txBody>
      </p:sp>
    </p:spTree>
    <p:extLst>
      <p:ext uri="{BB962C8B-B14F-4D97-AF65-F5344CB8AC3E}">
        <p14:creationId xmlns:p14="http://schemas.microsoft.com/office/powerpoint/2010/main" val="7581405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E08921F-4FAD-4627-B39D-FF0F29AF5AD7}"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39523459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D0931E-4C3B-4846-B6D8-D6678D7DD8AE}"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276708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97D30D7-8B27-4955-B121-DAC9387C7F9F}"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1195791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56DAB77-D64E-4F9C-80E4-4B65452B307A}"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278661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423D10B-3CC9-4BE2-99D3-0ADF246D43FF}" type="datetime1">
              <a:rPr lang="en-US" smtClean="0"/>
              <a:t>7/31/2017</a:t>
            </a:fld>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13556774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111B45-384B-4C64-A4DB-9E46ADE0CFBB}" type="datetime1">
              <a:rPr lang="en-US" smtClean="0"/>
              <a:t>7/31/2017</a:t>
            </a:fld>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25162163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599808E-6F26-4E4D-A7F6-90D36AFA6B09}" type="datetime1">
              <a:rPr lang="en-US" smtClean="0"/>
              <a:t>7/31/2017</a:t>
            </a:fld>
            <a:endParaRPr lang="en-US" dirty="0"/>
          </a:p>
        </p:txBody>
      </p:sp>
      <p:sp>
        <p:nvSpPr>
          <p:cNvPr id="8" name="Footer Placeholder 7"/>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9" name="Slide Number Placeholder 8"/>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4497971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487D37D-A9BC-4B57-954D-865BE61A9D83}" type="datetime1">
              <a:rPr lang="en-US" smtClean="0"/>
              <a:t>7/31/2017</a:t>
            </a:fld>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497520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3AE9A2-6721-4019-A22D-A3E9825D8BFD}" type="datetime1">
              <a:rPr lang="en-US" smtClean="0"/>
              <a:t>7/31/2017</a:t>
            </a:fld>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4" name="Slide Number Placeholder 3"/>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898098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06F177-6EE2-4692-A10D-8FFC1C0E87E8}" type="datetime1">
              <a:rPr lang="en-US" smtClean="0"/>
              <a:t>7/31/2017</a:t>
            </a:fld>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4017666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006D90-7822-4B1F-894A-9881EF7EE424}" type="datetime1">
              <a:rPr lang="en-US" smtClean="0"/>
              <a:t>7/31/2017</a:t>
            </a:fld>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787250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26622" y="258877"/>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6622"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panose="020B0604020202020204" pitchFamily="34" charset="0"/>
                <a:cs typeface="Arial" panose="020B0604020202020204" pitchFamily="34" charset="0"/>
              </a:defRPr>
            </a:lvl1pPr>
          </a:lstStyle>
          <a:p>
            <a:fld id="{37EFFA3C-41AD-4329-AB16-3BF09703DC7E}" type="datetime1">
              <a:rPr lang="en-US" smtClean="0"/>
              <a:t>7/31/2017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panose="020B0604020202020204" pitchFamily="34" charset="0"/>
                <a:cs typeface="Arial" panose="020B0604020202020204" pitchFamily="34" charset="0"/>
              </a:defRPr>
            </a:lvl1pPr>
          </a:lstStyle>
          <a:p>
            <a:fld id="{48F8AD6C-3A57-DC4C-9EB6-874B81F41F09}" type="slidenum">
              <a:rPr lang="en-US" smtClean="0"/>
              <a:pPr/>
              <a:t>‹#›</a:t>
            </a:fld>
            <a:endParaRPr lang="en-US" dirty="0"/>
          </a:p>
        </p:txBody>
      </p:sp>
    </p:spTree>
    <p:extLst>
      <p:ext uri="{BB962C8B-B14F-4D97-AF65-F5344CB8AC3E}">
        <p14:creationId xmlns:p14="http://schemas.microsoft.com/office/powerpoint/2010/main" val="25819641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457200" rtl="0" eaLnBrk="1" latinLnBrk="0" hangingPunct="1">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342900" indent="-342900" algn="l" defTabSz="457200" rtl="0" eaLnBrk="1" latinLnBrk="0" hangingPunct="1">
        <a:spcBef>
          <a:spcPct val="20000"/>
        </a:spcBef>
        <a:buFont typeface="Arial"/>
        <a:buChar char="•"/>
        <a:defRPr sz="2200" kern="1200">
          <a:solidFill>
            <a:schemeClr val="tx1"/>
          </a:solidFill>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ct val="20000"/>
        </a:spcBef>
        <a:buFont typeface="Arial"/>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457200" rtl="0" eaLnBrk="1" latinLnBrk="0" hangingPunct="1">
        <a:spcBef>
          <a:spcPct val="20000"/>
        </a:spcBef>
        <a:buFont typeface="Arial"/>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457200" rtl="0" eaLnBrk="1" latinLnBrk="0" hangingPunct="1">
        <a:spcBef>
          <a:spcPct val="20000"/>
        </a:spcBef>
        <a:buFont typeface="Arial"/>
        <a:buChar char="–"/>
        <a:defRPr sz="2200" kern="1200">
          <a:solidFill>
            <a:schemeClr val="tx1"/>
          </a:solidFill>
          <a:latin typeface="Arial" panose="020B0604020202020204" pitchFamily="34" charset="0"/>
          <a:ea typeface="+mn-ea"/>
          <a:cs typeface="Arial" panose="020B0604020202020204" pitchFamily="34" charset="0"/>
        </a:defRPr>
      </a:lvl4pPr>
      <a:lvl5pPr marL="2057400" indent="-228600" algn="l" defTabSz="457200" rtl="0" eaLnBrk="1" latinLnBrk="0" hangingPunct="1">
        <a:spcBef>
          <a:spcPct val="20000"/>
        </a:spcBef>
        <a:buFont typeface="Arial"/>
        <a:buChar char="»"/>
        <a:defRPr sz="2200" kern="1200">
          <a:solidFill>
            <a:schemeClr val="tx1"/>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48F8AD6C-3A57-DC4C-9EB6-874B81F41F09}" type="slidenum">
              <a:rPr lang="en-US" smtClean="0"/>
              <a:pPr/>
              <a:t>1</a:t>
            </a:fld>
            <a:endParaRPr lang="en-US" dirty="0"/>
          </a:p>
        </p:txBody>
      </p:sp>
    </p:spTree>
    <p:extLst>
      <p:ext uri="{BB962C8B-B14F-4D97-AF65-F5344CB8AC3E}">
        <p14:creationId xmlns:p14="http://schemas.microsoft.com/office/powerpoint/2010/main" val="35369297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Culture and memory</a:t>
            </a:r>
            <a:endParaRPr lang="en-US" dirty="0"/>
          </a:p>
        </p:txBody>
      </p:sp>
      <p:sp>
        <p:nvSpPr>
          <p:cNvPr id="3" name="Content Placeholder 2"/>
          <p:cNvSpPr>
            <a:spLocks noGrp="1"/>
          </p:cNvSpPr>
          <p:nvPr>
            <p:ph idx="1"/>
          </p:nvPr>
        </p:nvSpPr>
        <p:spPr/>
        <p:txBody>
          <a:bodyPr/>
          <a:lstStyle/>
          <a:p>
            <a:r>
              <a:rPr lang="en-US" dirty="0" smtClean="0"/>
              <a:t>Kpelle  children of Liberia vs. U.S. children: clustering in memory tasks</a:t>
            </a:r>
            <a:endParaRPr lang="en-US" dirty="0" smtClean="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10</a:t>
            </a:fld>
            <a:endParaRPr lang="en-US" dirty="0"/>
          </a:p>
        </p:txBody>
      </p:sp>
    </p:spTree>
    <p:extLst>
      <p:ext uri="{BB962C8B-B14F-4D97-AF65-F5344CB8AC3E}">
        <p14:creationId xmlns:p14="http://schemas.microsoft.com/office/powerpoint/2010/main" val="4013289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Visuospatial memory and culture</a:t>
            </a:r>
            <a:endParaRPr lang="en-US" dirty="0"/>
          </a:p>
        </p:txBody>
      </p:sp>
      <p:sp>
        <p:nvSpPr>
          <p:cNvPr id="3" name="Content Placeholder 2"/>
          <p:cNvSpPr>
            <a:spLocks noGrp="1"/>
          </p:cNvSpPr>
          <p:nvPr>
            <p:ph idx="1"/>
          </p:nvPr>
        </p:nvSpPr>
        <p:spPr/>
        <p:txBody>
          <a:bodyPr/>
          <a:lstStyle/>
          <a:p>
            <a:r>
              <a:rPr lang="en-US" smtClean="0"/>
              <a:t>Australian aboriginal children outperform white Australians on memory for objects.</a:t>
            </a:r>
          </a:p>
          <a:p>
            <a:r>
              <a:rPr lang="en-US" smtClean="0"/>
              <a:t>Aboriginals approached the task more visually.</a:t>
            </a:r>
          </a:p>
          <a:p>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48F8AD6C-3A57-DC4C-9EB6-874B81F41F09}" type="slidenum">
              <a:rPr lang="en-US" smtClean="0"/>
              <a:pPr/>
              <a:t>11</a:t>
            </a:fld>
            <a:endParaRPr lang="en-US" dirty="0"/>
          </a:p>
        </p:txBody>
      </p:sp>
      <p:pic>
        <p:nvPicPr>
          <p:cNvPr id="4" name="Picture 3"/>
          <p:cNvPicPr>
            <a:picLocks noChangeAspect="1"/>
          </p:cNvPicPr>
          <p:nvPr/>
        </p:nvPicPr>
        <p:blipFill>
          <a:blip r:embed="rId2"/>
          <a:stretch>
            <a:fillRect/>
          </a:stretch>
        </p:blipFill>
        <p:spPr>
          <a:xfrm>
            <a:off x="2168072" y="2989263"/>
            <a:ext cx="5346700" cy="3136900"/>
          </a:xfrm>
          <a:prstGeom prst="rect">
            <a:avLst/>
          </a:prstGeom>
        </p:spPr>
      </p:pic>
    </p:spTree>
    <p:extLst>
      <p:ext uri="{BB962C8B-B14F-4D97-AF65-F5344CB8AC3E}">
        <p14:creationId xmlns:p14="http://schemas.microsoft.com/office/powerpoint/2010/main" val="1165898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Categorization and culture</a:t>
            </a:r>
            <a:endParaRPr lang="en-US" dirty="0"/>
          </a:p>
        </p:txBody>
      </p:sp>
      <p:sp>
        <p:nvSpPr>
          <p:cNvPr id="3" name="Content Placeholder 2"/>
          <p:cNvSpPr>
            <a:spLocks noGrp="1"/>
          </p:cNvSpPr>
          <p:nvPr>
            <p:ph idx="1"/>
          </p:nvPr>
        </p:nvSpPr>
        <p:spPr/>
        <p:txBody>
          <a:bodyPr/>
          <a:lstStyle/>
          <a:p>
            <a:r>
              <a:rPr lang="en-US" smtClean="0"/>
              <a:t>Choose the two items in each set that are most alike.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12</a:t>
            </a:fld>
            <a:endParaRPr lang="en-US" dirty="0"/>
          </a:p>
        </p:txBody>
      </p:sp>
      <p:pic>
        <p:nvPicPr>
          <p:cNvPr id="13" name="Picture 12"/>
          <p:cNvPicPr>
            <a:picLocks noChangeAspect="1"/>
          </p:cNvPicPr>
          <p:nvPr/>
        </p:nvPicPr>
        <p:blipFill>
          <a:blip r:embed="rId3"/>
          <a:stretch>
            <a:fillRect/>
          </a:stretch>
        </p:blipFill>
        <p:spPr>
          <a:xfrm>
            <a:off x="1550782" y="2421552"/>
            <a:ext cx="1219200" cy="3009900"/>
          </a:xfrm>
          <a:prstGeom prst="rect">
            <a:avLst/>
          </a:prstGeom>
        </p:spPr>
      </p:pic>
      <p:pic>
        <p:nvPicPr>
          <p:cNvPr id="14" name="Picture 13"/>
          <p:cNvPicPr>
            <a:picLocks noChangeAspect="1"/>
          </p:cNvPicPr>
          <p:nvPr/>
        </p:nvPicPr>
        <p:blipFill>
          <a:blip r:embed="rId4"/>
          <a:stretch>
            <a:fillRect/>
          </a:stretch>
        </p:blipFill>
        <p:spPr>
          <a:xfrm>
            <a:off x="4195803" y="2331064"/>
            <a:ext cx="866775" cy="3190875"/>
          </a:xfrm>
          <a:prstGeom prst="rect">
            <a:avLst/>
          </a:prstGeom>
        </p:spPr>
      </p:pic>
      <p:pic>
        <p:nvPicPr>
          <p:cNvPr id="15" name="Picture 14"/>
          <p:cNvPicPr>
            <a:picLocks noChangeAspect="1"/>
          </p:cNvPicPr>
          <p:nvPr/>
        </p:nvPicPr>
        <p:blipFill>
          <a:blip r:embed="rId5"/>
          <a:stretch>
            <a:fillRect/>
          </a:stretch>
        </p:blipFill>
        <p:spPr>
          <a:xfrm>
            <a:off x="6239163" y="2421552"/>
            <a:ext cx="2076450" cy="3124200"/>
          </a:xfrm>
          <a:prstGeom prst="rect">
            <a:avLst/>
          </a:prstGeom>
        </p:spPr>
      </p:pic>
    </p:spTree>
    <p:extLst>
      <p:ext uri="{BB962C8B-B14F-4D97-AF65-F5344CB8AC3E}">
        <p14:creationId xmlns:p14="http://schemas.microsoft.com/office/powerpoint/2010/main" val="24795348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a:t>Possible to choose based on color, shape, or function</a:t>
            </a:r>
            <a:r>
              <a:rPr lang="en-US" dirty="0" smtClean="0"/>
              <a:t>?</a:t>
            </a:r>
            <a:endParaRPr lang="en-US" dirty="0"/>
          </a:p>
        </p:txBody>
      </p:sp>
      <p:sp>
        <p:nvSpPr>
          <p:cNvPr id="2" name="Footer Placeholder 1"/>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4" name="Slide Number Placeholder 3"/>
          <p:cNvSpPr>
            <a:spLocks noGrp="1"/>
          </p:cNvSpPr>
          <p:nvPr>
            <p:ph type="sldNum" sz="quarter" idx="12"/>
          </p:nvPr>
        </p:nvSpPr>
        <p:spPr/>
        <p:txBody>
          <a:bodyPr/>
          <a:lstStyle/>
          <a:p>
            <a:fld id="{48F8AD6C-3A57-DC4C-9EB6-874B81F41F09}" type="slidenum">
              <a:rPr lang="en-US" smtClean="0"/>
              <a:pPr/>
              <a:t>13</a:t>
            </a:fld>
            <a:endParaRPr lang="en-US" dirty="0"/>
          </a:p>
        </p:txBody>
      </p:sp>
      <p:pic>
        <p:nvPicPr>
          <p:cNvPr id="6" name="Picture 5"/>
          <p:cNvPicPr>
            <a:picLocks noChangeAspect="1"/>
          </p:cNvPicPr>
          <p:nvPr/>
        </p:nvPicPr>
        <p:blipFill>
          <a:blip r:embed="rId3"/>
          <a:stretch>
            <a:fillRect/>
          </a:stretch>
        </p:blipFill>
        <p:spPr>
          <a:xfrm>
            <a:off x="1057671" y="1344020"/>
            <a:ext cx="7592679" cy="4611849"/>
          </a:xfrm>
          <a:prstGeom prst="rect">
            <a:avLst/>
          </a:prstGeom>
        </p:spPr>
      </p:pic>
    </p:spTree>
    <p:extLst>
      <p:ext uri="{BB962C8B-B14F-4D97-AF65-F5344CB8AC3E}">
        <p14:creationId xmlns:p14="http://schemas.microsoft.com/office/powerpoint/2010/main" val="23982705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Culture and reasoning</a:t>
            </a:r>
            <a:endParaRPr lang="en-US" dirty="0"/>
          </a:p>
        </p:txBody>
      </p:sp>
      <p:sp>
        <p:nvSpPr>
          <p:cNvPr id="3" name="Content Placeholder 2"/>
          <p:cNvSpPr>
            <a:spLocks noGrp="1"/>
          </p:cNvSpPr>
          <p:nvPr>
            <p:ph idx="1"/>
          </p:nvPr>
        </p:nvSpPr>
        <p:spPr/>
        <p:txBody>
          <a:bodyPr/>
          <a:lstStyle/>
          <a:p>
            <a:r>
              <a:rPr lang="en-US" smtClean="0"/>
              <a:t>“In the Far North, where there is snow, all bears are white. Novaya Zemlya is in the Far North. What color are the bears there?”</a:t>
            </a:r>
          </a:p>
          <a:p>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14</a:t>
            </a:fld>
            <a:endParaRPr lang="en-US" dirty="0"/>
          </a:p>
        </p:txBody>
      </p:sp>
    </p:spTree>
    <p:extLst>
      <p:ext uri="{BB962C8B-B14F-4D97-AF65-F5344CB8AC3E}">
        <p14:creationId xmlns:p14="http://schemas.microsoft.com/office/powerpoint/2010/main" val="1072072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Counting</a:t>
            </a:r>
            <a:endParaRPr lang="en-US" dirty="0"/>
          </a:p>
        </p:txBody>
      </p:sp>
      <p:sp>
        <p:nvSpPr>
          <p:cNvPr id="3" name="Content Placeholder 2"/>
          <p:cNvSpPr>
            <a:spLocks noGrp="1"/>
          </p:cNvSpPr>
          <p:nvPr>
            <p:ph idx="1"/>
          </p:nvPr>
        </p:nvSpPr>
        <p:spPr/>
        <p:txBody>
          <a:bodyPr/>
          <a:lstStyle/>
          <a:p>
            <a:pPr marL="0" indent="0">
              <a:buNone/>
            </a:pPr>
            <a:r>
              <a:rPr lang="en-US" dirty="0" smtClean="0"/>
              <a:t>Principles of counting, across cultures</a:t>
            </a:r>
          </a:p>
          <a:p>
            <a:r>
              <a:rPr lang="en-US" dirty="0" smtClean="0"/>
              <a:t>One-on-one</a:t>
            </a:r>
          </a:p>
          <a:p>
            <a:r>
              <a:rPr lang="en-US" dirty="0" smtClean="0"/>
              <a:t>Stable-order</a:t>
            </a:r>
          </a:p>
          <a:p>
            <a:r>
              <a:rPr lang="en-US" dirty="0" smtClean="0"/>
              <a:t>Cardinal principle</a:t>
            </a:r>
          </a:p>
          <a:p>
            <a:r>
              <a:rPr lang="en-US" dirty="0" smtClean="0"/>
              <a:t>Abstraction</a:t>
            </a:r>
          </a:p>
          <a:p>
            <a:r>
              <a:rPr lang="en-US" dirty="0" smtClean="0"/>
              <a:t>Order irrelevance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15</a:t>
            </a:fld>
            <a:endParaRPr lang="en-US" dirty="0"/>
          </a:p>
        </p:txBody>
      </p:sp>
    </p:spTree>
    <p:extLst>
      <p:ext uri="{BB962C8B-B14F-4D97-AF65-F5344CB8AC3E}">
        <p14:creationId xmlns:p14="http://schemas.microsoft.com/office/powerpoint/2010/main" val="3058964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Many cultural approaches to achieving these principles</a:t>
            </a:r>
            <a:endParaRPr lang="en-US" dirty="0"/>
          </a:p>
        </p:txBody>
      </p:sp>
      <p:sp>
        <p:nvSpPr>
          <p:cNvPr id="3" name="Content Placeholder 2"/>
          <p:cNvSpPr>
            <a:spLocks noGrp="1"/>
          </p:cNvSpPr>
          <p:nvPr>
            <p:ph idx="1"/>
          </p:nvPr>
        </p:nvSpPr>
        <p:spPr/>
        <p:txBody>
          <a:bodyPr/>
          <a:lstStyle/>
          <a:p>
            <a:r>
              <a:rPr lang="en-US" smtClean="0"/>
              <a:t>Oksapmin system in New Guinea</a:t>
            </a:r>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48F8AD6C-3A57-DC4C-9EB6-874B81F41F09}" type="slidenum">
              <a:rPr lang="en-US" smtClean="0"/>
              <a:pPr/>
              <a:t>16</a:t>
            </a:fld>
            <a:endParaRPr lang="en-US" dirty="0"/>
          </a:p>
        </p:txBody>
      </p:sp>
      <p:pic>
        <p:nvPicPr>
          <p:cNvPr id="4" name="Picture 3"/>
          <p:cNvPicPr>
            <a:picLocks noChangeAspect="1"/>
          </p:cNvPicPr>
          <p:nvPr/>
        </p:nvPicPr>
        <p:blipFill>
          <a:blip r:embed="rId3"/>
          <a:stretch>
            <a:fillRect/>
          </a:stretch>
        </p:blipFill>
        <p:spPr>
          <a:xfrm>
            <a:off x="1513329" y="2165100"/>
            <a:ext cx="6656186" cy="3897372"/>
          </a:xfrm>
          <a:prstGeom prst="rect">
            <a:avLst/>
          </a:prstGeom>
        </p:spPr>
      </p:pic>
    </p:spTree>
    <p:extLst>
      <p:ext uri="{BB962C8B-B14F-4D97-AF65-F5344CB8AC3E}">
        <p14:creationId xmlns:p14="http://schemas.microsoft.com/office/powerpoint/2010/main" val="12989402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Effects of schooling</a:t>
            </a:r>
            <a:endParaRPr lang="en-US" dirty="0"/>
          </a:p>
        </p:txBody>
      </p:sp>
      <p:sp>
        <p:nvSpPr>
          <p:cNvPr id="3" name="Content Placeholder 2"/>
          <p:cNvSpPr>
            <a:spLocks noGrp="1"/>
          </p:cNvSpPr>
          <p:nvPr>
            <p:ph idx="1"/>
          </p:nvPr>
        </p:nvSpPr>
        <p:spPr>
          <a:xfrm>
            <a:off x="726622" y="1612232"/>
            <a:ext cx="8229600" cy="4525963"/>
          </a:xfrm>
        </p:spPr>
        <p:txBody>
          <a:bodyPr/>
          <a:lstStyle/>
          <a:p>
            <a:r>
              <a:rPr lang="en-US" smtClean="0"/>
              <a:t>Literacy vs. schooling:  related, but not the same</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17</a:t>
            </a:fld>
            <a:endParaRPr lang="en-US" dirty="0"/>
          </a:p>
        </p:txBody>
      </p:sp>
    </p:spTree>
    <p:extLst>
      <p:ext uri="{BB962C8B-B14F-4D97-AF65-F5344CB8AC3E}">
        <p14:creationId xmlns:p14="http://schemas.microsoft.com/office/powerpoint/2010/main" val="24741019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Situated cognition</a:t>
            </a:r>
            <a:endParaRPr lang="en-US" dirty="0"/>
          </a:p>
        </p:txBody>
      </p:sp>
      <p:sp>
        <p:nvSpPr>
          <p:cNvPr id="3" name="Content Placeholder 2"/>
          <p:cNvSpPr>
            <a:spLocks noGrp="1"/>
          </p:cNvSpPr>
          <p:nvPr>
            <p:ph idx="1"/>
          </p:nvPr>
        </p:nvSpPr>
        <p:spPr/>
        <p:txBody>
          <a:bodyPr/>
          <a:lstStyle/>
          <a:p>
            <a:r>
              <a:rPr lang="en-US" smtClean="0"/>
              <a:t>“Cultural” context affects performance right here at home!</a:t>
            </a:r>
            <a:endParaRPr lang="en-US" dirty="0" smtClean="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18</a:t>
            </a:fld>
            <a:endParaRPr lang="en-US" dirty="0"/>
          </a:p>
        </p:txBody>
      </p:sp>
    </p:spTree>
    <p:extLst>
      <p:ext uri="{BB962C8B-B14F-4D97-AF65-F5344CB8AC3E}">
        <p14:creationId xmlns:p14="http://schemas.microsoft.com/office/powerpoint/2010/main" val="2062862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Review</a:t>
            </a:r>
            <a:endParaRPr lang="en-US" dirty="0"/>
          </a:p>
        </p:txBody>
      </p:sp>
      <p:sp>
        <p:nvSpPr>
          <p:cNvPr id="3" name="Content Placeholder 2"/>
          <p:cNvSpPr>
            <a:spLocks noGrp="1"/>
          </p:cNvSpPr>
          <p:nvPr>
            <p:ph idx="1"/>
          </p:nvPr>
        </p:nvSpPr>
        <p:spPr/>
        <p:txBody>
          <a:bodyPr/>
          <a:lstStyle/>
          <a:p>
            <a:r>
              <a:rPr lang="en-US" smtClean="0"/>
              <a:t>People from different cultures find ways of solving the cognitive challenges that confront them in their own environment.</a:t>
            </a:r>
          </a:p>
          <a:p>
            <a:r>
              <a:rPr lang="en-US" smtClean="0"/>
              <a:t>Cognition is often quite flexible.</a:t>
            </a:r>
          </a:p>
          <a:p>
            <a:r>
              <a:rPr lang="en-US" smtClean="0"/>
              <a:t>Formal schooling affects the way we deal with cognitive tasks.</a:t>
            </a:r>
          </a:p>
          <a:p>
            <a:r>
              <a:rPr lang="en-US" smtClean="0"/>
              <a:t>Basic academic skills are not always optimal for meeting everyday cognitive challenges.</a:t>
            </a:r>
            <a:endParaRPr lang="en-US" dirty="0"/>
          </a:p>
        </p:txBody>
      </p:sp>
      <p:sp>
        <p:nvSpPr>
          <p:cNvPr id="4" name="Footer Placeholder 3"/>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19</a:t>
            </a:fld>
            <a:endParaRPr lang="en-US" dirty="0"/>
          </a:p>
        </p:txBody>
      </p:sp>
    </p:spTree>
    <p:extLst>
      <p:ext uri="{BB962C8B-B14F-4D97-AF65-F5344CB8AC3E}">
        <p14:creationId xmlns:p14="http://schemas.microsoft.com/office/powerpoint/2010/main" val="2971830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69716" y="1609725"/>
            <a:ext cx="6062472" cy="914401"/>
          </a:xfrm>
        </p:spPr>
        <p:txBody>
          <a:bodyPr>
            <a:normAutofit/>
          </a:bodyPr>
          <a:lstStyle/>
          <a:p>
            <a:pPr algn="ctr"/>
            <a:r>
              <a:rPr lang="en-US" b="1" dirty="0" smtClean="0"/>
              <a:t>Chapter 15</a:t>
            </a:r>
            <a:endParaRPr lang="en-US" b="1" dirty="0"/>
          </a:p>
        </p:txBody>
      </p:sp>
      <p:sp>
        <p:nvSpPr>
          <p:cNvPr id="3" name="Rectangle 2"/>
          <p:cNvSpPr/>
          <p:nvPr/>
        </p:nvSpPr>
        <p:spPr>
          <a:xfrm>
            <a:off x="1736391" y="2524126"/>
            <a:ext cx="6135888" cy="1200329"/>
          </a:xfrm>
          <a:prstGeom prst="rect">
            <a:avLst/>
          </a:prstGeom>
        </p:spPr>
        <p:txBody>
          <a:bodyPr wrap="square">
            <a:spAutoFit/>
          </a:bodyPr>
          <a:lstStyle/>
          <a:p>
            <a:pPr algn="ctr"/>
            <a:r>
              <a:rPr lang="en-US" sz="3600" b="1" dirty="0">
                <a:latin typeface="Arial" panose="020B0604020202020204" pitchFamily="34" charset="0"/>
                <a:cs typeface="Arial" panose="020B0604020202020204" pitchFamily="34" charset="0"/>
              </a:rPr>
              <a:t>Cognition in Cross-Cultural Perspective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culture?</a:t>
            </a:r>
            <a:endParaRPr lang="en-US"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3</a:t>
            </a:fld>
            <a:endParaRPr lang="en-US" dirty="0"/>
          </a:p>
        </p:txBody>
      </p:sp>
      <p:pic>
        <p:nvPicPr>
          <p:cNvPr id="6" name="Picture 5"/>
          <p:cNvPicPr>
            <a:picLocks noChangeAspect="1"/>
          </p:cNvPicPr>
          <p:nvPr/>
        </p:nvPicPr>
        <p:blipFill>
          <a:blip r:embed="rId3"/>
          <a:stretch>
            <a:fillRect/>
          </a:stretch>
        </p:blipFill>
        <p:spPr>
          <a:xfrm>
            <a:off x="1198110" y="1112420"/>
            <a:ext cx="7296186" cy="4995194"/>
          </a:xfrm>
          <a:prstGeom prst="rect">
            <a:avLst/>
          </a:prstGeom>
        </p:spPr>
      </p:pic>
    </p:spTree>
    <p:extLst>
      <p:ext uri="{BB962C8B-B14F-4D97-AF65-F5344CB8AC3E}">
        <p14:creationId xmlns:p14="http://schemas.microsoft.com/office/powerpoint/2010/main" val="3769894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Culture and perception</a:t>
            </a:r>
            <a:endParaRPr lang="en-US" dirty="0"/>
          </a:p>
        </p:txBody>
      </p:sp>
      <p:sp>
        <p:nvSpPr>
          <p:cNvPr id="3" name="Content Placeholder 2"/>
          <p:cNvSpPr>
            <a:spLocks noGrp="1"/>
          </p:cNvSpPr>
          <p:nvPr>
            <p:ph idx="1"/>
          </p:nvPr>
        </p:nvSpPr>
        <p:spPr/>
        <p:txBody>
          <a:bodyPr/>
          <a:lstStyle/>
          <a:p>
            <a:r>
              <a:rPr lang="en-US" smtClean="0"/>
              <a:t>What is the man aiming the spear at?</a:t>
            </a:r>
          </a:p>
          <a:p>
            <a:endParaRPr lang="en-US" smtClean="0"/>
          </a:p>
          <a:p>
            <a:endParaRPr lang="en-US" smtClean="0"/>
          </a:p>
          <a:p>
            <a:endParaRPr lang="en-US" smtClean="0"/>
          </a:p>
          <a:p>
            <a:endParaRPr lang="en-US" dirty="0" smtClean="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48F8AD6C-3A57-DC4C-9EB6-874B81F41F09}" type="slidenum">
              <a:rPr lang="en-US" smtClean="0"/>
              <a:pPr/>
              <a:t>4</a:t>
            </a:fld>
            <a:endParaRPr lang="en-US" dirty="0"/>
          </a:p>
        </p:txBody>
      </p:sp>
      <p:pic>
        <p:nvPicPr>
          <p:cNvPr id="11" name="Picture 10"/>
          <p:cNvPicPr>
            <a:picLocks noChangeAspect="1"/>
          </p:cNvPicPr>
          <p:nvPr/>
        </p:nvPicPr>
        <p:blipFill>
          <a:blip r:embed="rId3"/>
          <a:stretch>
            <a:fillRect/>
          </a:stretch>
        </p:blipFill>
        <p:spPr>
          <a:xfrm>
            <a:off x="2869747" y="2484521"/>
            <a:ext cx="3943350" cy="2057400"/>
          </a:xfrm>
          <a:prstGeom prst="rect">
            <a:avLst/>
          </a:prstGeom>
        </p:spPr>
      </p:pic>
    </p:spTree>
    <p:extLst>
      <p:ext uri="{BB962C8B-B14F-4D97-AF65-F5344CB8AC3E}">
        <p14:creationId xmlns:p14="http://schemas.microsoft.com/office/powerpoint/2010/main" val="1099354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Examine these pictures of U.S. and Japanese cities</a:t>
            </a:r>
            <a:endParaRPr lang="en-US" sz="3200" dirty="0"/>
          </a:p>
        </p:txBody>
      </p:sp>
      <p:sp>
        <p:nvSpPr>
          <p:cNvPr id="3" name="Footer Placeholder 2"/>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5" name="Slide Number Placeholder 4"/>
          <p:cNvSpPr>
            <a:spLocks noGrp="1"/>
          </p:cNvSpPr>
          <p:nvPr>
            <p:ph type="sldNum" sz="quarter" idx="12"/>
          </p:nvPr>
        </p:nvSpPr>
        <p:spPr/>
        <p:txBody>
          <a:bodyPr/>
          <a:lstStyle/>
          <a:p>
            <a:fld id="{48F8AD6C-3A57-DC4C-9EB6-874B81F41F09}" type="slidenum">
              <a:rPr lang="en-US" smtClean="0"/>
              <a:pPr/>
              <a:t>5</a:t>
            </a:fld>
            <a:endParaRPr lang="en-US" dirty="0"/>
          </a:p>
        </p:txBody>
      </p:sp>
      <p:pic>
        <p:nvPicPr>
          <p:cNvPr id="4" name="Picture 3"/>
          <p:cNvPicPr>
            <a:picLocks noChangeAspect="1"/>
          </p:cNvPicPr>
          <p:nvPr/>
        </p:nvPicPr>
        <p:blipFill>
          <a:blip r:embed="rId3"/>
          <a:stretch>
            <a:fillRect/>
          </a:stretch>
        </p:blipFill>
        <p:spPr>
          <a:xfrm>
            <a:off x="2444085" y="1530702"/>
            <a:ext cx="4794674" cy="4696823"/>
          </a:xfrm>
          <a:prstGeom prst="rect">
            <a:avLst/>
          </a:prstGeom>
        </p:spPr>
      </p:pic>
    </p:spTree>
    <p:extLst>
      <p:ext uri="{BB962C8B-B14F-4D97-AF65-F5344CB8AC3E}">
        <p14:creationId xmlns:p14="http://schemas.microsoft.com/office/powerpoint/2010/main" val="2847939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If Japanese environment is more cluttered, could this be the reason that . . .</a:t>
            </a:r>
          </a:p>
          <a:p>
            <a:endParaRPr lang="en-US" dirty="0" smtClean="0"/>
          </a:p>
          <a:p>
            <a:r>
              <a:rPr lang="en-US" dirty="0" smtClean="0"/>
              <a:t>American participants in change-blindness tasks notice more differences in focal objects than Japanese participants do?</a:t>
            </a:r>
          </a:p>
          <a:p>
            <a:pPr marL="0" indent="0">
              <a:buNone/>
            </a:pPr>
            <a:r>
              <a:rPr lang="en-US" dirty="0" smtClean="0"/>
              <a:t>	    AND</a:t>
            </a:r>
          </a:p>
          <a:p>
            <a:r>
              <a:rPr lang="en-US" dirty="0" smtClean="0"/>
              <a:t>Japanese participants notice more differences in the “background” than American participants do?</a:t>
            </a:r>
            <a:endParaRPr lang="en-US" dirty="0"/>
          </a:p>
        </p:txBody>
      </p:sp>
      <p:sp>
        <p:nvSpPr>
          <p:cNvPr id="2" name="Footer Placeholder 1"/>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4" name="Slide Number Placeholder 3"/>
          <p:cNvSpPr>
            <a:spLocks noGrp="1"/>
          </p:cNvSpPr>
          <p:nvPr>
            <p:ph type="sldNum" sz="quarter" idx="12"/>
          </p:nvPr>
        </p:nvSpPr>
        <p:spPr/>
        <p:txBody>
          <a:bodyPr/>
          <a:lstStyle/>
          <a:p>
            <a:fld id="{48F8AD6C-3A57-DC4C-9EB6-874B81F41F09}" type="slidenum">
              <a:rPr lang="en-US" smtClean="0"/>
              <a:pPr/>
              <a:t>6</a:t>
            </a:fld>
            <a:endParaRPr lang="en-US" dirty="0"/>
          </a:p>
        </p:txBody>
      </p:sp>
    </p:spTree>
    <p:extLst>
      <p:ext uri="{BB962C8B-B14F-4D97-AF65-F5344CB8AC3E}">
        <p14:creationId xmlns:p14="http://schemas.microsoft.com/office/powerpoint/2010/main" val="3525524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Visual illusions</a:t>
            </a:r>
            <a:endParaRPr lang="en-US" dirty="0"/>
          </a:p>
        </p:txBody>
      </p:sp>
      <p:sp>
        <p:nvSpPr>
          <p:cNvPr id="3" name="Content Placeholder 2"/>
          <p:cNvSpPr>
            <a:spLocks noGrp="1"/>
          </p:cNvSpPr>
          <p:nvPr>
            <p:ph idx="1"/>
          </p:nvPr>
        </p:nvSpPr>
        <p:spPr/>
        <p:txBody>
          <a:bodyPr/>
          <a:lstStyle/>
          <a:p>
            <a:r>
              <a:rPr lang="en-US" smtClean="0"/>
              <a:t>People in “carpentered environments” are more susceptible to the Müller-Lyer illusion.</a:t>
            </a:r>
            <a:endParaRPr lang="en-US" dirty="0"/>
          </a:p>
        </p:txBody>
      </p:sp>
      <p:sp>
        <p:nvSpPr>
          <p:cNvPr id="5" name="Footer Placeholder 4"/>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6" name="Slide Number Placeholder 5"/>
          <p:cNvSpPr>
            <a:spLocks noGrp="1"/>
          </p:cNvSpPr>
          <p:nvPr>
            <p:ph type="sldNum" sz="quarter" idx="12"/>
          </p:nvPr>
        </p:nvSpPr>
        <p:spPr/>
        <p:txBody>
          <a:bodyPr/>
          <a:lstStyle/>
          <a:p>
            <a:fld id="{48F8AD6C-3A57-DC4C-9EB6-874B81F41F09}" type="slidenum">
              <a:rPr lang="en-US" smtClean="0"/>
              <a:pPr/>
              <a:t>7</a:t>
            </a:fld>
            <a:endParaRPr lang="en-US" dirty="0"/>
          </a:p>
        </p:txBody>
      </p:sp>
      <p:pic>
        <p:nvPicPr>
          <p:cNvPr id="4" name="Picture 3"/>
          <p:cNvPicPr>
            <a:picLocks noChangeAspect="1"/>
          </p:cNvPicPr>
          <p:nvPr/>
        </p:nvPicPr>
        <p:blipFill>
          <a:blip r:embed="rId2"/>
          <a:stretch>
            <a:fillRect/>
          </a:stretch>
        </p:blipFill>
        <p:spPr>
          <a:xfrm>
            <a:off x="2078914" y="2604705"/>
            <a:ext cx="5525016" cy="2892815"/>
          </a:xfrm>
          <a:prstGeom prst="rect">
            <a:avLst/>
          </a:prstGeom>
        </p:spPr>
      </p:pic>
    </p:spTree>
    <p:extLst>
      <p:ext uri="{BB962C8B-B14F-4D97-AF65-F5344CB8AC3E}">
        <p14:creationId xmlns:p14="http://schemas.microsoft.com/office/powerpoint/2010/main" val="3847976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Perhaps this is because people in carpentered environments are accustomed to seeing</a:t>
            </a:r>
            <a:endParaRPr lang="en-US" dirty="0" smtClean="0"/>
          </a:p>
        </p:txBody>
      </p:sp>
      <p:sp>
        <p:nvSpPr>
          <p:cNvPr id="2" name="Footer Placeholder 1"/>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8" name="Slide Number Placeholder 7"/>
          <p:cNvSpPr>
            <a:spLocks noGrp="1"/>
          </p:cNvSpPr>
          <p:nvPr>
            <p:ph type="sldNum" sz="quarter" idx="12"/>
          </p:nvPr>
        </p:nvSpPr>
        <p:spPr/>
        <p:txBody>
          <a:bodyPr/>
          <a:lstStyle/>
          <a:p>
            <a:fld id="{48F8AD6C-3A57-DC4C-9EB6-874B81F41F09}" type="slidenum">
              <a:rPr lang="en-US" smtClean="0"/>
              <a:pPr/>
              <a:t>8</a:t>
            </a:fld>
            <a:endParaRPr lang="en-US" dirty="0"/>
          </a:p>
        </p:txBody>
      </p:sp>
      <p:sp>
        <p:nvSpPr>
          <p:cNvPr id="4" name="TextBox 3"/>
          <p:cNvSpPr txBox="1"/>
          <p:nvPr/>
        </p:nvSpPr>
        <p:spPr>
          <a:xfrm>
            <a:off x="5518090" y="2387999"/>
            <a:ext cx="3209646" cy="769441"/>
          </a:xfrm>
          <a:prstGeom prst="rect">
            <a:avLst/>
          </a:prstGeom>
          <a:noFill/>
        </p:spPr>
        <p:txBody>
          <a:bodyPr wrap="square" rtlCol="0">
            <a:spAutoFit/>
          </a:bodyPr>
          <a:lstStyle/>
          <a:p>
            <a:r>
              <a:rPr lang="en-US" sz="2200" dirty="0" smtClean="0">
                <a:latin typeface="Arial" panose="020B0604020202020204" pitchFamily="34" charset="0"/>
                <a:cs typeface="Arial" panose="020B0604020202020204" pitchFamily="34" charset="0"/>
              </a:rPr>
              <a:t>And THIS as being farther away</a:t>
            </a:r>
            <a:endParaRPr lang="en-US" sz="2200" dirty="0">
              <a:latin typeface="Arial" panose="020B0604020202020204" pitchFamily="34" charset="0"/>
              <a:cs typeface="Arial" panose="020B0604020202020204" pitchFamily="34" charset="0"/>
            </a:endParaRPr>
          </a:p>
        </p:txBody>
      </p:sp>
      <p:grpSp>
        <p:nvGrpSpPr>
          <p:cNvPr id="5" name="Group 4"/>
          <p:cNvGrpSpPr/>
          <p:nvPr/>
        </p:nvGrpSpPr>
        <p:grpSpPr>
          <a:xfrm>
            <a:off x="1778032" y="3474512"/>
            <a:ext cx="865208" cy="2205168"/>
            <a:chOff x="1814148" y="2526172"/>
            <a:chExt cx="865208" cy="2205168"/>
          </a:xfrm>
        </p:grpSpPr>
        <p:cxnSp>
          <p:nvCxnSpPr>
            <p:cNvPr id="6" name="Straight Connector 5"/>
            <p:cNvCxnSpPr/>
            <p:nvPr/>
          </p:nvCxnSpPr>
          <p:spPr>
            <a:xfrm>
              <a:off x="2246752" y="2526172"/>
              <a:ext cx="0" cy="2205168"/>
            </a:xfrm>
            <a:prstGeom prst="line">
              <a:avLst/>
            </a:prstGeom>
          </p:spPr>
          <p:style>
            <a:lnRef idx="2">
              <a:schemeClr val="accent1"/>
            </a:lnRef>
            <a:fillRef idx="0">
              <a:schemeClr val="accent1"/>
            </a:fillRef>
            <a:effectRef idx="1">
              <a:schemeClr val="accent1"/>
            </a:effectRef>
            <a:fontRef idx="minor">
              <a:schemeClr val="tx1"/>
            </a:fontRef>
          </p:style>
        </p:cxnSp>
        <p:grpSp>
          <p:nvGrpSpPr>
            <p:cNvPr id="12" name="Group 11"/>
            <p:cNvGrpSpPr/>
            <p:nvPr/>
          </p:nvGrpSpPr>
          <p:grpSpPr>
            <a:xfrm>
              <a:off x="1814148" y="2526172"/>
              <a:ext cx="865208" cy="251222"/>
              <a:chOff x="1814148" y="2526172"/>
              <a:chExt cx="865208" cy="251222"/>
            </a:xfrm>
          </p:grpSpPr>
          <p:cxnSp>
            <p:nvCxnSpPr>
              <p:cNvPr id="13" name="Straight Connector 12"/>
              <p:cNvCxnSpPr/>
              <p:nvPr/>
            </p:nvCxnSpPr>
            <p:spPr>
              <a:xfrm flipH="1" flipV="1">
                <a:off x="2246752" y="2526172"/>
                <a:ext cx="432604" cy="251222"/>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1814148" y="2526172"/>
                <a:ext cx="432604" cy="25122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5" name="Group 14"/>
            <p:cNvGrpSpPr/>
            <p:nvPr/>
          </p:nvGrpSpPr>
          <p:grpSpPr>
            <a:xfrm flipV="1">
              <a:off x="1814148" y="4480118"/>
              <a:ext cx="865208" cy="251222"/>
              <a:chOff x="1814148" y="2526172"/>
              <a:chExt cx="865208" cy="251222"/>
            </a:xfrm>
          </p:grpSpPr>
          <p:cxnSp>
            <p:nvCxnSpPr>
              <p:cNvPr id="16" name="Straight Connector 15"/>
              <p:cNvCxnSpPr/>
              <p:nvPr/>
            </p:nvCxnSpPr>
            <p:spPr>
              <a:xfrm flipH="1" flipV="1">
                <a:off x="2246752" y="2526172"/>
                <a:ext cx="432604" cy="251222"/>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V="1">
                <a:off x="1814148" y="2526172"/>
                <a:ext cx="432604" cy="251222"/>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26" name="Group 25"/>
          <p:cNvGrpSpPr/>
          <p:nvPr/>
        </p:nvGrpSpPr>
        <p:grpSpPr>
          <a:xfrm>
            <a:off x="6505026" y="3230831"/>
            <a:ext cx="865208" cy="2692530"/>
            <a:chOff x="6474007" y="3934680"/>
            <a:chExt cx="865208" cy="2692530"/>
          </a:xfrm>
        </p:grpSpPr>
        <p:cxnSp>
          <p:nvCxnSpPr>
            <p:cNvPr id="7" name="Straight Connector 6"/>
            <p:cNvCxnSpPr/>
            <p:nvPr/>
          </p:nvCxnSpPr>
          <p:spPr>
            <a:xfrm>
              <a:off x="6906611" y="4170820"/>
              <a:ext cx="0" cy="2205168"/>
            </a:xfrm>
            <a:prstGeom prst="line">
              <a:avLst/>
            </a:prstGeom>
          </p:spPr>
          <p:style>
            <a:lnRef idx="2">
              <a:schemeClr val="accent1"/>
            </a:lnRef>
            <a:fillRef idx="0">
              <a:schemeClr val="accent1"/>
            </a:fillRef>
            <a:effectRef idx="1">
              <a:schemeClr val="accent1"/>
            </a:effectRef>
            <a:fontRef idx="minor">
              <a:schemeClr val="tx1"/>
            </a:fontRef>
          </p:style>
        </p:cxnSp>
        <p:grpSp>
          <p:nvGrpSpPr>
            <p:cNvPr id="11" name="Group 10"/>
            <p:cNvGrpSpPr/>
            <p:nvPr/>
          </p:nvGrpSpPr>
          <p:grpSpPr>
            <a:xfrm>
              <a:off x="6474007" y="6375988"/>
              <a:ext cx="865208" cy="251222"/>
              <a:chOff x="1814148" y="2526172"/>
              <a:chExt cx="865208" cy="251222"/>
            </a:xfrm>
          </p:grpSpPr>
          <p:cxnSp>
            <p:nvCxnSpPr>
              <p:cNvPr id="9" name="Straight Connector 8"/>
              <p:cNvCxnSpPr/>
              <p:nvPr/>
            </p:nvCxnSpPr>
            <p:spPr>
              <a:xfrm flipH="1" flipV="1">
                <a:off x="2246752" y="2526172"/>
                <a:ext cx="432604" cy="25122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1814148" y="2526172"/>
                <a:ext cx="432604" cy="251222"/>
              </a:xfrm>
              <a:prstGeom prst="line">
                <a:avLst/>
              </a:prstGeom>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flipV="1">
              <a:off x="6474007" y="3934680"/>
              <a:ext cx="865208" cy="251222"/>
              <a:chOff x="1814148" y="2526172"/>
              <a:chExt cx="865208" cy="251222"/>
            </a:xfrm>
          </p:grpSpPr>
          <p:cxnSp>
            <p:nvCxnSpPr>
              <p:cNvPr id="19" name="Straight Connector 18"/>
              <p:cNvCxnSpPr/>
              <p:nvPr/>
            </p:nvCxnSpPr>
            <p:spPr>
              <a:xfrm flipH="1" flipV="1">
                <a:off x="2246752" y="2526172"/>
                <a:ext cx="432604" cy="251222"/>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V="1">
                <a:off x="1814148" y="2526172"/>
                <a:ext cx="432604" cy="251222"/>
              </a:xfrm>
              <a:prstGeom prst="line">
                <a:avLst/>
              </a:prstGeom>
            </p:spPr>
            <p:style>
              <a:lnRef idx="2">
                <a:schemeClr val="accent1"/>
              </a:lnRef>
              <a:fillRef idx="0">
                <a:schemeClr val="accent1"/>
              </a:fillRef>
              <a:effectRef idx="1">
                <a:schemeClr val="accent1"/>
              </a:effectRef>
              <a:fontRef idx="minor">
                <a:schemeClr val="tx1"/>
              </a:fontRef>
            </p:style>
          </p:cxnSp>
        </p:grpSp>
      </p:grpSp>
      <p:sp>
        <p:nvSpPr>
          <p:cNvPr id="21" name="TextBox 20"/>
          <p:cNvSpPr txBox="1"/>
          <p:nvPr/>
        </p:nvSpPr>
        <p:spPr>
          <a:xfrm>
            <a:off x="726622" y="2557277"/>
            <a:ext cx="3922776" cy="430887"/>
          </a:xfrm>
          <a:prstGeom prst="rect">
            <a:avLst/>
          </a:prstGeom>
          <a:noFill/>
        </p:spPr>
        <p:txBody>
          <a:bodyPr wrap="square" rtlCol="0">
            <a:spAutoFit/>
          </a:bodyPr>
          <a:lstStyle/>
          <a:p>
            <a:r>
              <a:rPr lang="en-US" sz="2200" dirty="0" smtClean="0">
                <a:latin typeface="Arial" panose="020B0604020202020204" pitchFamily="34" charset="0"/>
                <a:cs typeface="Arial" panose="020B0604020202020204" pitchFamily="34" charset="0"/>
              </a:rPr>
              <a:t>THIS as being nearer</a:t>
            </a:r>
            <a:endParaRPr 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13921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horizontal–vertical illusion</a:t>
            </a:r>
            <a:endParaRPr lang="en-US" dirty="0"/>
          </a:p>
        </p:txBody>
      </p:sp>
      <p:sp>
        <p:nvSpPr>
          <p:cNvPr id="3" name="Content Placeholder 2"/>
          <p:cNvSpPr>
            <a:spLocks noGrp="1"/>
          </p:cNvSpPr>
          <p:nvPr>
            <p:ph idx="1"/>
          </p:nvPr>
        </p:nvSpPr>
        <p:spPr/>
        <p:txBody>
          <a:bodyPr/>
          <a:lstStyle/>
          <a:p>
            <a:r>
              <a:rPr lang="en-US" smtClean="0"/>
              <a:t>People who regularly see the horizon (very far away) are more susceptible to this illusion.</a:t>
            </a:r>
            <a:endParaRPr lang="en-US" dirty="0"/>
          </a:p>
        </p:txBody>
      </p:sp>
      <p:sp>
        <p:nvSpPr>
          <p:cNvPr id="6" name="Footer Placeholder 5"/>
          <p:cNvSpPr>
            <a:spLocks noGrp="1"/>
          </p:cNvSpPr>
          <p:nvPr>
            <p:ph type="ftr" sz="quarter" idx="11"/>
          </p:nvPr>
        </p:nvSpPr>
        <p:spPr/>
        <p:txBody>
          <a:bodyPr/>
          <a:lstStyle/>
          <a:p>
            <a:r>
              <a:rPr lang="en-US" smtClean="0"/>
              <a:t>Galotti, Cognitive Psychology In and Out of the Laboratory 6e. SAGE Publications, 2018.</a:t>
            </a:r>
            <a:endParaRPr lang="en-US" dirty="0"/>
          </a:p>
        </p:txBody>
      </p:sp>
      <p:sp>
        <p:nvSpPr>
          <p:cNvPr id="7" name="Slide Number Placeholder 6"/>
          <p:cNvSpPr>
            <a:spLocks noGrp="1"/>
          </p:cNvSpPr>
          <p:nvPr>
            <p:ph type="sldNum" sz="quarter" idx="12"/>
          </p:nvPr>
        </p:nvSpPr>
        <p:spPr/>
        <p:txBody>
          <a:bodyPr/>
          <a:lstStyle/>
          <a:p>
            <a:fld id="{48F8AD6C-3A57-DC4C-9EB6-874B81F41F09}" type="slidenum">
              <a:rPr lang="en-US" smtClean="0"/>
              <a:pPr/>
              <a:t>9</a:t>
            </a:fld>
            <a:endParaRPr lang="en-US" dirty="0"/>
          </a:p>
        </p:txBody>
      </p:sp>
      <p:pic>
        <p:nvPicPr>
          <p:cNvPr id="5" name="Picture 4"/>
          <p:cNvPicPr>
            <a:picLocks noChangeAspect="1"/>
          </p:cNvPicPr>
          <p:nvPr/>
        </p:nvPicPr>
        <p:blipFill>
          <a:blip r:embed="rId2"/>
          <a:stretch>
            <a:fillRect/>
          </a:stretch>
        </p:blipFill>
        <p:spPr>
          <a:xfrm>
            <a:off x="5464303" y="2938552"/>
            <a:ext cx="3380594" cy="2134000"/>
          </a:xfrm>
          <a:prstGeom prst="rect">
            <a:avLst/>
          </a:prstGeom>
        </p:spPr>
      </p:pic>
      <p:pic>
        <p:nvPicPr>
          <p:cNvPr id="4" name="Picture 3"/>
          <p:cNvPicPr>
            <a:picLocks noChangeAspect="1"/>
          </p:cNvPicPr>
          <p:nvPr/>
        </p:nvPicPr>
        <p:blipFill>
          <a:blip r:embed="rId3"/>
          <a:stretch>
            <a:fillRect/>
          </a:stretch>
        </p:blipFill>
        <p:spPr>
          <a:xfrm>
            <a:off x="1191120" y="2968988"/>
            <a:ext cx="3650302" cy="2103564"/>
          </a:xfrm>
          <a:prstGeom prst="rect">
            <a:avLst/>
          </a:prstGeom>
        </p:spPr>
      </p:pic>
    </p:spTree>
    <p:extLst>
      <p:ext uri="{BB962C8B-B14F-4D97-AF65-F5344CB8AC3E}">
        <p14:creationId xmlns:p14="http://schemas.microsoft.com/office/powerpoint/2010/main" val="4038901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648</TotalTime>
  <Words>1090</Words>
  <Application>Microsoft Office PowerPoint</Application>
  <PresentationFormat>On-screen Show (4:3)</PresentationFormat>
  <Paragraphs>131</Paragraphs>
  <Slides>19</Slides>
  <Notes>13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Office Theme</vt:lpstr>
      <vt:lpstr>PowerPoint Presentation</vt:lpstr>
      <vt:lpstr>Chapter 15</vt:lpstr>
      <vt:lpstr>What is culture?</vt:lpstr>
      <vt:lpstr>Culture and perception</vt:lpstr>
      <vt:lpstr>Examine these pictures of U.S. and Japanese cities</vt:lpstr>
      <vt:lpstr>PowerPoint Presentation</vt:lpstr>
      <vt:lpstr>Visual illusions</vt:lpstr>
      <vt:lpstr>PowerPoint Presentation</vt:lpstr>
      <vt:lpstr>The horizontal–vertical illusion</vt:lpstr>
      <vt:lpstr>Culture and memory</vt:lpstr>
      <vt:lpstr>Visuospatial memory and culture</vt:lpstr>
      <vt:lpstr>Categorization and culture</vt:lpstr>
      <vt:lpstr>Possible to choose based on color, shape, or function?</vt:lpstr>
      <vt:lpstr>Culture and reasoning</vt:lpstr>
      <vt:lpstr>Counting</vt:lpstr>
      <vt:lpstr>Many cultural approaches to achieving these principles</vt:lpstr>
      <vt:lpstr>Effects of schooling</vt:lpstr>
      <vt:lpstr>Situated cognition</vt:lpstr>
      <vt:lpstr>Review</vt:lpstr>
    </vt:vector>
  </TitlesOfParts>
  <Company>UNC CHarlotte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Individual Differences in Cognition</dc:title>
  <dc:creator>Lori Van Wallendael</dc:creator>
  <cp:lastModifiedBy>Stephanie Palermini</cp:lastModifiedBy>
  <cp:revision>77</cp:revision>
  <dcterms:created xsi:type="dcterms:W3CDTF">2012-12-22T14:22:09Z</dcterms:created>
  <dcterms:modified xsi:type="dcterms:W3CDTF">2017-07-31T21:41:49Z</dcterms:modified>
</cp:coreProperties>
</file>