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4"/>
  </p:notesMasterIdLst>
  <p:sldIdLst>
    <p:sldId id="279" r:id="rId2"/>
    <p:sldId id="27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47"/>
    <p:restoredTop sz="84235" autoAdjust="0"/>
  </p:normalViewPr>
  <p:slideViewPr>
    <p:cSldViewPr snapToGrid="0" snapToObjects="1">
      <p:cViewPr varScale="1">
        <p:scale>
          <a:sx n="78" d="100"/>
          <a:sy n="78" d="100"/>
        </p:scale>
        <p:origin x="636" y="72"/>
      </p:cViewPr>
      <p:guideLst>
        <p:guide orient="horz" pos="2160"/>
        <p:guide pos="2880"/>
      </p:guideLst>
    </p:cSldViewPr>
  </p:slideViewPr>
  <p:notesTextViewPr>
    <p:cViewPr>
      <p:scale>
        <a:sx n="95" d="100"/>
        <a:sy n="95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D83173-E1FF-3745-956F-24993A29CEDE}" type="datetimeFigureOut">
              <a:rPr lang="en-US" smtClean="0"/>
              <a:pPr/>
              <a:t>7/31/2017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906DC2-C3D9-9C46-A93C-C387A6B4BCD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17411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906DC2-C3D9-9C46-A93C-C387A6B4BCD3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953240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By 3 months of age, infants show surprise at impossible events.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906DC2-C3D9-9C46-A93C-C387A6B4BCD3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41483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Younger children are less likely to rehearse material than older children are.</a:t>
            </a:r>
          </a:p>
          <a:p>
            <a:r>
              <a:rPr lang="en-US" dirty="0" smtClean="0"/>
              <a:t>When children who do not spontaneously rehearse are induced to do so, their memory performance improves.</a:t>
            </a:r>
          </a:p>
          <a:p>
            <a:r>
              <a:rPr lang="en-US" dirty="0" smtClean="0"/>
              <a:t>Children’s memory is often tied to their preexisting knowledge of the subject material.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906DC2-C3D9-9C46-A93C-C387A6B4BCD3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24478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Children up to sixth grade have trouble reasoning about tautologies:</a:t>
            </a:r>
          </a:p>
          <a:p>
            <a:pPr marL="0" indent="0" algn="ctr">
              <a:buNone/>
            </a:pPr>
            <a:r>
              <a:rPr lang="en-US" dirty="0" smtClean="0"/>
              <a:t>Either the chip in my hand is yellow, or it is not yellow.</a:t>
            </a:r>
          </a:p>
          <a:p>
            <a:pPr marL="0" indent="0" algn="ctr">
              <a:buNone/>
            </a:pPr>
            <a:endParaRPr lang="en-US" dirty="0" smtClean="0"/>
          </a:p>
          <a:p>
            <a:r>
              <a:rPr lang="en-US" dirty="0" smtClean="0"/>
              <a:t>But in some cases, even 4- and 5-year-olds can reason logically—usually when they do NOT have previous knowledge to fall back on.  (make-believe animals)</a:t>
            </a:r>
          </a:p>
          <a:p>
            <a:endParaRPr lang="en-US" dirty="0" smtClean="0"/>
          </a:p>
          <a:p>
            <a:r>
              <a:rPr lang="en-US" dirty="0" smtClean="0"/>
              <a:t>Children also see the difference between inductive and deductive reasoning.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906DC2-C3D9-9C46-A93C-C387A6B4BCD3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646546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brain continues to grow and develop, especially during the first 4 years</a:t>
            </a:r>
          </a:p>
          <a:p>
            <a:endParaRPr lang="en-US" dirty="0" smtClean="0"/>
          </a:p>
          <a:p>
            <a:r>
              <a:rPr lang="en-US" dirty="0" smtClean="0"/>
              <a:t>Development of object permanence coincides with peak development of prefrontal cortex.</a:t>
            </a:r>
          </a:p>
          <a:p>
            <a:endParaRPr lang="en-US" dirty="0" smtClean="0"/>
          </a:p>
          <a:p>
            <a:r>
              <a:rPr lang="en-US" dirty="0" smtClean="0"/>
              <a:t>Brain-imaging studies suggest that as children get older, the brain becomes more fine-tuned and organized.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906DC2-C3D9-9C46-A93C-C387A6B4BCD3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7708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2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Some theorists argue that what develops is not working memory capacity 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 se,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but the speed or efficiency with which information is processed.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906DC2-C3D9-9C46-A93C-C387A6B4BCD3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882458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“Find the two pictures that match exactly.” Older children can do this better</a:t>
            </a:r>
            <a:r>
              <a:rPr lang="en-US" baseline="0" dirty="0" smtClean="0"/>
              <a:t> than younger children.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906DC2-C3D9-9C46-A93C-C387A6B4BCD3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906060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Metacognitive development: children begin to understand when they do and </a:t>
            </a:r>
            <a:r>
              <a:rPr lang="en-US" u="sng" dirty="0" smtClean="0"/>
              <a:t>do not</a:t>
            </a:r>
            <a:r>
              <a:rPr lang="en-US" dirty="0" smtClean="0"/>
              <a:t> know something!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lvl="2"/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Metacognitive knowledge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about your own strengths and weaknesses, cognitively, improves with age.</a:t>
            </a:r>
          </a:p>
          <a:p>
            <a:pPr lvl="2"/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Metacognitive experiences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help to develop your ability to perform well on cognitive tasks.</a:t>
            </a:r>
          </a:p>
          <a:p>
            <a:pPr lvl="2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Children’s 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theory of mind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(knowledge about the mental states of others) also develops gradually, and is more strongly related to language ability than to memory.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906DC2-C3D9-9C46-A93C-C387A6B4BCD3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636700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906DC2-C3D9-9C46-A93C-C387A6B4BCD3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01207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Stage theories</a:t>
            </a:r>
          </a:p>
          <a:p>
            <a:pPr lvl="1"/>
            <a:r>
              <a:rPr lang="en-US" dirty="0" smtClean="0"/>
              <a:t>Assume a series of qualitatively different stages</a:t>
            </a:r>
          </a:p>
          <a:p>
            <a:pPr lvl="1"/>
            <a:r>
              <a:rPr lang="en-US" dirty="0" smtClean="0"/>
              <a:t>Children go through stages in a fixed order</a:t>
            </a:r>
          </a:p>
          <a:p>
            <a:pPr lvl="1"/>
            <a:r>
              <a:rPr lang="en-US" dirty="0" smtClean="0"/>
              <a:t>The abilities gained in one stage help a child progress to the next one</a:t>
            </a:r>
          </a:p>
          <a:p>
            <a:r>
              <a:rPr lang="en-US" dirty="0" err="1" smtClean="0"/>
              <a:t>Nonstage</a:t>
            </a:r>
            <a:r>
              <a:rPr lang="en-US" dirty="0" smtClean="0"/>
              <a:t> theories</a:t>
            </a:r>
          </a:p>
          <a:p>
            <a:pPr lvl="1"/>
            <a:r>
              <a:rPr lang="en-US" dirty="0" smtClean="0"/>
              <a:t>Development is the gradual acquisition of one or more things: memory, perception, attention, knowledge, strategies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906DC2-C3D9-9C46-A93C-C387A6B4BCD3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9888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Children are active participants in learning.</a:t>
            </a:r>
          </a:p>
          <a:p>
            <a:r>
              <a:rPr lang="en-US" dirty="0" smtClean="0"/>
              <a:t>Infants are born with mental structures (schemes) for basic reflexes like sucking.</a:t>
            </a:r>
          </a:p>
          <a:p>
            <a:r>
              <a:rPr lang="en-US" dirty="0" smtClean="0"/>
              <a:t>As they apply those structures to new objects, they </a:t>
            </a:r>
            <a:r>
              <a:rPr lang="en-US" i="1" dirty="0" smtClean="0"/>
              <a:t>assimilate</a:t>
            </a:r>
            <a:r>
              <a:rPr lang="en-US" dirty="0" smtClean="0"/>
              <a:t> those objects into the scheme.</a:t>
            </a:r>
          </a:p>
          <a:p>
            <a:r>
              <a:rPr lang="en-US" dirty="0" smtClean="0"/>
              <a:t>They also must </a:t>
            </a:r>
            <a:r>
              <a:rPr lang="en-US" i="1" dirty="0" smtClean="0"/>
              <a:t>accommodate</a:t>
            </a:r>
            <a:r>
              <a:rPr lang="en-US" dirty="0" smtClean="0"/>
              <a:t> their schemes to fit new structures.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906DC2-C3D9-9C46-A93C-C387A6B4BCD3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64720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3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During this stage, the infant experiences the world almost entirely through sensory and motor experiences.</a:t>
            </a:r>
          </a:p>
          <a:p>
            <a:pPr lvl="3"/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3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During this stage, the infant acquires the concept of 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object permanence.</a:t>
            </a:r>
          </a:p>
          <a:p>
            <a:pPr lvl="3"/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906DC2-C3D9-9C46-A93C-C387A6B4BCD3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53153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3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Also during se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nsorimotor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stage, 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primary circular reactions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(repetitive behaviors that are set off by chance, centered on the infant’s own body) give way to 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secondary circular reactions,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which are oriented to objects outside the infant’s body, and then to 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tertiary circular reactions,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which are directed at producing interesting results.</a:t>
            </a:r>
          </a:p>
          <a:p>
            <a:pPr lvl="3"/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3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By the end of this stage, children have developed mental representations that allow them to store and recall information, as shown in 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deferred imitation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behaviors.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906DC2-C3D9-9C46-A93C-C387A6B4BCD3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3522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3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 this stage, the child has acquired the 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semiotic function,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which allows the child to use one thing to stand for another.</a:t>
            </a:r>
          </a:p>
          <a:p>
            <a:pPr lvl="3"/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3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Children at this age are rapidly acquiring a vocabulary of words reflecting their new thought capacities.</a:t>
            </a:r>
          </a:p>
          <a:p>
            <a:pPr lvl="3"/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3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However, children at this age are 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egocentric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their thinking, and have difficulty taking any viewpoint other than their own.</a:t>
            </a:r>
          </a:p>
          <a:p>
            <a:pPr lvl="3"/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3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Preoperational thinking is 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centered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on the child’s own perceptions, and is also 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static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(focused on states rather than changes).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906DC2-C3D9-9C46-A93C-C387A6B4BCD3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90095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BUT:  Child is still tied to reasoning with concrete examples.  Abstract ideas are still beyond them!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906DC2-C3D9-9C46-A93C-C387A6B4BCD3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5119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Some debate over whether all adolescents reach this period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906DC2-C3D9-9C46-A93C-C387A6B4BCD3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5879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Methodology limited to observations of his own three children and use of the clinical method with older children and adults</a:t>
            </a:r>
          </a:p>
          <a:p>
            <a:endParaRPr lang="en-US" dirty="0" smtClean="0"/>
          </a:p>
          <a:p>
            <a:r>
              <a:rPr lang="en-US" dirty="0" smtClean="0"/>
              <a:t>Probably underestimated children’s abilities, particularly as infants</a:t>
            </a:r>
          </a:p>
          <a:p>
            <a:endParaRPr lang="en-US" dirty="0" smtClean="0"/>
          </a:p>
          <a:p>
            <a:r>
              <a:rPr lang="en-US" dirty="0" smtClean="0"/>
              <a:t>Evidence for distinct stages is not strong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906DC2-C3D9-9C46-A93C-C387A6B4BCD3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0911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21EDC-FB0E-4B39-B904-204E790AC940}" type="datetime1">
              <a:rPr lang="en-US" smtClean="0"/>
              <a:t>7/31/2017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E67C4-B758-FF4D-A3A0-3749E784BB8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50979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30EDB-6F82-493F-B911-3FAEFECE72D2}" type="datetime1">
              <a:rPr lang="en-US" smtClean="0"/>
              <a:t>7/31/2017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E67C4-B758-FF4D-A3A0-3749E784BB8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61493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271CA-8524-49B1-9638-F89FA6D8A878}" type="datetime1">
              <a:rPr lang="en-US" smtClean="0"/>
              <a:t>7/31/2017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E67C4-B758-FF4D-A3A0-3749E784BB8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5292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522FB-97D7-4A60-8016-FC59CCB1387F}" type="datetime1">
              <a:rPr lang="en-US" smtClean="0"/>
              <a:t>7/31/2017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E67C4-B758-FF4D-A3A0-3749E784BB8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41664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180A34-06C3-4F3E-ACCC-2536CA0CCAEB}" type="datetime1">
              <a:rPr lang="en-US" smtClean="0"/>
              <a:t>7/31/2017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E67C4-B758-FF4D-A3A0-3749E784BB8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6495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5F69D5-1D22-4E9F-9B4D-78E9605337FD}" type="datetime1">
              <a:rPr lang="en-US" smtClean="0"/>
              <a:t>7/31/2017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E67C4-B758-FF4D-A3A0-3749E784BB8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3546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FDBD6B-7917-41C7-82BE-5E8981B90C37}" type="datetime1">
              <a:rPr lang="en-US" smtClean="0"/>
              <a:t>7/31/2017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E67C4-B758-FF4D-A3A0-3749E784BB8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85872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5C520-E109-45E4-AA59-A8B47E5B3EA3}" type="datetime1">
              <a:rPr lang="en-US" smtClean="0"/>
              <a:t>7/31/2017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E67C4-B758-FF4D-A3A0-3749E784BB8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1405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CAEAB-F18C-4D3E-B83B-CB54B87B1F67}" type="datetime1">
              <a:rPr lang="en-US" smtClean="0"/>
              <a:t>7/31/2017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E67C4-B758-FF4D-A3A0-3749E784BB8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6397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FD7EB-D4E9-49C6-8FFD-4493190A9F5C}" type="datetime1">
              <a:rPr lang="en-US" smtClean="0"/>
              <a:t>7/31/2017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E67C4-B758-FF4D-A3A0-3749E784BB8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4502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43AB8-219F-44E4-9468-EAA4AE5E567D}" type="datetime1">
              <a:rPr lang="en-US" smtClean="0"/>
              <a:t>7/31/2017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E67C4-B758-FF4D-A3A0-3749E784BB8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02772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4785" y="27169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4785" y="1622538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4785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3F35A0-9678-460E-B2E4-C9FADB957692}" type="datetime1">
              <a:rPr lang="en-US" smtClean="0"/>
              <a:t>7/31/2017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7E67C4-B758-FF4D-A3A0-3749E784BB8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56098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E67C4-B758-FF4D-A3A0-3749E784BB83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97386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Concrete operations stage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Conservation developed</a:t>
            </a:r>
          </a:p>
          <a:p>
            <a:r>
              <a:rPr lang="en-US" smtClean="0"/>
              <a:t>Reversibility developed</a:t>
            </a:r>
          </a:p>
          <a:p>
            <a:r>
              <a:rPr lang="en-US" smtClean="0"/>
              <a:t>Thought is “decentered.”</a:t>
            </a:r>
          </a:p>
          <a:p>
            <a:r>
              <a:rPr lang="en-US" smtClean="0"/>
              <a:t>Classification begins to develop.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E67C4-B758-FF4D-A3A0-3749E784BB83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9372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Formal operations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Child thinks systematically.</a:t>
            </a:r>
          </a:p>
          <a:p>
            <a:r>
              <a:rPr lang="en-US" smtClean="0"/>
              <a:t>Can test hypotheses</a:t>
            </a:r>
          </a:p>
          <a:p>
            <a:r>
              <a:rPr lang="en-US" smtClean="0"/>
              <a:t>Reflective abstraction develops (acquiring knowledge simply from thinking).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E67C4-B758-FF4D-A3A0-3749E784BB83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3096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Reactions to Piaget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Methodology limitations</a:t>
            </a:r>
          </a:p>
          <a:p>
            <a:r>
              <a:rPr lang="en-US" smtClean="0"/>
              <a:t>Underestimation of children’s abilities</a:t>
            </a:r>
          </a:p>
          <a:p>
            <a:r>
              <a:rPr lang="en-US" smtClean="0"/>
              <a:t>Evidence for distinct stages is not strong.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E67C4-B758-FF4D-A3A0-3749E784BB83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3635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Perceptual development in infancy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E67C4-B758-FF4D-A3A0-3749E784BB83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3756" y="1414690"/>
            <a:ext cx="5051657" cy="469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4240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Acquisition of syntax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E67C4-B758-FF4D-A3A0-3749E784BB83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5835" y="1550192"/>
            <a:ext cx="6667500" cy="425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1514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Preschoolers and memory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Rehearsal is lacking.</a:t>
            </a:r>
          </a:p>
          <a:p>
            <a:r>
              <a:rPr lang="en-US" smtClean="0"/>
              <a:t>Memory tied to pre-existing knowledge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E67C4-B758-FF4D-A3A0-3749E784BB83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9237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Development of reasoning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Either the chip in my hand is yellow, or it is not yellow.</a:t>
            </a:r>
          </a:p>
          <a:p>
            <a:r>
              <a:rPr lang="en-US" dirty="0" smtClean="0"/>
              <a:t>True or false?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E67C4-B758-FF4D-A3A0-3749E784BB83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2753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develops?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Prefrontal cortex develops.</a:t>
            </a:r>
          </a:p>
          <a:p>
            <a:r>
              <a:rPr lang="en-US" smtClean="0"/>
              <a:t>Brain becomes more fine-tuned, organized.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E67C4-B758-FF4D-A3A0-3749E784BB83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1858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Development of working memory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E67C4-B758-FF4D-A3A0-3749E784BB83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0448" y="1234775"/>
            <a:ext cx="6383802" cy="4958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4218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Attention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Shift from holistic to analytic approaches as a child gets older</a:t>
            </a:r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Ability to pay attention also improves with age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E67C4-B758-FF4D-A3A0-3749E784BB83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0302" y="2255834"/>
            <a:ext cx="4887188" cy="3259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838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43510" y="1682761"/>
            <a:ext cx="4178091" cy="836704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>Chapter 13 </a:t>
            </a:r>
            <a:endParaRPr lang="en-US" b="1" dirty="0"/>
          </a:p>
        </p:txBody>
      </p:sp>
      <p:sp>
        <p:nvSpPr>
          <p:cNvPr id="3" name="Rectangle 2"/>
          <p:cNvSpPr/>
          <p:nvPr/>
        </p:nvSpPr>
        <p:spPr>
          <a:xfrm>
            <a:off x="2374995" y="2769586"/>
            <a:ext cx="529333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latin typeface="+mj-lt"/>
              </a:rPr>
              <a:t>Cognitive Development Through Adolescence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Other cognitive changes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Knowledge base increases.</a:t>
            </a:r>
          </a:p>
          <a:p>
            <a:r>
              <a:rPr lang="en-US" smtClean="0"/>
              <a:t>Scripts develop.</a:t>
            </a:r>
          </a:p>
          <a:p>
            <a:r>
              <a:rPr lang="en-US" smtClean="0"/>
              <a:t>Strategies become more sophisticated.</a:t>
            </a:r>
          </a:p>
          <a:p>
            <a:r>
              <a:rPr lang="en-US" smtClean="0"/>
              <a:t>Metacognition develops.</a:t>
            </a:r>
          </a:p>
          <a:p>
            <a:r>
              <a:rPr lang="en-US" smtClean="0"/>
              <a:t>Theory of mind develops.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E67C4-B758-FF4D-A3A0-3749E784BB83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4853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Cognitive performance varies for children of different ages.</a:t>
            </a:r>
          </a:p>
          <a:p>
            <a:r>
              <a:rPr lang="en-US" smtClean="0"/>
              <a:t>Stage theories propose that children pass through qualitatively different stages. Nonstage theory propose that children develop cognitive skills gradually.</a:t>
            </a:r>
          </a:p>
          <a:p>
            <a:r>
              <a:rPr lang="en-US" smtClean="0"/>
              <a:t>Piaget divided cognitive development into four stages: sensorimotor, preoperational, concrete operational, and formal operational.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E67C4-B758-FF4D-A3A0-3749E784BB83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8005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Nonstage theorists note that children gradually develop cognitive skills such as</a:t>
            </a:r>
          </a:p>
          <a:p>
            <a:pPr lvl="1"/>
            <a:r>
              <a:rPr lang="en-US" smtClean="0"/>
              <a:t>Memory capacity</a:t>
            </a:r>
          </a:p>
          <a:p>
            <a:pPr lvl="1"/>
            <a:r>
              <a:rPr lang="en-US" smtClean="0"/>
              <a:t>Attention</a:t>
            </a:r>
          </a:p>
          <a:p>
            <a:pPr lvl="1"/>
            <a:r>
              <a:rPr lang="en-US" smtClean="0"/>
              <a:t>Knowledge</a:t>
            </a:r>
          </a:p>
          <a:p>
            <a:pPr lvl="1"/>
            <a:r>
              <a:rPr lang="en-US" smtClean="0"/>
              <a:t>Strategies</a:t>
            </a:r>
          </a:p>
          <a:p>
            <a:pPr lvl="1"/>
            <a:r>
              <a:rPr lang="en-US" smtClean="0"/>
              <a:t>Metamemory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E67C4-B758-FF4D-A3A0-3749E784BB83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673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Theories of cognitive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Stage theories</a:t>
            </a:r>
          </a:p>
          <a:p>
            <a:r>
              <a:rPr lang="en-US" smtClean="0"/>
              <a:t>Nonstage theories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E67C4-B758-FF4D-A3A0-3749E784BB83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3445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Piaget’s theory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Children are active learners!</a:t>
            </a:r>
          </a:p>
          <a:p>
            <a:r>
              <a:rPr lang="en-US" smtClean="0"/>
              <a:t>Start with a few basic reflexes.</a:t>
            </a:r>
          </a:p>
          <a:p>
            <a:r>
              <a:rPr lang="en-US" smtClean="0"/>
              <a:t>Adaptation of mental structures</a:t>
            </a:r>
          </a:p>
          <a:p>
            <a:pPr lvl="1"/>
            <a:r>
              <a:rPr lang="en-US" smtClean="0"/>
              <a:t>Assimilation</a:t>
            </a:r>
          </a:p>
          <a:p>
            <a:pPr lvl="1"/>
            <a:r>
              <a:rPr lang="en-US" smtClean="0"/>
              <a:t>Accommodation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E67C4-B758-FF4D-A3A0-3749E784BB83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1348" y="1848907"/>
            <a:ext cx="2229970" cy="2122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097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Sensorimotor (birth–18 months)</a:t>
            </a:r>
          </a:p>
          <a:p>
            <a:r>
              <a:rPr lang="en-US" smtClean="0"/>
              <a:t>Preoperational (18 months–7 years)</a:t>
            </a:r>
          </a:p>
          <a:p>
            <a:r>
              <a:rPr lang="en-US" smtClean="0"/>
              <a:t>Concrete operational (7–12 years)</a:t>
            </a:r>
          </a:p>
          <a:p>
            <a:r>
              <a:rPr lang="en-US" smtClean="0"/>
              <a:t>Formal operational (12 years–adult)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E67C4-B758-FF4D-A3A0-3749E784BB83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3938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Sensorimotor stage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Acquisition of object permanence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E67C4-B758-FF4D-A3A0-3749E784BB83}" type="slidenum">
              <a:rPr lang="en-US" smtClean="0"/>
              <a:pPr/>
              <a:t>6</a:t>
            </a:fld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783770" y="2494002"/>
            <a:ext cx="8247125" cy="2775101"/>
            <a:chOff x="762000" y="3151146"/>
            <a:chExt cx="8247125" cy="2775101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3"/>
            <a:srcRect b="50966"/>
            <a:stretch/>
          </p:blipFill>
          <p:spPr>
            <a:xfrm>
              <a:off x="762000" y="3151146"/>
              <a:ext cx="4114800" cy="2771135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3"/>
            <a:srcRect t="50896"/>
            <a:stretch/>
          </p:blipFill>
          <p:spPr>
            <a:xfrm>
              <a:off x="4894325" y="3151146"/>
              <a:ext cx="4114800" cy="277510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94284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Circular reactions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Primary circular reactions</a:t>
            </a:r>
          </a:p>
          <a:p>
            <a:r>
              <a:rPr lang="en-US" smtClean="0"/>
              <a:t>Secondary circular reaction (4–8 months)</a:t>
            </a:r>
          </a:p>
          <a:p>
            <a:r>
              <a:rPr lang="en-US" smtClean="0"/>
              <a:t>Tertiary circular reactions (18 months)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E67C4-B758-FF4D-A3A0-3749E784BB83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1878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7153" y="2111936"/>
            <a:ext cx="4114800" cy="36703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Preoperational stage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Semiotic function</a:t>
            </a:r>
          </a:p>
          <a:p>
            <a:r>
              <a:rPr lang="en-US" smtClean="0"/>
              <a:t>Language develops</a:t>
            </a:r>
          </a:p>
          <a:p>
            <a:r>
              <a:rPr lang="en-US" smtClean="0"/>
              <a:t>Thinking is egocentric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E67C4-B758-FF4D-A3A0-3749E784BB83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511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Development of conservation and reversibility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Galotti, Cognitive Psychology In and Out of the Laboratory 6e. SAGE Publications, 2018.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E67C4-B758-FF4D-A3A0-3749E784BB83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9672" y="1624729"/>
            <a:ext cx="6919825" cy="4207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280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1350</Words>
  <Application>Microsoft Office PowerPoint</Application>
  <PresentationFormat>On-screen Show (4:3)</PresentationFormat>
  <Paragraphs>191</Paragraphs>
  <Slides>22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5" baseType="lpstr">
      <vt:lpstr>Arial</vt:lpstr>
      <vt:lpstr>Calibri</vt:lpstr>
      <vt:lpstr>Office Theme</vt:lpstr>
      <vt:lpstr>PowerPoint Presentation</vt:lpstr>
      <vt:lpstr>Chapter 13 </vt:lpstr>
      <vt:lpstr>Theories of cognitive development</vt:lpstr>
      <vt:lpstr>Piaget’s theory</vt:lpstr>
      <vt:lpstr>Stages</vt:lpstr>
      <vt:lpstr>Sensorimotor stage</vt:lpstr>
      <vt:lpstr>Circular reactions</vt:lpstr>
      <vt:lpstr>Preoperational stage</vt:lpstr>
      <vt:lpstr>Development of conservation and reversibility</vt:lpstr>
      <vt:lpstr>Concrete operations stage</vt:lpstr>
      <vt:lpstr>Formal operations</vt:lpstr>
      <vt:lpstr>Reactions to Piaget</vt:lpstr>
      <vt:lpstr>Perceptual development in infancy</vt:lpstr>
      <vt:lpstr>Acquisition of syntax</vt:lpstr>
      <vt:lpstr>Preschoolers and memory</vt:lpstr>
      <vt:lpstr>Development of reasoning</vt:lpstr>
      <vt:lpstr>What develops?</vt:lpstr>
      <vt:lpstr>Development of working memory</vt:lpstr>
      <vt:lpstr>Attention</vt:lpstr>
      <vt:lpstr>Other cognitive changes</vt:lpstr>
      <vt:lpstr>Review</vt:lpstr>
      <vt:lpstr>Review</vt:lpstr>
    </vt:vector>
  </TitlesOfParts>
  <Company>UNC CHarlotte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Cognitive Development</dc:title>
  <dc:creator>Lori Van Wallendael</dc:creator>
  <cp:lastModifiedBy>Stephanie Palermini</cp:lastModifiedBy>
  <cp:revision>57</cp:revision>
  <dcterms:created xsi:type="dcterms:W3CDTF">2012-12-22T04:30:50Z</dcterms:created>
  <dcterms:modified xsi:type="dcterms:W3CDTF">2017-07-31T21:29:59Z</dcterms:modified>
</cp:coreProperties>
</file>