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1"/>
  </p:notesMasterIdLst>
  <p:handoutMasterIdLst>
    <p:handoutMasterId r:id="rId32"/>
  </p:handoutMasterIdLst>
  <p:sldIdLst>
    <p:sldId id="286" r:id="rId2"/>
    <p:sldId id="282"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83" r:id="rId21"/>
    <p:sldId id="274" r:id="rId22"/>
    <p:sldId id="275" r:id="rId23"/>
    <p:sldId id="276" r:id="rId24"/>
    <p:sldId id="277" r:id="rId25"/>
    <p:sldId id="278" r:id="rId26"/>
    <p:sldId id="284" r:id="rId27"/>
    <p:sldId id="279" r:id="rId28"/>
    <p:sldId id="280" r:id="rId29"/>
    <p:sldId id="281"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787"/>
    <p:restoredTop sz="89130" autoAdjust="0"/>
  </p:normalViewPr>
  <p:slideViewPr>
    <p:cSldViewPr snapToGrid="0" snapToObjects="1">
      <p:cViewPr varScale="1">
        <p:scale>
          <a:sx n="82" d="100"/>
          <a:sy n="82" d="100"/>
        </p:scale>
        <p:origin x="444" y="90"/>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88" d="100"/>
          <a:sy n="88" d="100"/>
        </p:scale>
        <p:origin x="2964"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570694D-D54E-48C8-A74B-F86114082DD2}" type="datetimeFigureOut">
              <a:rPr lang="en-US" smtClean="0"/>
              <a:t>7/31/2017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B2B3ED8-ED4E-480D-98E9-D2878B77FEFF}" type="slidenum">
              <a:rPr lang="en-US" smtClean="0"/>
              <a:t>‹#›</a:t>
            </a:fld>
            <a:endParaRPr lang="en-US"/>
          </a:p>
        </p:txBody>
      </p:sp>
    </p:spTree>
    <p:extLst>
      <p:ext uri="{BB962C8B-B14F-4D97-AF65-F5344CB8AC3E}">
        <p14:creationId xmlns:p14="http://schemas.microsoft.com/office/powerpoint/2010/main" val="32842527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E998E56-85F4-484A-8DA1-078919AA8247}" type="datetimeFigureOut">
              <a:rPr lang="en-US" smtClean="0"/>
              <a:pPr/>
              <a:t>7/31/2017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04CD60-15D8-5D43-9A82-7F9643B109E4}" type="slidenum">
              <a:rPr lang="en-US" smtClean="0"/>
              <a:pPr/>
              <a:t>‹#›</a:t>
            </a:fld>
            <a:endParaRPr lang="en-US" dirty="0"/>
          </a:p>
        </p:txBody>
      </p:sp>
    </p:spTree>
    <p:extLst>
      <p:ext uri="{BB962C8B-B14F-4D97-AF65-F5344CB8AC3E}">
        <p14:creationId xmlns:p14="http://schemas.microsoft.com/office/powerpoint/2010/main" val="9849288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04CD60-15D8-5D43-9A82-7F9643B109E4}" type="slidenum">
              <a:rPr lang="en-US" smtClean="0"/>
              <a:pPr/>
              <a:t>2</a:t>
            </a:fld>
            <a:endParaRPr lang="en-US" dirty="0"/>
          </a:p>
        </p:txBody>
      </p:sp>
    </p:spTree>
    <p:extLst>
      <p:ext uri="{BB962C8B-B14F-4D97-AF65-F5344CB8AC3E}">
        <p14:creationId xmlns:p14="http://schemas.microsoft.com/office/powerpoint/2010/main" val="18130846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Easier</a:t>
            </a:r>
            <a:r>
              <a:rPr lang="en-US" baseline="0" dirty="0" smtClean="0"/>
              <a:t> to think of words that begin with L, but words with L as the third letter are actually more common.  </a:t>
            </a:r>
            <a:r>
              <a:rPr lang="en-US" i="1" baseline="0" dirty="0" smtClean="0"/>
              <a:t>Correct answer = third letter!</a:t>
            </a:r>
            <a:endParaRPr lang="en-US" baseline="0" dirty="0" smtClean="0"/>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Availability:  assess probability by the ease with which relevant examples come to mind</a:t>
            </a:r>
          </a:p>
          <a:p>
            <a:endParaRPr lang="en-US" dirty="0"/>
          </a:p>
        </p:txBody>
      </p:sp>
      <p:sp>
        <p:nvSpPr>
          <p:cNvPr id="4" name="Slide Number Placeholder 3"/>
          <p:cNvSpPr>
            <a:spLocks noGrp="1"/>
          </p:cNvSpPr>
          <p:nvPr>
            <p:ph type="sldNum" sz="quarter" idx="10"/>
          </p:nvPr>
        </p:nvSpPr>
        <p:spPr/>
        <p:txBody>
          <a:bodyPr/>
          <a:lstStyle/>
          <a:p>
            <a:fld id="{0A04CD60-15D8-5D43-9A82-7F9643B109E4}" type="slidenum">
              <a:rPr lang="en-US" smtClean="0"/>
              <a:pPr/>
              <a:t>13</a:t>
            </a:fld>
            <a:endParaRPr lang="en-US" dirty="0"/>
          </a:p>
        </p:txBody>
      </p:sp>
    </p:spTree>
    <p:extLst>
      <p:ext uri="{BB962C8B-B14F-4D97-AF65-F5344CB8AC3E}">
        <p14:creationId xmlns:p14="http://schemas.microsoft.com/office/powerpoint/2010/main" val="15859152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expect results to be representative of the processes that generate them.</a:t>
            </a:r>
          </a:p>
          <a:p>
            <a:endParaRPr lang="en-US" dirty="0" smtClean="0"/>
          </a:p>
          <a:p>
            <a:r>
              <a:rPr lang="en-US" dirty="0" smtClean="0"/>
              <a:t>“Heads–Tails–Heads–Heads–Tails” looks more random than “Heads–Heads–Tails–Tails–Tails,” even though </a:t>
            </a:r>
            <a:r>
              <a:rPr lang="en-US" u="sng" dirty="0" smtClean="0"/>
              <a:t>both are equally probable.</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A04CD60-15D8-5D43-9A82-7F9643B109E4}" type="slidenum">
              <a:rPr lang="en-US" smtClean="0"/>
              <a:pPr/>
              <a:t>14</a:t>
            </a:fld>
            <a:endParaRPr lang="en-US" dirty="0"/>
          </a:p>
        </p:txBody>
      </p:sp>
    </p:spTree>
    <p:extLst>
      <p:ext uri="{BB962C8B-B14F-4D97-AF65-F5344CB8AC3E}">
        <p14:creationId xmlns:p14="http://schemas.microsoft.com/office/powerpoint/2010/main" val="16599669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Most people would prefer to shop at Store A, even though the two sell the same thing.</a:t>
            </a:r>
          </a:p>
          <a:p>
            <a:endParaRPr lang="en-US" dirty="0" smtClean="0"/>
          </a:p>
          <a:p>
            <a:r>
              <a:rPr lang="en-US" dirty="0" smtClean="0"/>
              <a:t>Positive frames cause you to set a different reference point than negative frames do.</a:t>
            </a:r>
          </a:p>
          <a:p>
            <a:r>
              <a:rPr lang="en-US" dirty="0" smtClean="0"/>
              <a:t>And in general, we take “losses” more seriously than “wins” of the same amount.</a:t>
            </a:r>
          </a:p>
          <a:p>
            <a:endParaRPr lang="en-US" dirty="0"/>
          </a:p>
        </p:txBody>
      </p:sp>
      <p:sp>
        <p:nvSpPr>
          <p:cNvPr id="4" name="Slide Number Placeholder 3"/>
          <p:cNvSpPr>
            <a:spLocks noGrp="1"/>
          </p:cNvSpPr>
          <p:nvPr>
            <p:ph type="sldNum" sz="quarter" idx="10"/>
          </p:nvPr>
        </p:nvSpPr>
        <p:spPr/>
        <p:txBody>
          <a:bodyPr/>
          <a:lstStyle/>
          <a:p>
            <a:fld id="{0A04CD60-15D8-5D43-9A82-7F9643B109E4}" type="slidenum">
              <a:rPr lang="en-US" smtClean="0"/>
              <a:pPr/>
              <a:t>15</a:t>
            </a:fld>
            <a:endParaRPr lang="en-US" dirty="0"/>
          </a:p>
        </p:txBody>
      </p:sp>
    </p:spTree>
    <p:extLst>
      <p:ext uri="{BB962C8B-B14F-4D97-AF65-F5344CB8AC3E}">
        <p14:creationId xmlns:p14="http://schemas.microsoft.com/office/powerpoint/2010/main" val="12066561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Not enough time to perform whole calculation, so groups typically perform the first 2 or 3 calculations and adjust upward from this anchor</a:t>
            </a:r>
          </a:p>
          <a:p>
            <a:endParaRPr lang="en-US" dirty="0" smtClean="0"/>
          </a:p>
          <a:p>
            <a:r>
              <a:rPr lang="en-US" dirty="0" smtClean="0"/>
              <a:t>Average answer for Group</a:t>
            </a:r>
            <a:r>
              <a:rPr lang="en-US" baseline="0" dirty="0" smtClean="0"/>
              <a:t> A = 512</a:t>
            </a:r>
          </a:p>
          <a:p>
            <a:r>
              <a:rPr lang="en-US" baseline="0" dirty="0" smtClean="0"/>
              <a:t>Average answer for Group B = 2,250</a:t>
            </a:r>
          </a:p>
          <a:p>
            <a:r>
              <a:rPr lang="en-US" baseline="0" dirty="0" smtClean="0"/>
              <a:t>Real answer = 40,320</a:t>
            </a:r>
          </a:p>
          <a:p>
            <a:r>
              <a:rPr lang="en-US" baseline="0" dirty="0" smtClean="0"/>
              <a:t>Everyone stays too close to their initial anchor and doesn’t adjust enough.</a:t>
            </a:r>
            <a:endParaRPr lang="en-US" dirty="0"/>
          </a:p>
        </p:txBody>
      </p:sp>
      <p:sp>
        <p:nvSpPr>
          <p:cNvPr id="4" name="Slide Number Placeholder 3"/>
          <p:cNvSpPr>
            <a:spLocks noGrp="1"/>
          </p:cNvSpPr>
          <p:nvPr>
            <p:ph type="sldNum" sz="quarter" idx="10"/>
          </p:nvPr>
        </p:nvSpPr>
        <p:spPr/>
        <p:txBody>
          <a:bodyPr/>
          <a:lstStyle/>
          <a:p>
            <a:fld id="{0A04CD60-15D8-5D43-9A82-7F9643B109E4}" type="slidenum">
              <a:rPr lang="en-US" smtClean="0"/>
              <a:pPr/>
              <a:t>16</a:t>
            </a:fld>
            <a:endParaRPr lang="en-US" dirty="0"/>
          </a:p>
        </p:txBody>
      </p:sp>
    </p:spTree>
    <p:extLst>
      <p:ext uri="{BB962C8B-B14F-4D97-AF65-F5344CB8AC3E}">
        <p14:creationId xmlns:p14="http://schemas.microsoft.com/office/powerpoint/2010/main" val="3617144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Sunk cost effects: tendency to stick with a losing strategy because you’ve already invested so much in it</a:t>
            </a:r>
          </a:p>
          <a:p>
            <a:endParaRPr lang="en-US" dirty="0" smtClean="0"/>
          </a:p>
          <a:p>
            <a:r>
              <a:rPr lang="en-US" dirty="0" smtClean="0"/>
              <a:t>Illusory correlation: we see relationships where there really are none, because of some prior association in our minds</a:t>
            </a:r>
          </a:p>
          <a:p>
            <a:endParaRPr lang="en-US" dirty="0" smtClean="0"/>
          </a:p>
          <a:p>
            <a:r>
              <a:rPr lang="en-US" dirty="0" smtClean="0"/>
              <a:t>Hindsight bias: After the fact, we believe we “knew it all along”</a:t>
            </a:r>
          </a:p>
          <a:p>
            <a:r>
              <a:rPr lang="en-US" dirty="0" smtClean="0"/>
              <a:t>Hindsight</a:t>
            </a:r>
            <a:r>
              <a:rPr lang="en-US" baseline="0" dirty="0" smtClean="0"/>
              <a:t> bias makes it hard to learn from our mistakes in judging probability.</a:t>
            </a:r>
          </a:p>
          <a:p>
            <a:endParaRPr lang="en-US" baseline="0" dirty="0" smtClean="0"/>
          </a:p>
          <a:p>
            <a:r>
              <a:rPr lang="en-US" baseline="0" dirty="0" smtClean="0"/>
              <a:t>Confirmation bias: we seek out information to confirm our judgments, not to objectively test them</a:t>
            </a:r>
          </a:p>
          <a:p>
            <a:endParaRPr lang="en-US" baseline="0" dirty="0" smtClean="0"/>
          </a:p>
          <a:p>
            <a:r>
              <a:rPr lang="en-US" baseline="0" dirty="0" smtClean="0"/>
              <a:t>Overconfidence:  see next slides</a:t>
            </a:r>
            <a:endParaRPr lang="en-US" dirty="0"/>
          </a:p>
        </p:txBody>
      </p:sp>
      <p:sp>
        <p:nvSpPr>
          <p:cNvPr id="4" name="Slide Number Placeholder 3"/>
          <p:cNvSpPr>
            <a:spLocks noGrp="1"/>
          </p:cNvSpPr>
          <p:nvPr>
            <p:ph type="sldNum" sz="quarter" idx="10"/>
          </p:nvPr>
        </p:nvSpPr>
        <p:spPr/>
        <p:txBody>
          <a:bodyPr/>
          <a:lstStyle/>
          <a:p>
            <a:fld id="{0A04CD60-15D8-5D43-9A82-7F9643B109E4}" type="slidenum">
              <a:rPr lang="en-US" smtClean="0"/>
              <a:pPr/>
              <a:t>17</a:t>
            </a:fld>
            <a:endParaRPr lang="en-US" dirty="0"/>
          </a:p>
        </p:txBody>
      </p:sp>
    </p:spTree>
    <p:extLst>
      <p:ext uri="{BB962C8B-B14F-4D97-AF65-F5344CB8AC3E}">
        <p14:creationId xmlns:p14="http://schemas.microsoft.com/office/powerpoint/2010/main" val="39607407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Correct answers:  B, A, A, A, A</a:t>
            </a:r>
          </a:p>
          <a:p>
            <a:endParaRPr lang="en-US" dirty="0" smtClean="0"/>
          </a:p>
          <a:p>
            <a:r>
              <a:rPr lang="en-US" dirty="0" smtClean="0"/>
              <a:t>How confident are you in each of your answers?  (.50 = just guessing, 1.00 = absolutely sure)</a:t>
            </a:r>
            <a:endParaRPr lang="en-US" dirty="0"/>
          </a:p>
        </p:txBody>
      </p:sp>
      <p:sp>
        <p:nvSpPr>
          <p:cNvPr id="4" name="Slide Number Placeholder 3"/>
          <p:cNvSpPr>
            <a:spLocks noGrp="1"/>
          </p:cNvSpPr>
          <p:nvPr>
            <p:ph type="sldNum" sz="quarter" idx="10"/>
          </p:nvPr>
        </p:nvSpPr>
        <p:spPr/>
        <p:txBody>
          <a:bodyPr/>
          <a:lstStyle/>
          <a:p>
            <a:fld id="{0A04CD60-15D8-5D43-9A82-7F9643B109E4}" type="slidenum">
              <a:rPr lang="en-US" smtClean="0"/>
              <a:pPr/>
              <a:t>18</a:t>
            </a:fld>
            <a:endParaRPr lang="en-US" dirty="0"/>
          </a:p>
        </p:txBody>
      </p:sp>
    </p:spTree>
    <p:extLst>
      <p:ext uri="{BB962C8B-B14F-4D97-AF65-F5344CB8AC3E}">
        <p14:creationId xmlns:p14="http://schemas.microsoft.com/office/powerpoint/2010/main" val="212142512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When people rate their confidence at 100%, they are only accurate about</a:t>
            </a:r>
            <a:r>
              <a:rPr lang="en-US" baseline="0" dirty="0" smtClean="0"/>
              <a:t> 75</a:t>
            </a:r>
            <a:r>
              <a:rPr lang="en-US" sz="1200" kern="1200" dirty="0" smtClean="0">
                <a:solidFill>
                  <a:schemeClr val="tx1"/>
                </a:solidFill>
                <a:latin typeface="+mn-lt"/>
                <a:ea typeface="+mn-ea"/>
                <a:cs typeface="+mn-cs"/>
              </a:rPr>
              <a:t>–</a:t>
            </a:r>
            <a:r>
              <a:rPr lang="en-US" baseline="0" dirty="0" smtClean="0"/>
              <a:t>80% of the time.  This represents overconfidence in one’s answers.</a:t>
            </a:r>
            <a:endParaRPr lang="en-US" dirty="0"/>
          </a:p>
        </p:txBody>
      </p:sp>
      <p:sp>
        <p:nvSpPr>
          <p:cNvPr id="4" name="Slide Number Placeholder 3"/>
          <p:cNvSpPr>
            <a:spLocks noGrp="1"/>
          </p:cNvSpPr>
          <p:nvPr>
            <p:ph type="sldNum" sz="quarter" idx="10"/>
          </p:nvPr>
        </p:nvSpPr>
        <p:spPr/>
        <p:txBody>
          <a:bodyPr/>
          <a:lstStyle/>
          <a:p>
            <a:fld id="{0A04CD60-15D8-5D43-9A82-7F9643B109E4}" type="slidenum">
              <a:rPr lang="en-US" smtClean="0"/>
              <a:pPr/>
              <a:t>19</a:t>
            </a:fld>
            <a:endParaRPr lang="en-US" dirty="0"/>
          </a:p>
        </p:txBody>
      </p:sp>
    </p:spTree>
    <p:extLst>
      <p:ext uri="{BB962C8B-B14F-4D97-AF65-F5344CB8AC3E}">
        <p14:creationId xmlns:p14="http://schemas.microsoft.com/office/powerpoint/2010/main" val="35015024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Broadly speaking, there are three types of models of decision making.</a:t>
            </a:r>
          </a:p>
          <a:p>
            <a:pPr lvl="2"/>
            <a:r>
              <a:rPr lang="en-US" sz="1200" b="1" kern="1200" dirty="0" smtClean="0">
                <a:solidFill>
                  <a:schemeClr val="tx1"/>
                </a:solidFill>
                <a:effectLst/>
                <a:latin typeface="+mn-lt"/>
                <a:ea typeface="+mn-ea"/>
                <a:cs typeface="+mn-cs"/>
              </a:rPr>
              <a:t>Normative models</a:t>
            </a:r>
            <a:r>
              <a:rPr lang="en-US" sz="1200" kern="1200" dirty="0" smtClean="0">
                <a:solidFill>
                  <a:schemeClr val="tx1"/>
                </a:solidFill>
                <a:effectLst/>
                <a:latin typeface="+mn-lt"/>
                <a:ea typeface="+mn-ea"/>
                <a:cs typeface="+mn-cs"/>
              </a:rPr>
              <a:t> describe ideal performance under ideal circumstances.</a:t>
            </a:r>
          </a:p>
          <a:p>
            <a:pPr lvl="2"/>
            <a:r>
              <a:rPr lang="en-US" sz="1200" b="1" kern="1200" dirty="0" smtClean="0">
                <a:solidFill>
                  <a:schemeClr val="tx1"/>
                </a:solidFill>
                <a:effectLst/>
                <a:latin typeface="+mn-lt"/>
                <a:ea typeface="+mn-ea"/>
                <a:cs typeface="+mn-cs"/>
              </a:rPr>
              <a:t>Prescriptive models </a:t>
            </a:r>
            <a:r>
              <a:rPr lang="en-US" sz="1200" kern="1200" dirty="0" smtClean="0">
                <a:solidFill>
                  <a:schemeClr val="tx1"/>
                </a:solidFill>
                <a:effectLst/>
                <a:latin typeface="+mn-lt"/>
                <a:ea typeface="+mn-ea"/>
                <a:cs typeface="+mn-cs"/>
              </a:rPr>
              <a:t>tell us how we “ought” to make decisions in real-world circumstances.</a:t>
            </a:r>
          </a:p>
          <a:p>
            <a:pPr lvl="2"/>
            <a:r>
              <a:rPr lang="en-US" sz="1200" b="1" kern="1200" dirty="0" smtClean="0">
                <a:solidFill>
                  <a:schemeClr val="tx1"/>
                </a:solidFill>
                <a:effectLst/>
                <a:latin typeface="+mn-lt"/>
                <a:ea typeface="+mn-ea"/>
                <a:cs typeface="+mn-cs"/>
              </a:rPr>
              <a:t>Descriptive models </a:t>
            </a:r>
            <a:r>
              <a:rPr lang="en-US" sz="1200" kern="1200" dirty="0" smtClean="0">
                <a:solidFill>
                  <a:schemeClr val="tx1"/>
                </a:solidFill>
                <a:effectLst/>
                <a:latin typeface="+mn-lt"/>
                <a:ea typeface="+mn-ea"/>
                <a:cs typeface="+mn-cs"/>
              </a:rPr>
              <a:t>show what people actually do when they make decisions.</a:t>
            </a:r>
          </a:p>
          <a:p>
            <a:endParaRPr lang="en-US" dirty="0"/>
          </a:p>
        </p:txBody>
      </p:sp>
      <p:sp>
        <p:nvSpPr>
          <p:cNvPr id="4" name="Slide Number Placeholder 3"/>
          <p:cNvSpPr>
            <a:spLocks noGrp="1"/>
          </p:cNvSpPr>
          <p:nvPr>
            <p:ph type="sldNum" sz="quarter" idx="10"/>
          </p:nvPr>
        </p:nvSpPr>
        <p:spPr/>
        <p:txBody>
          <a:bodyPr/>
          <a:lstStyle/>
          <a:p>
            <a:fld id="{0A04CD60-15D8-5D43-9A82-7F9643B109E4}" type="slidenum">
              <a:rPr lang="en-US" smtClean="0"/>
              <a:pPr/>
              <a:t>20</a:t>
            </a:fld>
            <a:endParaRPr lang="en-US" dirty="0"/>
          </a:p>
        </p:txBody>
      </p:sp>
    </p:spTree>
    <p:extLst>
      <p:ext uri="{BB962C8B-B14F-4D97-AF65-F5344CB8AC3E}">
        <p14:creationId xmlns:p14="http://schemas.microsoft.com/office/powerpoint/2010/main" val="6423614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Expected value combines information about the probabilities and values of possible outcomes of a risky decision.</a:t>
            </a:r>
          </a:p>
          <a:p>
            <a:endParaRPr lang="en-US" dirty="0" smtClean="0"/>
          </a:p>
          <a:p>
            <a:r>
              <a:rPr lang="en-US" dirty="0" smtClean="0"/>
              <a:t>Example: A game in which you have 1/10 chance of winning $10, 3/10 chance of winning $5, and 6/10 chance of winning $0.</a:t>
            </a:r>
          </a:p>
          <a:p>
            <a:r>
              <a:rPr lang="en-US" dirty="0" smtClean="0"/>
              <a:t>You should be willing to spend no more than $1.60</a:t>
            </a:r>
            <a:r>
              <a:rPr lang="en-US" baseline="0" dirty="0" smtClean="0"/>
              <a:t> to play this game!</a:t>
            </a:r>
            <a:endParaRPr lang="en-US" dirty="0" smtClean="0"/>
          </a:p>
          <a:p>
            <a:endParaRPr lang="en-US" dirty="0"/>
          </a:p>
        </p:txBody>
      </p:sp>
      <p:sp>
        <p:nvSpPr>
          <p:cNvPr id="4" name="Slide Number Placeholder 3"/>
          <p:cNvSpPr>
            <a:spLocks noGrp="1"/>
          </p:cNvSpPr>
          <p:nvPr>
            <p:ph type="sldNum" sz="quarter" idx="10"/>
          </p:nvPr>
        </p:nvSpPr>
        <p:spPr/>
        <p:txBody>
          <a:bodyPr/>
          <a:lstStyle/>
          <a:p>
            <a:fld id="{0A04CD60-15D8-5D43-9A82-7F9643B109E4}" type="slidenum">
              <a:rPr lang="en-US" smtClean="0"/>
              <a:pPr/>
              <a:t>21</a:t>
            </a:fld>
            <a:endParaRPr lang="en-US" dirty="0"/>
          </a:p>
        </p:txBody>
      </p:sp>
    </p:spTree>
    <p:extLst>
      <p:ext uri="{BB962C8B-B14F-4D97-AF65-F5344CB8AC3E}">
        <p14:creationId xmlns:p14="http://schemas.microsoft.com/office/powerpoint/2010/main" val="7691681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Expected value works with monetary values as outcomes, but what about other types of outcomes?  Success/failure, relationships, jobs, etc.</a:t>
            </a:r>
          </a:p>
          <a:p>
            <a:r>
              <a:rPr lang="en-US" dirty="0" smtClean="0"/>
              <a:t>Concept of utility allows us to rate the positive and negative consequences of non-monetary outcomes, and plug them into a formula like that used in EV.</a:t>
            </a:r>
          </a:p>
          <a:p>
            <a:endParaRPr lang="en-US" dirty="0"/>
          </a:p>
        </p:txBody>
      </p:sp>
      <p:sp>
        <p:nvSpPr>
          <p:cNvPr id="4" name="Slide Number Placeholder 3"/>
          <p:cNvSpPr>
            <a:spLocks noGrp="1"/>
          </p:cNvSpPr>
          <p:nvPr>
            <p:ph type="sldNum" sz="quarter" idx="10"/>
          </p:nvPr>
        </p:nvSpPr>
        <p:spPr/>
        <p:txBody>
          <a:bodyPr/>
          <a:lstStyle/>
          <a:p>
            <a:fld id="{0A04CD60-15D8-5D43-9A82-7F9643B109E4}" type="slidenum">
              <a:rPr lang="en-US" smtClean="0"/>
              <a:pPr/>
              <a:t>22</a:t>
            </a:fld>
            <a:endParaRPr lang="en-US" dirty="0"/>
          </a:p>
        </p:txBody>
      </p:sp>
    </p:spTree>
    <p:extLst>
      <p:ext uri="{BB962C8B-B14F-4D97-AF65-F5344CB8AC3E}">
        <p14:creationId xmlns:p14="http://schemas.microsoft.com/office/powerpoint/2010/main" val="4798169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04CD60-15D8-5D43-9A82-7F9643B109E4}" type="slidenum">
              <a:rPr lang="en-US" smtClean="0"/>
              <a:pPr/>
              <a:t>3</a:t>
            </a:fld>
            <a:endParaRPr lang="en-US" dirty="0"/>
          </a:p>
        </p:txBody>
      </p:sp>
    </p:spTree>
    <p:extLst>
      <p:ext uri="{BB962C8B-B14F-4D97-AF65-F5344CB8AC3E}">
        <p14:creationId xmlns:p14="http://schemas.microsoft.com/office/powerpoint/2010/main" val="8213954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Majors differ in many ways:  your interest in them, the job market after graduation, the faculty, etc.</a:t>
            </a:r>
          </a:p>
          <a:p>
            <a:endParaRPr lang="en-US" dirty="0" smtClean="0"/>
          </a:p>
          <a:p>
            <a:r>
              <a:rPr lang="en-US" dirty="0" smtClean="0"/>
              <a:t>How should one choose?</a:t>
            </a:r>
          </a:p>
          <a:p>
            <a:endParaRPr lang="en-US" dirty="0"/>
          </a:p>
        </p:txBody>
      </p:sp>
      <p:sp>
        <p:nvSpPr>
          <p:cNvPr id="4" name="Slide Number Placeholder 3"/>
          <p:cNvSpPr>
            <a:spLocks noGrp="1"/>
          </p:cNvSpPr>
          <p:nvPr>
            <p:ph type="sldNum" sz="quarter" idx="10"/>
          </p:nvPr>
        </p:nvSpPr>
        <p:spPr/>
        <p:txBody>
          <a:bodyPr/>
          <a:lstStyle/>
          <a:p>
            <a:fld id="{0A04CD60-15D8-5D43-9A82-7F9643B109E4}" type="slidenum">
              <a:rPr lang="en-US" smtClean="0"/>
              <a:pPr/>
              <a:t>23</a:t>
            </a:fld>
            <a:endParaRPr lang="en-US" dirty="0"/>
          </a:p>
        </p:txBody>
      </p:sp>
    </p:spTree>
    <p:extLst>
      <p:ext uri="{BB962C8B-B14F-4D97-AF65-F5344CB8AC3E}">
        <p14:creationId xmlns:p14="http://schemas.microsoft.com/office/powerpoint/2010/main" val="10710627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People don’t often use MAUT for making decisions. Instead,, they use shortcuts: they might just</a:t>
            </a:r>
            <a:r>
              <a:rPr lang="en-US" baseline="0" dirty="0" smtClean="0"/>
              <a:t> base the decision on their top criterion only, or they might eliminate some of their choices based on the top criterion and then do a more thorough analysis of the ones that are left.  For example, classics and sociology might be eliminated based on interest level, and then MAUT used to choose among the remaining three alternatives.</a:t>
            </a:r>
            <a:endParaRPr lang="en-US" dirty="0"/>
          </a:p>
        </p:txBody>
      </p:sp>
      <p:sp>
        <p:nvSpPr>
          <p:cNvPr id="4" name="Slide Number Placeholder 3"/>
          <p:cNvSpPr>
            <a:spLocks noGrp="1"/>
          </p:cNvSpPr>
          <p:nvPr>
            <p:ph type="sldNum" sz="quarter" idx="10"/>
          </p:nvPr>
        </p:nvSpPr>
        <p:spPr/>
        <p:txBody>
          <a:bodyPr/>
          <a:lstStyle/>
          <a:p>
            <a:fld id="{0A04CD60-15D8-5D43-9A82-7F9643B109E4}" type="slidenum">
              <a:rPr lang="en-US" smtClean="0"/>
              <a:pPr/>
              <a:t>25</a:t>
            </a:fld>
            <a:endParaRPr lang="en-US" dirty="0"/>
          </a:p>
        </p:txBody>
      </p:sp>
    </p:spTree>
    <p:extLst>
      <p:ext uri="{BB962C8B-B14F-4D97-AF65-F5344CB8AC3E}">
        <p14:creationId xmlns:p14="http://schemas.microsoft.com/office/powerpoint/2010/main" val="313474133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b="1" kern="1200" dirty="0" smtClean="0">
                <a:solidFill>
                  <a:schemeClr val="tx1"/>
                </a:solidFill>
                <a:effectLst/>
                <a:latin typeface="+mn-lt"/>
                <a:ea typeface="+mn-ea"/>
                <a:cs typeface="+mn-cs"/>
              </a:rPr>
              <a:t>Image theory</a:t>
            </a:r>
            <a:r>
              <a:rPr lang="en-US" sz="1200" kern="1200" dirty="0" smtClean="0">
                <a:solidFill>
                  <a:schemeClr val="tx1"/>
                </a:solidFill>
                <a:effectLst/>
                <a:latin typeface="+mn-lt"/>
                <a:ea typeface="+mn-ea"/>
                <a:cs typeface="+mn-cs"/>
              </a:rPr>
              <a:t> is a descriptive model of how people make decisions.</a:t>
            </a:r>
          </a:p>
          <a:p>
            <a:pPr lvl="2"/>
            <a:r>
              <a:rPr lang="en-US" sz="1200" kern="1200" dirty="0" smtClean="0">
                <a:solidFill>
                  <a:schemeClr val="tx1"/>
                </a:solidFill>
                <a:effectLst/>
                <a:latin typeface="+mn-lt"/>
                <a:ea typeface="+mn-ea"/>
                <a:cs typeface="+mn-cs"/>
              </a:rPr>
              <a:t>In this model, a “</a:t>
            </a:r>
            <a:r>
              <a:rPr lang="en-US" sz="1200" kern="1200" dirty="0" err="1" smtClean="0">
                <a:solidFill>
                  <a:schemeClr val="tx1"/>
                </a:solidFill>
                <a:effectLst/>
                <a:latin typeface="+mn-lt"/>
                <a:ea typeface="+mn-ea"/>
                <a:cs typeface="+mn-cs"/>
              </a:rPr>
              <a:t>prechoice</a:t>
            </a:r>
            <a:r>
              <a:rPr lang="en-US" sz="1200" kern="1200" dirty="0" smtClean="0">
                <a:solidFill>
                  <a:schemeClr val="tx1"/>
                </a:solidFill>
                <a:effectLst/>
                <a:latin typeface="+mn-lt"/>
                <a:ea typeface="+mn-ea"/>
                <a:cs typeface="+mn-cs"/>
              </a:rPr>
              <a:t> screening of options” narrows the number of options to a small number.</a:t>
            </a:r>
          </a:p>
          <a:p>
            <a:pPr lvl="2"/>
            <a:r>
              <a:rPr lang="en-US" sz="1200" kern="1200" dirty="0" smtClean="0">
                <a:solidFill>
                  <a:schemeClr val="tx1"/>
                </a:solidFill>
                <a:effectLst/>
                <a:latin typeface="+mn-lt"/>
                <a:ea typeface="+mn-ea"/>
                <a:cs typeface="+mn-cs"/>
              </a:rPr>
              <a:t>This prochoice screening is done by asking yourself whether an alternative is compatible with three images:  the </a:t>
            </a:r>
            <a:r>
              <a:rPr lang="en-US" sz="1200" i="1" kern="1200" dirty="0" smtClean="0">
                <a:solidFill>
                  <a:schemeClr val="tx1"/>
                </a:solidFill>
                <a:effectLst/>
                <a:latin typeface="+mn-lt"/>
                <a:ea typeface="+mn-ea"/>
                <a:cs typeface="+mn-cs"/>
              </a:rPr>
              <a:t>trajectory image</a:t>
            </a:r>
            <a:r>
              <a:rPr lang="en-US" sz="1200" kern="1200" dirty="0" smtClean="0">
                <a:solidFill>
                  <a:schemeClr val="tx1"/>
                </a:solidFill>
                <a:effectLst/>
                <a:latin typeface="+mn-lt"/>
                <a:ea typeface="+mn-ea"/>
                <a:cs typeface="+mn-cs"/>
              </a:rPr>
              <a:t> (containing your goals for the future), the </a:t>
            </a:r>
            <a:r>
              <a:rPr lang="en-US" sz="1200" i="1" kern="1200" dirty="0" smtClean="0">
                <a:solidFill>
                  <a:schemeClr val="tx1"/>
                </a:solidFill>
                <a:effectLst/>
                <a:latin typeface="+mn-lt"/>
                <a:ea typeface="+mn-ea"/>
                <a:cs typeface="+mn-cs"/>
              </a:rPr>
              <a:t>value image </a:t>
            </a:r>
            <a:r>
              <a:rPr lang="en-US" sz="1200" kern="1200" dirty="0" smtClean="0">
                <a:solidFill>
                  <a:schemeClr val="tx1"/>
                </a:solidFill>
                <a:effectLst/>
                <a:latin typeface="+mn-lt"/>
                <a:ea typeface="+mn-ea"/>
                <a:cs typeface="+mn-cs"/>
              </a:rPr>
              <a:t>(containing your values and morals), and the </a:t>
            </a:r>
            <a:r>
              <a:rPr lang="en-US" sz="1200" i="1" kern="1200" dirty="0" smtClean="0">
                <a:solidFill>
                  <a:schemeClr val="tx1"/>
                </a:solidFill>
                <a:effectLst/>
                <a:latin typeface="+mn-lt"/>
                <a:ea typeface="+mn-ea"/>
                <a:cs typeface="+mn-cs"/>
              </a:rPr>
              <a:t>strategic image </a:t>
            </a:r>
            <a:r>
              <a:rPr lang="en-US" sz="1200" kern="1200" dirty="0" smtClean="0">
                <a:solidFill>
                  <a:schemeClr val="tx1"/>
                </a:solidFill>
                <a:effectLst/>
                <a:latin typeface="+mn-lt"/>
                <a:ea typeface="+mn-ea"/>
                <a:cs typeface="+mn-cs"/>
              </a:rPr>
              <a:t>(the way in which you plan to attain your goals).</a:t>
            </a:r>
          </a:p>
          <a:p>
            <a:pPr lvl="2"/>
            <a:r>
              <a:rPr lang="en-US" sz="1200" kern="1200" dirty="0" smtClean="0">
                <a:solidFill>
                  <a:schemeClr val="tx1"/>
                </a:solidFill>
                <a:effectLst/>
                <a:latin typeface="+mn-lt"/>
                <a:ea typeface="+mn-ea"/>
                <a:cs typeface="+mn-cs"/>
              </a:rPr>
              <a:t>Alternatives that are incompatible with one or more of these three images are dropped from further consideration; no tradeoffs are made.</a:t>
            </a:r>
          </a:p>
          <a:p>
            <a:pPr lvl="2"/>
            <a:endParaRPr lang="en-US" sz="12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When experts make time-pressured, high-stakes decisions, the </a:t>
            </a:r>
            <a:r>
              <a:rPr lang="en-US" sz="1200" b="1" kern="1200" dirty="0" smtClean="0">
                <a:solidFill>
                  <a:schemeClr val="tx1"/>
                </a:solidFill>
                <a:effectLst/>
                <a:latin typeface="+mn-lt"/>
                <a:ea typeface="+mn-ea"/>
                <a:cs typeface="+mn-cs"/>
              </a:rPr>
              <a:t>recognition-primed decision making</a:t>
            </a:r>
            <a:r>
              <a:rPr lang="en-US" sz="1200" kern="1200" dirty="0" smtClean="0">
                <a:solidFill>
                  <a:schemeClr val="tx1"/>
                </a:solidFill>
                <a:effectLst/>
                <a:latin typeface="+mn-lt"/>
                <a:ea typeface="+mn-ea"/>
                <a:cs typeface="+mn-cs"/>
              </a:rPr>
              <a:t> model may capture their cognitive processes best.</a:t>
            </a:r>
          </a:p>
          <a:p>
            <a:pPr lvl="2"/>
            <a:r>
              <a:rPr lang="en-US" sz="1200" kern="1200" dirty="0" smtClean="0">
                <a:solidFill>
                  <a:schemeClr val="tx1"/>
                </a:solidFill>
                <a:effectLst/>
                <a:latin typeface="+mn-lt"/>
                <a:ea typeface="+mn-ea"/>
                <a:cs typeface="+mn-cs"/>
              </a:rPr>
              <a:t>In these conditions, experts rely on intuition, mental simulation, analogies, and recalling or creating stories.</a:t>
            </a:r>
          </a:p>
          <a:p>
            <a:pPr lvl="2"/>
            <a:r>
              <a:rPr lang="en-US" sz="1200" kern="1200" dirty="0" smtClean="0">
                <a:solidFill>
                  <a:schemeClr val="tx1"/>
                </a:solidFill>
                <a:effectLst/>
                <a:latin typeface="+mn-lt"/>
                <a:ea typeface="+mn-ea"/>
                <a:cs typeface="+mn-cs"/>
              </a:rPr>
              <a:t>Experts consider one option at a time, mentally simulating the likely effect of that decision, and either take action or reject that alternative.</a:t>
            </a:r>
          </a:p>
        </p:txBody>
      </p:sp>
      <p:sp>
        <p:nvSpPr>
          <p:cNvPr id="4" name="Slide Number Placeholder 3"/>
          <p:cNvSpPr>
            <a:spLocks noGrp="1"/>
          </p:cNvSpPr>
          <p:nvPr>
            <p:ph type="sldNum" sz="quarter" idx="10"/>
          </p:nvPr>
        </p:nvSpPr>
        <p:spPr/>
        <p:txBody>
          <a:bodyPr/>
          <a:lstStyle/>
          <a:p>
            <a:fld id="{0A04CD60-15D8-5D43-9A82-7F9643B109E4}" type="slidenum">
              <a:rPr lang="en-US" smtClean="0"/>
              <a:pPr/>
              <a:t>26</a:t>
            </a:fld>
            <a:endParaRPr lang="en-US" dirty="0"/>
          </a:p>
        </p:txBody>
      </p:sp>
    </p:spTree>
    <p:extLst>
      <p:ext uri="{BB962C8B-B14F-4D97-AF65-F5344CB8AC3E}">
        <p14:creationId xmlns:p14="http://schemas.microsoft.com/office/powerpoint/2010/main" val="17486511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Patients with prefrontal cortex damage are hampered in their ability to reason.</a:t>
            </a:r>
          </a:p>
          <a:p>
            <a:r>
              <a:rPr lang="en-US" dirty="0" smtClean="0"/>
              <a:t>IQ and semantic memory are not affected.</a:t>
            </a:r>
          </a:p>
          <a:p>
            <a:endParaRPr lang="en-US" dirty="0" smtClean="0"/>
          </a:p>
          <a:p>
            <a:r>
              <a:rPr lang="en-US" dirty="0" smtClean="0"/>
              <a:t>The famous case of Phineas Gage also involved prefrontal cortex damage, after which “Gage was no longer Gage” in terms of his judgment.</a:t>
            </a:r>
          </a:p>
          <a:p>
            <a:endParaRPr lang="en-US" dirty="0" smtClean="0"/>
          </a:p>
          <a:p>
            <a:pPr marL="0" marR="0" lvl="2"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Brain imaging studies of individuals carrying out decision-making tasks support the idea that the prefrontal cortex plays an important role in decision making.</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A04CD60-15D8-5D43-9A82-7F9643B109E4}" type="slidenum">
              <a:rPr lang="en-US" smtClean="0"/>
              <a:pPr/>
              <a:t>27</a:t>
            </a:fld>
            <a:endParaRPr lang="en-US" dirty="0"/>
          </a:p>
        </p:txBody>
      </p:sp>
    </p:spTree>
    <p:extLst>
      <p:ext uri="{BB962C8B-B14F-4D97-AF65-F5344CB8AC3E}">
        <p14:creationId xmlns:p14="http://schemas.microsoft.com/office/powerpoint/2010/main" val="10530377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Correct</a:t>
            </a:r>
            <a:r>
              <a:rPr lang="en-US" baseline="0" dirty="0" smtClean="0"/>
              <a:t> answer is to turn over the “A” and the “7.”</a:t>
            </a:r>
          </a:p>
          <a:p>
            <a:r>
              <a:rPr lang="en-US" baseline="0" dirty="0" smtClean="0"/>
              <a:t>Most people select the A but not the 7.  Sometimes they needlessly turn over the 4.</a:t>
            </a:r>
            <a:endParaRPr lang="en-US" dirty="0"/>
          </a:p>
        </p:txBody>
      </p:sp>
      <p:sp>
        <p:nvSpPr>
          <p:cNvPr id="4" name="Slide Number Placeholder 3"/>
          <p:cNvSpPr>
            <a:spLocks noGrp="1"/>
          </p:cNvSpPr>
          <p:nvPr>
            <p:ph type="sldNum" sz="quarter" idx="10"/>
          </p:nvPr>
        </p:nvSpPr>
        <p:spPr/>
        <p:txBody>
          <a:bodyPr/>
          <a:lstStyle/>
          <a:p>
            <a:fld id="{0A04CD60-15D8-5D43-9A82-7F9643B109E4}" type="slidenum">
              <a:rPr lang="en-US" smtClean="0"/>
              <a:pPr/>
              <a:t>5</a:t>
            </a:fld>
            <a:endParaRPr lang="en-US" dirty="0"/>
          </a:p>
        </p:txBody>
      </p:sp>
    </p:spTree>
    <p:extLst>
      <p:ext uri="{BB962C8B-B14F-4D97-AF65-F5344CB8AC3E}">
        <p14:creationId xmlns:p14="http://schemas.microsoft.com/office/powerpoint/2010/main" val="208280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Here, most people know to turn over the “beer” card and also the “age 16” card.</a:t>
            </a:r>
          </a:p>
          <a:p>
            <a:endParaRPr lang="en-US" dirty="0"/>
          </a:p>
        </p:txBody>
      </p:sp>
      <p:sp>
        <p:nvSpPr>
          <p:cNvPr id="4" name="Slide Number Placeholder 3"/>
          <p:cNvSpPr>
            <a:spLocks noGrp="1"/>
          </p:cNvSpPr>
          <p:nvPr>
            <p:ph type="sldNum" sz="quarter" idx="10"/>
          </p:nvPr>
        </p:nvSpPr>
        <p:spPr/>
        <p:txBody>
          <a:bodyPr/>
          <a:lstStyle/>
          <a:p>
            <a:fld id="{0A04CD60-15D8-5D43-9A82-7F9643B109E4}" type="slidenum">
              <a:rPr lang="en-US" smtClean="0"/>
              <a:pPr/>
              <a:t>6</a:t>
            </a:fld>
            <a:endParaRPr lang="en-US" dirty="0"/>
          </a:p>
        </p:txBody>
      </p:sp>
    </p:spTree>
    <p:extLst>
      <p:ext uri="{BB962C8B-B14F-4D97-AF65-F5344CB8AC3E}">
        <p14:creationId xmlns:p14="http://schemas.microsoft.com/office/powerpoint/2010/main" val="11681259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Performance on these types of syllogisms is error-prone.</a:t>
            </a:r>
          </a:p>
          <a:p>
            <a:r>
              <a:rPr lang="en-US" dirty="0" smtClean="0"/>
              <a:t>People tend to have</a:t>
            </a:r>
            <a:r>
              <a:rPr lang="en-US" baseline="0" dirty="0" smtClean="0"/>
              <a:t> the most trouble when the premises involve “some” and when there are negatives involved.</a:t>
            </a:r>
          </a:p>
          <a:p>
            <a:endParaRPr lang="en-US" baseline="0" dirty="0" smtClean="0"/>
          </a:p>
        </p:txBody>
      </p:sp>
      <p:sp>
        <p:nvSpPr>
          <p:cNvPr id="4" name="Slide Number Placeholder 3"/>
          <p:cNvSpPr>
            <a:spLocks noGrp="1"/>
          </p:cNvSpPr>
          <p:nvPr>
            <p:ph type="sldNum" sz="quarter" idx="10"/>
          </p:nvPr>
        </p:nvSpPr>
        <p:spPr/>
        <p:txBody>
          <a:bodyPr/>
          <a:lstStyle/>
          <a:p>
            <a:fld id="{0A04CD60-15D8-5D43-9A82-7F9643B109E4}" type="slidenum">
              <a:rPr lang="en-US" smtClean="0"/>
              <a:pPr/>
              <a:t>7</a:t>
            </a:fld>
            <a:endParaRPr lang="en-US" dirty="0"/>
          </a:p>
        </p:txBody>
      </p:sp>
    </p:spTree>
    <p:extLst>
      <p:ext uri="{BB962C8B-B14F-4D97-AF65-F5344CB8AC3E}">
        <p14:creationId xmlns:p14="http://schemas.microsoft.com/office/powerpoint/2010/main" val="20212096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A04CD60-15D8-5D43-9A82-7F9643B109E4}" type="slidenum">
              <a:rPr lang="en-US" smtClean="0"/>
              <a:pPr/>
              <a:t>8</a:t>
            </a:fld>
            <a:endParaRPr lang="en-US" dirty="0"/>
          </a:p>
        </p:txBody>
      </p:sp>
    </p:spTree>
    <p:extLst>
      <p:ext uri="{BB962C8B-B14F-4D97-AF65-F5344CB8AC3E}">
        <p14:creationId xmlns:p14="http://schemas.microsoft.com/office/powerpoint/2010/main" val="14496050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Ease of completing</a:t>
            </a:r>
            <a:r>
              <a:rPr lang="en-US" baseline="0" dirty="0" smtClean="0"/>
              <a:t> these problems depends upon complexity of the individual terms, knowledge of the reasoner, how easy it is to find the relationship between the first two terms, how many possibilities there are for the blank term.</a:t>
            </a:r>
            <a:endParaRPr lang="en-US" dirty="0"/>
          </a:p>
        </p:txBody>
      </p:sp>
      <p:sp>
        <p:nvSpPr>
          <p:cNvPr id="4" name="Slide Number Placeholder 3"/>
          <p:cNvSpPr>
            <a:spLocks noGrp="1"/>
          </p:cNvSpPr>
          <p:nvPr>
            <p:ph type="sldNum" sz="quarter" idx="10"/>
          </p:nvPr>
        </p:nvSpPr>
        <p:spPr/>
        <p:txBody>
          <a:bodyPr/>
          <a:lstStyle/>
          <a:p>
            <a:fld id="{0A04CD60-15D8-5D43-9A82-7F9643B109E4}" type="slidenum">
              <a:rPr lang="en-US" smtClean="0"/>
              <a:pPr/>
              <a:t>9</a:t>
            </a:fld>
            <a:endParaRPr lang="en-US" dirty="0"/>
          </a:p>
        </p:txBody>
      </p:sp>
    </p:spTree>
    <p:extLst>
      <p:ext uri="{BB962C8B-B14F-4D97-AF65-F5344CB8AC3E}">
        <p14:creationId xmlns:p14="http://schemas.microsoft.com/office/powerpoint/2010/main" val="17960073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Suppose you believe</a:t>
            </a:r>
            <a:r>
              <a:rPr lang="en-US" baseline="0" dirty="0" smtClean="0"/>
              <a:t> the rule to be “ascending even numbers.”  You test 8, 10, 12; 100,102,104; 246, 248, 250.  You become more and more confident in your answer, but you are wrong: the actual rule is “any three ascending numbers.”  Had you tested the sequence “1, 2, 3” you would have realized that you were on the wrong track.</a:t>
            </a:r>
          </a:p>
          <a:p>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Bias:  Most people come up with a hypothesis, then test only sequences that obey the rule. They don’t test sequences that could </a:t>
            </a:r>
            <a:r>
              <a:rPr lang="en-US" i="1" dirty="0" smtClean="0"/>
              <a:t>disconfirm</a:t>
            </a:r>
            <a:r>
              <a:rPr lang="en-US" dirty="0" smtClean="0"/>
              <a:t> the rule.</a:t>
            </a:r>
          </a:p>
          <a:p>
            <a:endParaRPr lang="en-US" dirty="0"/>
          </a:p>
        </p:txBody>
      </p:sp>
      <p:sp>
        <p:nvSpPr>
          <p:cNvPr id="4" name="Slide Number Placeholder 3"/>
          <p:cNvSpPr>
            <a:spLocks noGrp="1"/>
          </p:cNvSpPr>
          <p:nvPr>
            <p:ph type="sldNum" sz="quarter" idx="10"/>
          </p:nvPr>
        </p:nvSpPr>
        <p:spPr/>
        <p:txBody>
          <a:bodyPr/>
          <a:lstStyle/>
          <a:p>
            <a:fld id="{0A04CD60-15D8-5D43-9A82-7F9643B109E4}" type="slidenum">
              <a:rPr lang="en-US" smtClean="0"/>
              <a:pPr/>
              <a:t>10</a:t>
            </a:fld>
            <a:endParaRPr lang="en-US" dirty="0"/>
          </a:p>
        </p:txBody>
      </p:sp>
    </p:spTree>
    <p:extLst>
      <p:ext uri="{BB962C8B-B14F-4D97-AF65-F5344CB8AC3E}">
        <p14:creationId xmlns:p14="http://schemas.microsoft.com/office/powerpoint/2010/main" val="23304893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The “goodness” of decision making cannot be measured by the success of individual decisions.</a:t>
            </a:r>
          </a:p>
          <a:p>
            <a:pPr lvl="1"/>
            <a:endParaRPr lang="en-US" sz="1200" kern="1200" dirty="0" smtClean="0">
              <a:solidFill>
                <a:schemeClr val="tx1"/>
              </a:solidFill>
              <a:effectLst/>
              <a:latin typeface="+mn-lt"/>
              <a:ea typeface="+mn-ea"/>
              <a:cs typeface="+mn-cs"/>
            </a:endParaRPr>
          </a:p>
          <a:p>
            <a:pPr lvl="2"/>
            <a:r>
              <a:rPr lang="en-US" sz="1200" kern="1200" dirty="0" smtClean="0">
                <a:solidFill>
                  <a:schemeClr val="tx1"/>
                </a:solidFill>
                <a:effectLst/>
                <a:latin typeface="+mn-lt"/>
                <a:ea typeface="+mn-ea"/>
                <a:cs typeface="+mn-cs"/>
              </a:rPr>
              <a:t>Instead, good decision making is defined as </a:t>
            </a:r>
            <a:r>
              <a:rPr lang="en-US" sz="1200" b="1" kern="1200" dirty="0" smtClean="0">
                <a:solidFill>
                  <a:schemeClr val="tx1"/>
                </a:solidFill>
                <a:effectLst/>
                <a:latin typeface="+mn-lt"/>
                <a:ea typeface="+mn-ea"/>
                <a:cs typeface="+mn-cs"/>
              </a:rPr>
              <a:t>rational</a:t>
            </a:r>
            <a:r>
              <a:rPr lang="en-US" sz="1200" kern="1200" dirty="0" smtClean="0">
                <a:solidFill>
                  <a:schemeClr val="tx1"/>
                </a:solidFill>
                <a:effectLst/>
                <a:latin typeface="+mn-lt"/>
                <a:ea typeface="+mn-ea"/>
                <a:cs typeface="+mn-cs"/>
              </a:rPr>
              <a:t> if it considers all of the relevant goals, involves the careful gathering of information, and examines evidence both for and against your initial </a:t>
            </a:r>
            <a:r>
              <a:rPr lang="en-US" sz="1200" kern="1200" dirty="0" err="1" smtClean="0">
                <a:solidFill>
                  <a:schemeClr val="tx1"/>
                </a:solidFill>
                <a:effectLst/>
                <a:latin typeface="+mn-lt"/>
                <a:ea typeface="+mn-ea"/>
                <a:cs typeface="+mn-cs"/>
              </a:rPr>
              <a:t>inclinications</a:t>
            </a:r>
            <a:r>
              <a:rPr lang="en-US" sz="1200" kern="1200" dirty="0" smtClean="0">
                <a:solidFill>
                  <a:schemeClr val="tx1"/>
                </a:solidFill>
                <a:effectLst/>
                <a:latin typeface="+mn-lt"/>
                <a:ea typeface="+mn-ea"/>
                <a:cs typeface="+mn-cs"/>
              </a:rPr>
              <a:t>.</a:t>
            </a:r>
          </a:p>
          <a:p>
            <a:pPr lvl="2"/>
            <a:endParaRPr lang="en-US" sz="1200" kern="1200" dirty="0" smtClean="0">
              <a:solidFill>
                <a:schemeClr val="tx1"/>
              </a:solidFill>
              <a:effectLst/>
              <a:latin typeface="+mn-lt"/>
              <a:ea typeface="+mn-ea"/>
              <a:cs typeface="+mn-cs"/>
            </a:endParaRPr>
          </a:p>
          <a:p>
            <a:pPr lvl="2"/>
            <a:r>
              <a:rPr lang="en-US" sz="1200" kern="1200" dirty="0" smtClean="0">
                <a:solidFill>
                  <a:schemeClr val="tx1"/>
                </a:solidFill>
                <a:effectLst/>
                <a:latin typeface="+mn-lt"/>
                <a:ea typeface="+mn-ea"/>
                <a:cs typeface="+mn-cs"/>
              </a:rPr>
              <a:t>Poor decisions can result from </a:t>
            </a:r>
            <a:r>
              <a:rPr lang="en-US" sz="1200" b="1" kern="1200" dirty="0" smtClean="0">
                <a:solidFill>
                  <a:schemeClr val="tx1"/>
                </a:solidFill>
                <a:effectLst/>
                <a:latin typeface="+mn-lt"/>
                <a:ea typeface="+mn-ea"/>
                <a:cs typeface="+mn-cs"/>
              </a:rPr>
              <a:t>cognitive overload</a:t>
            </a:r>
            <a:r>
              <a:rPr lang="en-US" sz="1200" kern="1200" dirty="0" smtClean="0">
                <a:solidFill>
                  <a:schemeClr val="tx1"/>
                </a:solidFill>
                <a:effectLst/>
                <a:latin typeface="+mn-lt"/>
                <a:ea typeface="+mn-ea"/>
                <a:cs typeface="+mn-cs"/>
              </a:rPr>
              <a:t>, when the available information overwhelms the available cognitive processing.</a:t>
            </a:r>
          </a:p>
          <a:p>
            <a:endParaRPr lang="en-US" dirty="0"/>
          </a:p>
        </p:txBody>
      </p:sp>
      <p:sp>
        <p:nvSpPr>
          <p:cNvPr id="4" name="Slide Number Placeholder 3"/>
          <p:cNvSpPr>
            <a:spLocks noGrp="1"/>
          </p:cNvSpPr>
          <p:nvPr>
            <p:ph type="sldNum" sz="quarter" idx="10"/>
          </p:nvPr>
        </p:nvSpPr>
        <p:spPr/>
        <p:txBody>
          <a:bodyPr/>
          <a:lstStyle/>
          <a:p>
            <a:fld id="{0A04CD60-15D8-5D43-9A82-7F9643B109E4}" type="slidenum">
              <a:rPr lang="en-US" smtClean="0"/>
              <a:pPr/>
              <a:t>12</a:t>
            </a:fld>
            <a:endParaRPr lang="en-US" dirty="0"/>
          </a:p>
        </p:txBody>
      </p:sp>
    </p:spTree>
    <p:extLst>
      <p:ext uri="{BB962C8B-B14F-4D97-AF65-F5344CB8AC3E}">
        <p14:creationId xmlns:p14="http://schemas.microsoft.com/office/powerpoint/2010/main" val="1468635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4DBC168-345B-4E0A-AAB5-1B6C1420AC6F}" type="datetime1">
              <a:rPr lang="en-US" smtClean="0"/>
              <a:t>7/31/2017</a:t>
            </a:fld>
            <a:endParaRPr lang="en-US" dirty="0"/>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12"/>
          </p:nvPr>
        </p:nvSpPr>
        <p:spPr/>
        <p:txBody>
          <a:bodyPr/>
          <a:lstStyle/>
          <a:p>
            <a:fld id="{C873F9A4-90AA-7E4E-B133-C857D3A9F603}" type="slidenum">
              <a:rPr lang="en-US" smtClean="0"/>
              <a:pPr/>
              <a:t>‹#›</a:t>
            </a:fld>
            <a:endParaRPr lang="en-US" dirty="0"/>
          </a:p>
        </p:txBody>
      </p:sp>
    </p:spTree>
    <p:extLst>
      <p:ext uri="{BB962C8B-B14F-4D97-AF65-F5344CB8AC3E}">
        <p14:creationId xmlns:p14="http://schemas.microsoft.com/office/powerpoint/2010/main" val="1046524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E3CCD2-DFB4-4386-90C1-09D1F0838788}" type="datetime1">
              <a:rPr lang="en-US" smtClean="0"/>
              <a:t>7/31/2017</a:t>
            </a:fld>
            <a:endParaRPr lang="en-US" dirty="0"/>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12"/>
          </p:nvPr>
        </p:nvSpPr>
        <p:spPr/>
        <p:txBody>
          <a:bodyPr/>
          <a:lstStyle/>
          <a:p>
            <a:fld id="{C873F9A4-90AA-7E4E-B133-C857D3A9F603}" type="slidenum">
              <a:rPr lang="en-US" smtClean="0"/>
              <a:pPr/>
              <a:t>‹#›</a:t>
            </a:fld>
            <a:endParaRPr lang="en-US" dirty="0"/>
          </a:p>
        </p:txBody>
      </p:sp>
    </p:spTree>
    <p:extLst>
      <p:ext uri="{BB962C8B-B14F-4D97-AF65-F5344CB8AC3E}">
        <p14:creationId xmlns:p14="http://schemas.microsoft.com/office/powerpoint/2010/main" val="10421809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1048F23-F409-4533-9FE9-465EBD8D231C}" type="datetime1">
              <a:rPr lang="en-US" smtClean="0"/>
              <a:t>7/31/2017</a:t>
            </a:fld>
            <a:endParaRPr lang="en-US" dirty="0"/>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12"/>
          </p:nvPr>
        </p:nvSpPr>
        <p:spPr/>
        <p:txBody>
          <a:bodyPr/>
          <a:lstStyle/>
          <a:p>
            <a:fld id="{C873F9A4-90AA-7E4E-B133-C857D3A9F603}" type="slidenum">
              <a:rPr lang="en-US" smtClean="0"/>
              <a:pPr/>
              <a:t>‹#›</a:t>
            </a:fld>
            <a:endParaRPr lang="en-US" dirty="0"/>
          </a:p>
        </p:txBody>
      </p:sp>
    </p:spTree>
    <p:extLst>
      <p:ext uri="{BB962C8B-B14F-4D97-AF65-F5344CB8AC3E}">
        <p14:creationId xmlns:p14="http://schemas.microsoft.com/office/powerpoint/2010/main" val="31375871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AB1F25-D4FD-40B7-80C6-54FEB9EE2E21}" type="datetime1">
              <a:rPr lang="en-US" smtClean="0"/>
              <a:t>7/31/2017</a:t>
            </a:fld>
            <a:endParaRPr lang="en-US" dirty="0"/>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12"/>
          </p:nvPr>
        </p:nvSpPr>
        <p:spPr/>
        <p:txBody>
          <a:bodyPr/>
          <a:lstStyle/>
          <a:p>
            <a:fld id="{C873F9A4-90AA-7E4E-B133-C857D3A9F603}" type="slidenum">
              <a:rPr lang="en-US" smtClean="0"/>
              <a:pPr/>
              <a:t>‹#›</a:t>
            </a:fld>
            <a:endParaRPr lang="en-US" dirty="0"/>
          </a:p>
        </p:txBody>
      </p:sp>
    </p:spTree>
    <p:extLst>
      <p:ext uri="{BB962C8B-B14F-4D97-AF65-F5344CB8AC3E}">
        <p14:creationId xmlns:p14="http://schemas.microsoft.com/office/powerpoint/2010/main" val="41588953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371E8AA-83D1-474A-ADF7-40644AE00D7E}" type="datetime1">
              <a:rPr lang="en-US" smtClean="0"/>
              <a:t>7/31/2017</a:t>
            </a:fld>
            <a:endParaRPr lang="en-US" dirty="0"/>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12"/>
          </p:nvPr>
        </p:nvSpPr>
        <p:spPr/>
        <p:txBody>
          <a:bodyPr/>
          <a:lstStyle/>
          <a:p>
            <a:fld id="{C873F9A4-90AA-7E4E-B133-C857D3A9F603}" type="slidenum">
              <a:rPr lang="en-US" smtClean="0"/>
              <a:pPr/>
              <a:t>‹#›</a:t>
            </a:fld>
            <a:endParaRPr lang="en-US" dirty="0"/>
          </a:p>
        </p:txBody>
      </p:sp>
    </p:spTree>
    <p:extLst>
      <p:ext uri="{BB962C8B-B14F-4D97-AF65-F5344CB8AC3E}">
        <p14:creationId xmlns:p14="http://schemas.microsoft.com/office/powerpoint/2010/main" val="2074395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2956196-22CD-46B9-94E4-939C3C700DD4}" type="datetime1">
              <a:rPr lang="en-US" smtClean="0"/>
              <a:t>7/31/2017</a:t>
            </a:fld>
            <a:endParaRPr lang="en-US" dirty="0"/>
          </a:p>
        </p:txBody>
      </p:sp>
      <p:sp>
        <p:nvSpPr>
          <p:cNvPr id="6" name="Footer Placeholder 5"/>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7" name="Slide Number Placeholder 6"/>
          <p:cNvSpPr>
            <a:spLocks noGrp="1"/>
          </p:cNvSpPr>
          <p:nvPr>
            <p:ph type="sldNum" sz="quarter" idx="12"/>
          </p:nvPr>
        </p:nvSpPr>
        <p:spPr/>
        <p:txBody>
          <a:bodyPr/>
          <a:lstStyle/>
          <a:p>
            <a:fld id="{C873F9A4-90AA-7E4E-B133-C857D3A9F603}" type="slidenum">
              <a:rPr lang="en-US" smtClean="0"/>
              <a:pPr/>
              <a:t>‹#›</a:t>
            </a:fld>
            <a:endParaRPr lang="en-US" dirty="0"/>
          </a:p>
        </p:txBody>
      </p:sp>
    </p:spTree>
    <p:extLst>
      <p:ext uri="{BB962C8B-B14F-4D97-AF65-F5344CB8AC3E}">
        <p14:creationId xmlns:p14="http://schemas.microsoft.com/office/powerpoint/2010/main" val="1947595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378B576-1F6A-48BC-9D4A-AB085DA70A8D}" type="datetime1">
              <a:rPr lang="en-US" smtClean="0"/>
              <a:t>7/31/2017</a:t>
            </a:fld>
            <a:endParaRPr lang="en-US" dirty="0"/>
          </a:p>
        </p:txBody>
      </p:sp>
      <p:sp>
        <p:nvSpPr>
          <p:cNvPr id="8" name="Footer Placeholder 7"/>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9" name="Slide Number Placeholder 8"/>
          <p:cNvSpPr>
            <a:spLocks noGrp="1"/>
          </p:cNvSpPr>
          <p:nvPr>
            <p:ph type="sldNum" sz="quarter" idx="12"/>
          </p:nvPr>
        </p:nvSpPr>
        <p:spPr/>
        <p:txBody>
          <a:bodyPr/>
          <a:lstStyle/>
          <a:p>
            <a:fld id="{C873F9A4-90AA-7E4E-B133-C857D3A9F603}" type="slidenum">
              <a:rPr lang="en-US" smtClean="0"/>
              <a:pPr/>
              <a:t>‹#›</a:t>
            </a:fld>
            <a:endParaRPr lang="en-US" dirty="0"/>
          </a:p>
        </p:txBody>
      </p:sp>
    </p:spTree>
    <p:extLst>
      <p:ext uri="{BB962C8B-B14F-4D97-AF65-F5344CB8AC3E}">
        <p14:creationId xmlns:p14="http://schemas.microsoft.com/office/powerpoint/2010/main" val="357173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0A02F8D-A7D7-49E2-BCD3-531995E063E7}" type="datetime1">
              <a:rPr lang="en-US" smtClean="0"/>
              <a:t>7/31/2017</a:t>
            </a:fld>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a:t>
            </a:fld>
            <a:endParaRPr lang="en-US" dirty="0"/>
          </a:p>
        </p:txBody>
      </p:sp>
    </p:spTree>
    <p:extLst>
      <p:ext uri="{BB962C8B-B14F-4D97-AF65-F5344CB8AC3E}">
        <p14:creationId xmlns:p14="http://schemas.microsoft.com/office/powerpoint/2010/main" val="32543050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0BD90E-38A4-4492-8815-AFA65A32583D}" type="datetime1">
              <a:rPr lang="en-US" smtClean="0"/>
              <a:t>7/31/2017</a:t>
            </a:fld>
            <a:endParaRPr lang="en-US" dirty="0"/>
          </a:p>
        </p:txBody>
      </p:sp>
      <p:sp>
        <p:nvSpPr>
          <p:cNvPr id="3" name="Footer Placeholder 2"/>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4" name="Slide Number Placeholder 3"/>
          <p:cNvSpPr>
            <a:spLocks noGrp="1"/>
          </p:cNvSpPr>
          <p:nvPr>
            <p:ph type="sldNum" sz="quarter" idx="12"/>
          </p:nvPr>
        </p:nvSpPr>
        <p:spPr/>
        <p:txBody>
          <a:bodyPr/>
          <a:lstStyle/>
          <a:p>
            <a:fld id="{C873F9A4-90AA-7E4E-B133-C857D3A9F603}" type="slidenum">
              <a:rPr lang="en-US" smtClean="0"/>
              <a:pPr/>
              <a:t>‹#›</a:t>
            </a:fld>
            <a:endParaRPr lang="en-US" dirty="0"/>
          </a:p>
        </p:txBody>
      </p:sp>
    </p:spTree>
    <p:extLst>
      <p:ext uri="{BB962C8B-B14F-4D97-AF65-F5344CB8AC3E}">
        <p14:creationId xmlns:p14="http://schemas.microsoft.com/office/powerpoint/2010/main" val="3920660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A8D1D4-778D-49E5-9C29-ECBEC473A3BA}" type="datetime1">
              <a:rPr lang="en-US" smtClean="0"/>
              <a:t>7/31/2017</a:t>
            </a:fld>
            <a:endParaRPr lang="en-US" dirty="0"/>
          </a:p>
        </p:txBody>
      </p:sp>
      <p:sp>
        <p:nvSpPr>
          <p:cNvPr id="6" name="Footer Placeholder 5"/>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7" name="Slide Number Placeholder 6"/>
          <p:cNvSpPr>
            <a:spLocks noGrp="1"/>
          </p:cNvSpPr>
          <p:nvPr>
            <p:ph type="sldNum" sz="quarter" idx="12"/>
          </p:nvPr>
        </p:nvSpPr>
        <p:spPr/>
        <p:txBody>
          <a:bodyPr/>
          <a:lstStyle/>
          <a:p>
            <a:fld id="{C873F9A4-90AA-7E4E-B133-C857D3A9F603}" type="slidenum">
              <a:rPr lang="en-US" smtClean="0"/>
              <a:pPr/>
              <a:t>‹#›</a:t>
            </a:fld>
            <a:endParaRPr lang="en-US" dirty="0"/>
          </a:p>
        </p:txBody>
      </p:sp>
    </p:spTree>
    <p:extLst>
      <p:ext uri="{BB962C8B-B14F-4D97-AF65-F5344CB8AC3E}">
        <p14:creationId xmlns:p14="http://schemas.microsoft.com/office/powerpoint/2010/main" val="29470458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7EF2F5-55AA-4C14-805C-52E9CB3D1E48}" type="datetime1">
              <a:rPr lang="en-US" smtClean="0"/>
              <a:t>7/31/2017</a:t>
            </a:fld>
            <a:endParaRPr lang="en-US" dirty="0"/>
          </a:p>
        </p:txBody>
      </p:sp>
      <p:sp>
        <p:nvSpPr>
          <p:cNvPr id="6" name="Footer Placeholder 5"/>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7" name="Slide Number Placeholder 6"/>
          <p:cNvSpPr>
            <a:spLocks noGrp="1"/>
          </p:cNvSpPr>
          <p:nvPr>
            <p:ph type="sldNum" sz="quarter" idx="12"/>
          </p:nvPr>
        </p:nvSpPr>
        <p:spPr/>
        <p:txBody>
          <a:bodyPr/>
          <a:lstStyle/>
          <a:p>
            <a:fld id="{C873F9A4-90AA-7E4E-B133-C857D3A9F603}" type="slidenum">
              <a:rPr lang="en-US" smtClean="0"/>
              <a:pPr/>
              <a:t>‹#›</a:t>
            </a:fld>
            <a:endParaRPr lang="en-US" dirty="0"/>
          </a:p>
        </p:txBody>
      </p:sp>
    </p:spTree>
    <p:extLst>
      <p:ext uri="{BB962C8B-B14F-4D97-AF65-F5344CB8AC3E}">
        <p14:creationId xmlns:p14="http://schemas.microsoft.com/office/powerpoint/2010/main" val="37825209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295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4295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74295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0CCC2A-619C-44CE-89CD-97380B898DD6}" type="datetime1">
              <a:rPr lang="en-US" smtClean="0"/>
              <a:t>7/31/2017</a:t>
            </a:fld>
            <a:endParaRPr lang="en-US" dirty="0"/>
          </a:p>
        </p:txBody>
      </p:sp>
      <p:sp>
        <p:nvSpPr>
          <p:cNvPr id="5" name="Footer Placeholder 4"/>
          <p:cNvSpPr>
            <a:spLocks noGrp="1"/>
          </p:cNvSpPr>
          <p:nvPr>
            <p:ph type="ftr" sz="quarter" idx="3"/>
          </p:nvPr>
        </p:nvSpPr>
        <p:spPr>
          <a:xfrm>
            <a:off x="340995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4"/>
          </p:nvPr>
        </p:nvSpPr>
        <p:spPr>
          <a:xfrm>
            <a:off x="683895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73F9A4-90AA-7E4E-B133-C857D3A9F603}" type="slidenum">
              <a:rPr lang="en-US" smtClean="0"/>
              <a:pPr/>
              <a:t>‹#›</a:t>
            </a:fld>
            <a:endParaRPr lang="en-US" dirty="0"/>
          </a:p>
        </p:txBody>
      </p:sp>
    </p:spTree>
    <p:extLst>
      <p:ext uri="{BB962C8B-B14F-4D97-AF65-F5344CB8AC3E}">
        <p14:creationId xmlns:p14="http://schemas.microsoft.com/office/powerpoint/2010/main" val="23269495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4572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2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2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2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C873F9A4-90AA-7E4E-B133-C857D3A9F603}" type="slidenum">
              <a:rPr lang="en-US" smtClean="0"/>
              <a:pPr/>
              <a:t>1</a:t>
            </a:fld>
            <a:endParaRPr lang="en-US" dirty="0"/>
          </a:p>
        </p:txBody>
      </p:sp>
    </p:spTree>
    <p:extLst>
      <p:ext uri="{BB962C8B-B14F-4D97-AF65-F5344CB8AC3E}">
        <p14:creationId xmlns:p14="http://schemas.microsoft.com/office/powerpoint/2010/main" val="42705770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Hypothesis testing</a:t>
            </a:r>
            <a:endParaRPr lang="en-US" dirty="0"/>
          </a:p>
        </p:txBody>
      </p:sp>
      <p:sp>
        <p:nvSpPr>
          <p:cNvPr id="3" name="Content Placeholder 2"/>
          <p:cNvSpPr>
            <a:spLocks noGrp="1"/>
          </p:cNvSpPr>
          <p:nvPr>
            <p:ph idx="1"/>
          </p:nvPr>
        </p:nvSpPr>
        <p:spPr/>
        <p:txBody>
          <a:bodyPr/>
          <a:lstStyle/>
          <a:p>
            <a:r>
              <a:rPr lang="en-US" smtClean="0"/>
              <a:t>The number sequence “2, 4, 6” follows a rule.</a:t>
            </a:r>
          </a:p>
          <a:p>
            <a:r>
              <a:rPr lang="en-US" smtClean="0"/>
              <a:t>Guess what the rule is. (Don’t say it.)</a:t>
            </a:r>
          </a:p>
          <a:p>
            <a:r>
              <a:rPr lang="en-US" smtClean="0"/>
              <a:t>Give me another three-number sequence to test your rule.</a:t>
            </a:r>
            <a:endParaRPr lang="en-US" dirty="0" smtClean="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10</a:t>
            </a:fld>
            <a:endParaRPr lang="en-US" dirty="0"/>
          </a:p>
        </p:txBody>
      </p:sp>
    </p:spTree>
    <p:extLst>
      <p:ext uri="{BB962C8B-B14F-4D97-AF65-F5344CB8AC3E}">
        <p14:creationId xmlns:p14="http://schemas.microsoft.com/office/powerpoint/2010/main" val="22790623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Everyday reasoning</a:t>
            </a:r>
            <a:endParaRPr lang="en-US" dirty="0"/>
          </a:p>
        </p:txBody>
      </p:sp>
      <p:sp>
        <p:nvSpPr>
          <p:cNvPr id="3" name="Footer Placeholder 2"/>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11</a:t>
            </a:fld>
            <a:endParaRPr lang="en-US" dirty="0"/>
          </a:p>
        </p:txBody>
      </p:sp>
      <p:pic>
        <p:nvPicPr>
          <p:cNvPr id="4" name="Picture 3"/>
          <p:cNvPicPr>
            <a:picLocks noChangeAspect="1"/>
          </p:cNvPicPr>
          <p:nvPr/>
        </p:nvPicPr>
        <p:blipFill>
          <a:blip r:embed="rId2"/>
          <a:stretch>
            <a:fillRect/>
          </a:stretch>
        </p:blipFill>
        <p:spPr>
          <a:xfrm>
            <a:off x="742950" y="1417638"/>
            <a:ext cx="8445106" cy="4736003"/>
          </a:xfrm>
          <a:prstGeom prst="rect">
            <a:avLst/>
          </a:prstGeom>
        </p:spPr>
      </p:pic>
    </p:spTree>
    <p:extLst>
      <p:ext uri="{BB962C8B-B14F-4D97-AF65-F5344CB8AC3E}">
        <p14:creationId xmlns:p14="http://schemas.microsoft.com/office/powerpoint/2010/main" val="36210971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 making</a:t>
            </a:r>
            <a:endParaRPr lang="en-US" dirty="0"/>
          </a:p>
        </p:txBody>
      </p:sp>
      <p:sp>
        <p:nvSpPr>
          <p:cNvPr id="3" name="Footer Placeholder 2"/>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12</a:t>
            </a:fld>
            <a:endParaRPr lang="en-US" dirty="0"/>
          </a:p>
        </p:txBody>
      </p:sp>
      <p:pic>
        <p:nvPicPr>
          <p:cNvPr id="4" name="Picture 3"/>
          <p:cNvPicPr>
            <a:picLocks noChangeAspect="1"/>
          </p:cNvPicPr>
          <p:nvPr/>
        </p:nvPicPr>
        <p:blipFill>
          <a:blip r:embed="rId3"/>
          <a:stretch>
            <a:fillRect/>
          </a:stretch>
        </p:blipFill>
        <p:spPr>
          <a:xfrm>
            <a:off x="1822450" y="1256227"/>
            <a:ext cx="6070600" cy="4838700"/>
          </a:xfrm>
          <a:prstGeom prst="rect">
            <a:avLst/>
          </a:prstGeom>
        </p:spPr>
      </p:pic>
    </p:spTree>
    <p:extLst>
      <p:ext uri="{BB962C8B-B14F-4D97-AF65-F5344CB8AC3E}">
        <p14:creationId xmlns:p14="http://schemas.microsoft.com/office/powerpoint/2010/main" val="11945738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Heuristics leading to cognitive illusions</a:t>
            </a:r>
            <a:endParaRPr lang="en-US" dirty="0"/>
          </a:p>
        </p:txBody>
      </p:sp>
      <p:sp>
        <p:nvSpPr>
          <p:cNvPr id="3" name="Content Placeholder 2"/>
          <p:cNvSpPr>
            <a:spLocks noGrp="1"/>
          </p:cNvSpPr>
          <p:nvPr>
            <p:ph idx="1"/>
          </p:nvPr>
        </p:nvSpPr>
        <p:spPr/>
        <p:txBody>
          <a:bodyPr/>
          <a:lstStyle/>
          <a:p>
            <a:r>
              <a:rPr lang="en-US" smtClean="0"/>
              <a:t>Availability</a:t>
            </a:r>
          </a:p>
          <a:p>
            <a:r>
              <a:rPr lang="en-US" smtClean="0"/>
              <a:t>In English, is the letter L more likely to come at the beginning of a word, or appear as the third letter of a word?</a:t>
            </a:r>
            <a:endParaRPr lang="en-US" dirty="0" smtClean="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13</a:t>
            </a:fld>
            <a:endParaRPr lang="en-US" dirty="0"/>
          </a:p>
        </p:txBody>
      </p:sp>
    </p:spTree>
    <p:extLst>
      <p:ext uri="{BB962C8B-B14F-4D97-AF65-F5344CB8AC3E}">
        <p14:creationId xmlns:p14="http://schemas.microsoft.com/office/powerpoint/2010/main" val="20336397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Representativeness heuristic</a:t>
            </a:r>
            <a:endParaRPr lang="en-US" dirty="0"/>
          </a:p>
        </p:txBody>
      </p:sp>
      <p:sp>
        <p:nvSpPr>
          <p:cNvPr id="3" name="Content Placeholder 2"/>
          <p:cNvSpPr>
            <a:spLocks noGrp="1"/>
          </p:cNvSpPr>
          <p:nvPr>
            <p:ph idx="1"/>
          </p:nvPr>
        </p:nvSpPr>
        <p:spPr/>
        <p:txBody>
          <a:bodyPr/>
          <a:lstStyle/>
          <a:p>
            <a:r>
              <a:rPr lang="en-US" smtClean="0"/>
              <a:t>Flip a coin 5 times.</a:t>
            </a:r>
          </a:p>
          <a:p>
            <a:r>
              <a:rPr lang="en-US" smtClean="0"/>
              <a:t>Which is more likely?</a:t>
            </a:r>
          </a:p>
          <a:p>
            <a:pPr lvl="1"/>
            <a:r>
              <a:rPr lang="en-US" smtClean="0"/>
              <a:t>Heads-Tails-Heads-Heads-Tails</a:t>
            </a:r>
          </a:p>
          <a:p>
            <a:pPr lvl="1"/>
            <a:r>
              <a:rPr lang="en-US" smtClean="0"/>
              <a:t>Heads-Heads-Tails-Tails-Tails</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14</a:t>
            </a:fld>
            <a:endParaRPr lang="en-US" dirty="0"/>
          </a:p>
        </p:txBody>
      </p:sp>
    </p:spTree>
    <p:extLst>
      <p:ext uri="{BB962C8B-B14F-4D97-AF65-F5344CB8AC3E}">
        <p14:creationId xmlns:p14="http://schemas.microsoft.com/office/powerpoint/2010/main" val="20851568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Framing effects</a:t>
            </a:r>
            <a:endParaRPr lang="en-US" dirty="0"/>
          </a:p>
        </p:txBody>
      </p:sp>
      <p:sp>
        <p:nvSpPr>
          <p:cNvPr id="3" name="Content Placeholder 2"/>
          <p:cNvSpPr>
            <a:spLocks noGrp="1"/>
          </p:cNvSpPr>
          <p:nvPr>
            <p:ph idx="1"/>
          </p:nvPr>
        </p:nvSpPr>
        <p:spPr/>
        <p:txBody>
          <a:bodyPr/>
          <a:lstStyle/>
          <a:p>
            <a:r>
              <a:rPr lang="en-US" smtClean="0"/>
              <a:t>Store A sells ground beef that is 95% lean.</a:t>
            </a:r>
          </a:p>
          <a:p>
            <a:r>
              <a:rPr lang="en-US" smtClean="0"/>
              <a:t>Store B sells ground beef that is 5% fat.</a:t>
            </a:r>
          </a:p>
          <a:p>
            <a:r>
              <a:rPr lang="en-US" smtClean="0"/>
              <a:t>Which store do you want to shop at?</a:t>
            </a:r>
            <a:endParaRPr lang="en-US" dirty="0" smtClean="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15</a:t>
            </a:fld>
            <a:endParaRPr lang="en-US" dirty="0"/>
          </a:p>
        </p:txBody>
      </p:sp>
    </p:spTree>
    <p:extLst>
      <p:ext uri="{BB962C8B-B14F-4D97-AF65-F5344CB8AC3E}">
        <p14:creationId xmlns:p14="http://schemas.microsoft.com/office/powerpoint/2010/main" val="7528627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Anchoring</a:t>
            </a:r>
            <a:endParaRPr lang="en-US" dirty="0"/>
          </a:p>
        </p:txBody>
      </p:sp>
      <p:sp>
        <p:nvSpPr>
          <p:cNvPr id="3" name="Content Placeholder 2"/>
          <p:cNvSpPr>
            <a:spLocks noGrp="1"/>
          </p:cNvSpPr>
          <p:nvPr>
            <p:ph idx="1"/>
          </p:nvPr>
        </p:nvSpPr>
        <p:spPr/>
        <p:txBody>
          <a:bodyPr/>
          <a:lstStyle/>
          <a:p>
            <a:r>
              <a:rPr lang="en-US" smtClean="0"/>
              <a:t>Two groups of students estimate the answer to two problems:</a:t>
            </a:r>
          </a:p>
          <a:p>
            <a:pPr lvl="1"/>
            <a:r>
              <a:rPr lang="en-US" smtClean="0"/>
              <a:t>1 x 2 x 3 x 4 x 5 x 6 x 7 x 8</a:t>
            </a:r>
          </a:p>
          <a:p>
            <a:pPr lvl="1"/>
            <a:r>
              <a:rPr lang="en-US" smtClean="0"/>
              <a:t>8 x 7 x 6 x 5 x 4 x 3 x 2 x 1</a:t>
            </a:r>
          </a:p>
          <a:p>
            <a:r>
              <a:rPr lang="en-US" smtClean="0"/>
              <a:t>Quick, what is your answer?</a:t>
            </a:r>
            <a:endParaRPr lang="en-US" dirty="0" smtClean="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16</a:t>
            </a:fld>
            <a:endParaRPr lang="en-US" dirty="0"/>
          </a:p>
        </p:txBody>
      </p:sp>
    </p:spTree>
    <p:extLst>
      <p:ext uri="{BB962C8B-B14F-4D97-AF65-F5344CB8AC3E}">
        <p14:creationId xmlns:p14="http://schemas.microsoft.com/office/powerpoint/2010/main" val="35763554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Other decision biases</a:t>
            </a:r>
            <a:endParaRPr lang="en-US" dirty="0"/>
          </a:p>
        </p:txBody>
      </p:sp>
      <p:sp>
        <p:nvSpPr>
          <p:cNvPr id="3" name="Content Placeholder 2"/>
          <p:cNvSpPr>
            <a:spLocks noGrp="1"/>
          </p:cNvSpPr>
          <p:nvPr>
            <p:ph idx="1"/>
          </p:nvPr>
        </p:nvSpPr>
        <p:spPr/>
        <p:txBody>
          <a:bodyPr/>
          <a:lstStyle/>
          <a:p>
            <a:r>
              <a:rPr lang="en-US" smtClean="0"/>
              <a:t>Sunk cost effect</a:t>
            </a:r>
          </a:p>
          <a:p>
            <a:r>
              <a:rPr lang="en-US" smtClean="0"/>
              <a:t>Illusory correlation</a:t>
            </a:r>
          </a:p>
          <a:p>
            <a:r>
              <a:rPr lang="en-US" smtClean="0"/>
              <a:t>Hindsight bias</a:t>
            </a:r>
          </a:p>
          <a:p>
            <a:r>
              <a:rPr lang="en-US" smtClean="0"/>
              <a:t>Confirmation bias</a:t>
            </a:r>
          </a:p>
          <a:p>
            <a:r>
              <a:rPr lang="en-US" smtClean="0"/>
              <a:t>Overconfidence</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17</a:t>
            </a:fld>
            <a:endParaRPr lang="en-US" dirty="0"/>
          </a:p>
        </p:txBody>
      </p:sp>
    </p:spTree>
    <p:extLst>
      <p:ext uri="{BB962C8B-B14F-4D97-AF65-F5344CB8AC3E}">
        <p14:creationId xmlns:p14="http://schemas.microsoft.com/office/powerpoint/2010/main" val="37344666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Overconfidence</a:t>
            </a:r>
            <a:endParaRPr lang="en-US" dirty="0"/>
          </a:p>
        </p:txBody>
      </p:sp>
      <p:sp>
        <p:nvSpPr>
          <p:cNvPr id="3" name="Footer Placeholder 2"/>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18</a:t>
            </a:fld>
            <a:endParaRPr lang="en-US" dirty="0"/>
          </a:p>
        </p:txBody>
      </p:sp>
      <p:pic>
        <p:nvPicPr>
          <p:cNvPr id="4" name="Picture 3"/>
          <p:cNvPicPr>
            <a:picLocks noChangeAspect="1"/>
          </p:cNvPicPr>
          <p:nvPr/>
        </p:nvPicPr>
        <p:blipFill>
          <a:blip r:embed="rId3"/>
          <a:stretch>
            <a:fillRect/>
          </a:stretch>
        </p:blipFill>
        <p:spPr>
          <a:xfrm>
            <a:off x="1008210" y="1250447"/>
            <a:ext cx="7690314" cy="4929318"/>
          </a:xfrm>
          <a:prstGeom prst="rect">
            <a:avLst/>
          </a:prstGeom>
        </p:spPr>
      </p:pic>
    </p:spTree>
    <p:extLst>
      <p:ext uri="{BB962C8B-B14F-4D97-AF65-F5344CB8AC3E}">
        <p14:creationId xmlns:p14="http://schemas.microsoft.com/office/powerpoint/2010/main" val="35606264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Confidence/accuracy relationship</a:t>
            </a:r>
            <a:endParaRPr lang="en-US" dirty="0"/>
          </a:p>
        </p:txBody>
      </p:sp>
      <p:sp>
        <p:nvSpPr>
          <p:cNvPr id="3" name="Footer Placeholder 2"/>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19</a:t>
            </a:fld>
            <a:endParaRPr lang="en-US" dirty="0"/>
          </a:p>
        </p:txBody>
      </p:sp>
      <p:pic>
        <p:nvPicPr>
          <p:cNvPr id="4" name="Picture 3"/>
          <p:cNvPicPr>
            <a:picLocks noChangeAspect="1"/>
          </p:cNvPicPr>
          <p:nvPr/>
        </p:nvPicPr>
        <p:blipFill>
          <a:blip r:embed="rId3"/>
          <a:stretch>
            <a:fillRect/>
          </a:stretch>
        </p:blipFill>
        <p:spPr>
          <a:xfrm>
            <a:off x="1923847" y="1509442"/>
            <a:ext cx="5867805" cy="4554433"/>
          </a:xfrm>
          <a:prstGeom prst="rect">
            <a:avLst/>
          </a:prstGeom>
        </p:spPr>
      </p:pic>
    </p:spTree>
    <p:extLst>
      <p:ext uri="{BB962C8B-B14F-4D97-AF65-F5344CB8AC3E}">
        <p14:creationId xmlns:p14="http://schemas.microsoft.com/office/powerpoint/2010/main" val="28776218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128484" y="1735010"/>
            <a:ext cx="2712143" cy="859910"/>
          </a:xfrm>
        </p:spPr>
        <p:txBody>
          <a:bodyPr>
            <a:normAutofit/>
          </a:bodyPr>
          <a:lstStyle/>
          <a:p>
            <a:r>
              <a:rPr lang="en-US" b="1" dirty="0" smtClean="0"/>
              <a:t>Chapter 12</a:t>
            </a:r>
            <a:endParaRPr lang="en-US" b="1" dirty="0"/>
          </a:p>
        </p:txBody>
      </p:sp>
      <p:sp>
        <p:nvSpPr>
          <p:cNvPr id="3" name="Rectangle 2"/>
          <p:cNvSpPr/>
          <p:nvPr/>
        </p:nvSpPr>
        <p:spPr>
          <a:xfrm>
            <a:off x="1433174" y="2805838"/>
            <a:ext cx="7263527" cy="646331"/>
          </a:xfrm>
          <a:prstGeom prst="rect">
            <a:avLst/>
          </a:prstGeom>
        </p:spPr>
        <p:txBody>
          <a:bodyPr wrap="none">
            <a:spAutoFit/>
          </a:bodyPr>
          <a:lstStyle/>
          <a:p>
            <a:r>
              <a:rPr lang="en-US" sz="3600" b="1" dirty="0"/>
              <a:t>Reasoning and Decision Making</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Types of models</a:t>
            </a:r>
            <a:endParaRPr lang="en-US" dirty="0"/>
          </a:p>
        </p:txBody>
      </p:sp>
      <p:sp>
        <p:nvSpPr>
          <p:cNvPr id="3" name="Content Placeholder 2"/>
          <p:cNvSpPr>
            <a:spLocks noGrp="1"/>
          </p:cNvSpPr>
          <p:nvPr>
            <p:ph idx="1"/>
          </p:nvPr>
        </p:nvSpPr>
        <p:spPr/>
        <p:txBody>
          <a:bodyPr/>
          <a:lstStyle/>
          <a:p>
            <a:r>
              <a:rPr lang="en-US" smtClean="0"/>
              <a:t>Normative</a:t>
            </a:r>
          </a:p>
          <a:p>
            <a:r>
              <a:rPr lang="en-US" smtClean="0"/>
              <a:t>Prescriptive</a:t>
            </a:r>
          </a:p>
          <a:p>
            <a:r>
              <a:rPr lang="en-US" smtClean="0"/>
              <a:t>Descriptive</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20</a:t>
            </a:fld>
            <a:endParaRPr lang="en-US" dirty="0"/>
          </a:p>
        </p:txBody>
      </p:sp>
    </p:spTree>
    <p:extLst>
      <p:ext uri="{BB962C8B-B14F-4D97-AF65-F5344CB8AC3E}">
        <p14:creationId xmlns:p14="http://schemas.microsoft.com/office/powerpoint/2010/main" val="1609664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Utility models of decision making</a:t>
            </a:r>
            <a:endParaRPr lang="en-US" dirty="0"/>
          </a:p>
        </p:txBody>
      </p:sp>
      <p:sp>
        <p:nvSpPr>
          <p:cNvPr id="3" name="Content Placeholder 2"/>
          <p:cNvSpPr>
            <a:spLocks noGrp="1"/>
          </p:cNvSpPr>
          <p:nvPr>
            <p:ph idx="1"/>
          </p:nvPr>
        </p:nvSpPr>
        <p:spPr/>
        <p:txBody>
          <a:bodyPr/>
          <a:lstStyle/>
          <a:p>
            <a:r>
              <a:rPr lang="en-US" smtClean="0"/>
              <a:t>Expected value formula:</a:t>
            </a:r>
          </a:p>
          <a:p>
            <a:endParaRPr lang="en-US" smtClean="0"/>
          </a:p>
          <a:p>
            <a:endParaRPr lang="en-US" smtClean="0"/>
          </a:p>
          <a:p>
            <a:r>
              <a:rPr lang="en-US" smtClean="0"/>
              <a:t>Example: A game in which you have 1/10 chance of winning $10, 3/10 chance of winning $5, and 6/10 chance of winning $0.</a:t>
            </a:r>
            <a:endParaRPr lang="en-US" dirty="0"/>
          </a:p>
        </p:txBody>
      </p:sp>
      <p:sp>
        <p:nvSpPr>
          <p:cNvPr id="6" name="Footer Placeholder 5"/>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7" name="Slide Number Placeholder 6"/>
          <p:cNvSpPr>
            <a:spLocks noGrp="1"/>
          </p:cNvSpPr>
          <p:nvPr>
            <p:ph type="sldNum" sz="quarter" idx="12"/>
          </p:nvPr>
        </p:nvSpPr>
        <p:spPr/>
        <p:txBody>
          <a:bodyPr/>
          <a:lstStyle/>
          <a:p>
            <a:fld id="{C873F9A4-90AA-7E4E-B133-C857D3A9F603}" type="slidenum">
              <a:rPr lang="en-US" smtClean="0"/>
              <a:pPr/>
              <a:t>21</a:t>
            </a:fld>
            <a:endParaRPr lang="en-US" dirty="0"/>
          </a:p>
        </p:txBody>
      </p:sp>
      <p:pic>
        <p:nvPicPr>
          <p:cNvPr id="12" name="Picture 11"/>
          <p:cNvPicPr>
            <a:picLocks noChangeAspect="1"/>
          </p:cNvPicPr>
          <p:nvPr/>
        </p:nvPicPr>
        <p:blipFill>
          <a:blip r:embed="rId3"/>
          <a:stretch>
            <a:fillRect/>
          </a:stretch>
        </p:blipFill>
        <p:spPr>
          <a:xfrm>
            <a:off x="3462337" y="2217493"/>
            <a:ext cx="2790825" cy="523875"/>
          </a:xfrm>
          <a:prstGeom prst="rect">
            <a:avLst/>
          </a:prstGeom>
        </p:spPr>
      </p:pic>
      <p:pic>
        <p:nvPicPr>
          <p:cNvPr id="13" name="Picture 12"/>
          <p:cNvPicPr>
            <a:picLocks noChangeAspect="1"/>
          </p:cNvPicPr>
          <p:nvPr/>
        </p:nvPicPr>
        <p:blipFill>
          <a:blip r:embed="rId4"/>
          <a:stretch>
            <a:fillRect/>
          </a:stretch>
        </p:blipFill>
        <p:spPr>
          <a:xfrm>
            <a:off x="1219199" y="4176590"/>
            <a:ext cx="7277100" cy="514350"/>
          </a:xfrm>
          <a:prstGeom prst="rect">
            <a:avLst/>
          </a:prstGeom>
        </p:spPr>
      </p:pic>
    </p:spTree>
    <p:extLst>
      <p:ext uri="{BB962C8B-B14F-4D97-AF65-F5344CB8AC3E}">
        <p14:creationId xmlns:p14="http://schemas.microsoft.com/office/powerpoint/2010/main" val="340971394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Expected utility</a:t>
            </a:r>
            <a:endParaRPr lang="en-US" dirty="0"/>
          </a:p>
        </p:txBody>
      </p:sp>
      <p:sp>
        <p:nvSpPr>
          <p:cNvPr id="3" name="Content Placeholder 2"/>
          <p:cNvSpPr>
            <a:spLocks noGrp="1"/>
          </p:cNvSpPr>
          <p:nvPr>
            <p:ph idx="1"/>
          </p:nvPr>
        </p:nvSpPr>
        <p:spPr/>
        <p:txBody>
          <a:bodyPr/>
          <a:lstStyle/>
          <a:p>
            <a:r>
              <a:rPr lang="en-US" smtClean="0"/>
              <a:t>Not all outcomes are numerical.</a:t>
            </a:r>
          </a:p>
          <a:p>
            <a:r>
              <a:rPr lang="en-US" smtClean="0"/>
              <a:t>Utility measures psychological pleasure of an outcome.</a:t>
            </a:r>
          </a:p>
          <a:p>
            <a:r>
              <a:rPr lang="en-US" smtClean="0"/>
              <a:t>Choose option with greatest expected utility.</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22</a:t>
            </a:fld>
            <a:endParaRPr lang="en-US" dirty="0"/>
          </a:p>
        </p:txBody>
      </p:sp>
    </p:spTree>
    <p:extLst>
      <p:ext uri="{BB962C8B-B14F-4D97-AF65-F5344CB8AC3E}">
        <p14:creationId xmlns:p14="http://schemas.microsoft.com/office/powerpoint/2010/main" val="32411898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Multiattribute Utility Theory (MAUT)</a:t>
            </a:r>
            <a:endParaRPr lang="en-US" dirty="0"/>
          </a:p>
        </p:txBody>
      </p:sp>
      <p:sp>
        <p:nvSpPr>
          <p:cNvPr id="3" name="Content Placeholder 2"/>
          <p:cNvSpPr>
            <a:spLocks noGrp="1"/>
          </p:cNvSpPr>
          <p:nvPr>
            <p:ph idx="1"/>
          </p:nvPr>
        </p:nvSpPr>
        <p:spPr/>
        <p:txBody>
          <a:bodyPr/>
          <a:lstStyle/>
          <a:p>
            <a:r>
              <a:rPr lang="en-US" smtClean="0"/>
              <a:t>What if the choices differ on many dimensions?</a:t>
            </a:r>
          </a:p>
          <a:p>
            <a:r>
              <a:rPr lang="en-US" smtClean="0"/>
              <a:t>Example: choosing a major</a:t>
            </a:r>
            <a:endParaRPr lang="en-US" dirty="0" smtClean="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23</a:t>
            </a:fld>
            <a:endParaRPr lang="en-US" dirty="0"/>
          </a:p>
        </p:txBody>
      </p:sp>
    </p:spTree>
    <p:extLst>
      <p:ext uri="{BB962C8B-B14F-4D97-AF65-F5344CB8AC3E}">
        <p14:creationId xmlns:p14="http://schemas.microsoft.com/office/powerpoint/2010/main" val="17527427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Steps in MAUT</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dirty="0" smtClean="0"/>
              <a:t>Break the decision down into its important dimensions.</a:t>
            </a:r>
          </a:p>
          <a:p>
            <a:pPr marL="457200" indent="-457200">
              <a:buFont typeface="+mj-lt"/>
              <a:buAutoNum type="arabicPeriod"/>
            </a:pPr>
            <a:r>
              <a:rPr lang="en-US" dirty="0" smtClean="0"/>
              <a:t>Determine the relative weight (importance) of each dimension.</a:t>
            </a:r>
          </a:p>
          <a:p>
            <a:pPr marL="457200" indent="-457200">
              <a:buFont typeface="+mj-lt"/>
              <a:buAutoNum type="arabicPeriod"/>
            </a:pPr>
            <a:r>
              <a:rPr lang="en-US" dirty="0" smtClean="0"/>
              <a:t>List all of the alternatives.</a:t>
            </a:r>
          </a:p>
          <a:p>
            <a:pPr marL="457200" indent="-457200">
              <a:buFont typeface="+mj-lt"/>
              <a:buAutoNum type="arabicPeriod"/>
            </a:pPr>
            <a:r>
              <a:rPr lang="en-US" dirty="0" smtClean="0"/>
              <a:t>Rank the alternatives along each dimension.</a:t>
            </a:r>
          </a:p>
          <a:p>
            <a:pPr marL="457200" indent="-457200">
              <a:buFont typeface="+mj-lt"/>
              <a:buAutoNum type="arabicPeriod"/>
            </a:pPr>
            <a:r>
              <a:rPr lang="en-US" dirty="0" smtClean="0"/>
              <a:t>Multiply each ranking by the appropriate weight.</a:t>
            </a:r>
          </a:p>
          <a:p>
            <a:pPr marL="457200" indent="-457200">
              <a:buFont typeface="+mj-lt"/>
              <a:buAutoNum type="arabicPeriod"/>
            </a:pPr>
            <a:r>
              <a:rPr lang="en-US" dirty="0" smtClean="0"/>
              <a:t>Choose the alternative with the highest value.</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24</a:t>
            </a:fld>
            <a:endParaRPr lang="en-US" dirty="0"/>
          </a:p>
        </p:txBody>
      </p:sp>
    </p:spTree>
    <p:extLst>
      <p:ext uri="{BB962C8B-B14F-4D97-AF65-F5344CB8AC3E}">
        <p14:creationId xmlns:p14="http://schemas.microsoft.com/office/powerpoint/2010/main" val="13777733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example of MAUT in action</a:t>
            </a:r>
            <a:endParaRPr lang="en-US" dirty="0"/>
          </a:p>
        </p:txBody>
      </p:sp>
      <p:sp>
        <p:nvSpPr>
          <p:cNvPr id="3" name="Footer Placeholder 2"/>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25</a:t>
            </a:fld>
            <a:endParaRPr lang="en-US" dirty="0"/>
          </a:p>
        </p:txBody>
      </p:sp>
      <p:pic>
        <p:nvPicPr>
          <p:cNvPr id="4" name="Picture 3"/>
          <p:cNvPicPr>
            <a:picLocks noChangeAspect="1"/>
          </p:cNvPicPr>
          <p:nvPr/>
        </p:nvPicPr>
        <p:blipFill>
          <a:blip r:embed="rId3"/>
          <a:stretch>
            <a:fillRect/>
          </a:stretch>
        </p:blipFill>
        <p:spPr>
          <a:xfrm>
            <a:off x="817091" y="1698319"/>
            <a:ext cx="8155459" cy="3252755"/>
          </a:xfrm>
          <a:prstGeom prst="rect">
            <a:avLst/>
          </a:prstGeom>
        </p:spPr>
      </p:pic>
    </p:spTree>
    <p:extLst>
      <p:ext uri="{BB962C8B-B14F-4D97-AF65-F5344CB8AC3E}">
        <p14:creationId xmlns:p14="http://schemas.microsoft.com/office/powerpoint/2010/main" val="14598350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Descriptive models</a:t>
            </a:r>
            <a:endParaRPr lang="en-US" dirty="0"/>
          </a:p>
        </p:txBody>
      </p:sp>
      <p:sp>
        <p:nvSpPr>
          <p:cNvPr id="3" name="Content Placeholder 2"/>
          <p:cNvSpPr>
            <a:spLocks noGrp="1"/>
          </p:cNvSpPr>
          <p:nvPr>
            <p:ph idx="1"/>
          </p:nvPr>
        </p:nvSpPr>
        <p:spPr/>
        <p:txBody>
          <a:bodyPr/>
          <a:lstStyle/>
          <a:p>
            <a:r>
              <a:rPr lang="en-US" smtClean="0"/>
              <a:t>Image theory</a:t>
            </a:r>
          </a:p>
          <a:p>
            <a:r>
              <a:rPr lang="en-US" smtClean="0"/>
              <a:t>Recognition-primed decision making</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26</a:t>
            </a:fld>
            <a:endParaRPr lang="en-US" dirty="0"/>
          </a:p>
        </p:txBody>
      </p:sp>
    </p:spTree>
    <p:extLst>
      <p:ext uri="{BB962C8B-B14F-4D97-AF65-F5344CB8AC3E}">
        <p14:creationId xmlns:p14="http://schemas.microsoft.com/office/powerpoint/2010/main" val="15095170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Neuropsychological findings</a:t>
            </a:r>
            <a:endParaRPr lang="en-US" dirty="0"/>
          </a:p>
        </p:txBody>
      </p:sp>
      <p:sp>
        <p:nvSpPr>
          <p:cNvPr id="3" name="Content Placeholder 2"/>
          <p:cNvSpPr>
            <a:spLocks noGrp="1"/>
          </p:cNvSpPr>
          <p:nvPr>
            <p:ph idx="1"/>
          </p:nvPr>
        </p:nvSpPr>
        <p:spPr/>
        <p:txBody>
          <a:bodyPr/>
          <a:lstStyle/>
          <a:p>
            <a:r>
              <a:rPr lang="en-US" smtClean="0"/>
              <a:t>Prefontal cortex damage case studies</a:t>
            </a:r>
          </a:p>
          <a:p>
            <a:r>
              <a:rPr lang="en-US" smtClean="0"/>
              <a:t>Phineas Gage</a:t>
            </a:r>
          </a:p>
          <a:p>
            <a:r>
              <a:rPr lang="en-US" smtClean="0"/>
              <a:t>Brain imaging studies</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27</a:t>
            </a:fld>
            <a:endParaRPr lang="en-US" dirty="0"/>
          </a:p>
        </p:txBody>
      </p:sp>
    </p:spTree>
    <p:extLst>
      <p:ext uri="{BB962C8B-B14F-4D97-AF65-F5344CB8AC3E}">
        <p14:creationId xmlns:p14="http://schemas.microsoft.com/office/powerpoint/2010/main" val="24385267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Review</a:t>
            </a:r>
            <a:endParaRPr lang="en-US" dirty="0"/>
          </a:p>
        </p:txBody>
      </p:sp>
      <p:sp>
        <p:nvSpPr>
          <p:cNvPr id="3" name="Content Placeholder 2"/>
          <p:cNvSpPr>
            <a:spLocks noGrp="1"/>
          </p:cNvSpPr>
          <p:nvPr>
            <p:ph idx="1"/>
          </p:nvPr>
        </p:nvSpPr>
        <p:spPr/>
        <p:txBody>
          <a:bodyPr/>
          <a:lstStyle/>
          <a:p>
            <a:r>
              <a:rPr lang="en-US" smtClean="0"/>
              <a:t>Deductive reasoning leads to conclusions that are logically necessary, while inductive reasoning leads to conclusions that possess some degree of inductive strength.</a:t>
            </a:r>
          </a:p>
          <a:p>
            <a:r>
              <a:rPr lang="en-US" smtClean="0"/>
              <a:t>Human reasoning is variable, being affected by the way premises are phrased, content effects, and believability effects.</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28</a:t>
            </a:fld>
            <a:endParaRPr lang="en-US" dirty="0"/>
          </a:p>
        </p:txBody>
      </p:sp>
    </p:spTree>
    <p:extLst>
      <p:ext uri="{BB962C8B-B14F-4D97-AF65-F5344CB8AC3E}">
        <p14:creationId xmlns:p14="http://schemas.microsoft.com/office/powerpoint/2010/main" val="265938587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Review</a:t>
            </a:r>
            <a:endParaRPr lang="en-US" dirty="0"/>
          </a:p>
        </p:txBody>
      </p:sp>
      <p:sp>
        <p:nvSpPr>
          <p:cNvPr id="3" name="Content Placeholder 2"/>
          <p:cNvSpPr>
            <a:spLocks noGrp="1"/>
          </p:cNvSpPr>
          <p:nvPr>
            <p:ph idx="1"/>
          </p:nvPr>
        </p:nvSpPr>
        <p:spPr/>
        <p:txBody>
          <a:bodyPr/>
          <a:lstStyle/>
          <a:p>
            <a:r>
              <a:rPr lang="en-US" smtClean="0"/>
              <a:t>Decision making is subject to a number of biases and “cognitive illusions.”</a:t>
            </a:r>
          </a:p>
          <a:p>
            <a:r>
              <a:rPr lang="en-US" smtClean="0"/>
              <a:t>The way people evaluate options is often inappropriately colored by how those options are framed.</a:t>
            </a:r>
          </a:p>
          <a:p>
            <a:r>
              <a:rPr lang="en-US" smtClean="0"/>
              <a:t>People exhibit overconfidence in decisions.</a:t>
            </a:r>
          </a:p>
          <a:p>
            <a:r>
              <a:rPr lang="en-US" smtClean="0"/>
              <a:t>Normative models of decision making, like EU and MAUT, do exist, but people do not always follow them.</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29</a:t>
            </a:fld>
            <a:endParaRPr lang="en-US" dirty="0"/>
          </a:p>
        </p:txBody>
      </p:sp>
    </p:spTree>
    <p:extLst>
      <p:ext uri="{BB962C8B-B14F-4D97-AF65-F5344CB8AC3E}">
        <p14:creationId xmlns:p14="http://schemas.microsoft.com/office/powerpoint/2010/main" val="13460205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Reasoning</a:t>
            </a:r>
            <a:endParaRPr lang="en-US" dirty="0"/>
          </a:p>
        </p:txBody>
      </p:sp>
      <p:sp>
        <p:nvSpPr>
          <p:cNvPr id="3" name="Content Placeholder 2"/>
          <p:cNvSpPr>
            <a:spLocks noGrp="1"/>
          </p:cNvSpPr>
          <p:nvPr>
            <p:ph idx="1"/>
          </p:nvPr>
        </p:nvSpPr>
        <p:spPr/>
        <p:txBody>
          <a:bodyPr/>
          <a:lstStyle/>
          <a:p>
            <a:r>
              <a:rPr lang="en-US" dirty="0" smtClean="0"/>
              <a:t>Deductive reasoning</a:t>
            </a:r>
          </a:p>
          <a:p>
            <a:pPr lvl="1"/>
            <a:r>
              <a:rPr lang="en-US" dirty="0" smtClean="0"/>
              <a:t>From general to specific</a:t>
            </a:r>
          </a:p>
          <a:p>
            <a:pPr lvl="1"/>
            <a:r>
              <a:rPr lang="en-US" dirty="0" smtClean="0"/>
              <a:t>Guarantees true conclusion (deductive validity)</a:t>
            </a:r>
          </a:p>
          <a:p>
            <a:r>
              <a:rPr lang="en-US" dirty="0" smtClean="0"/>
              <a:t>Inductive reasoning</a:t>
            </a:r>
          </a:p>
          <a:p>
            <a:pPr lvl="1"/>
            <a:r>
              <a:rPr lang="en-US" dirty="0" smtClean="0"/>
              <a:t>From specific to general</a:t>
            </a:r>
          </a:p>
          <a:p>
            <a:pPr lvl="1"/>
            <a:r>
              <a:rPr lang="en-US" dirty="0" smtClean="0"/>
              <a:t>False conclusion is </a:t>
            </a:r>
            <a:r>
              <a:rPr lang="en-US" u="sng" dirty="0" smtClean="0"/>
              <a:t>improbable</a:t>
            </a:r>
            <a:r>
              <a:rPr lang="en-US" dirty="0" smtClean="0"/>
              <a:t> (inductive strength)</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3</a:t>
            </a:fld>
            <a:endParaRPr lang="en-US" dirty="0"/>
          </a:p>
        </p:txBody>
      </p:sp>
    </p:spTree>
    <p:extLst>
      <p:ext uri="{BB962C8B-B14F-4D97-AF65-F5344CB8AC3E}">
        <p14:creationId xmlns:p14="http://schemas.microsoft.com/office/powerpoint/2010/main" val="15981644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Deductive reasoning</a:t>
            </a:r>
            <a:endParaRPr lang="en-US" dirty="0"/>
          </a:p>
        </p:txBody>
      </p:sp>
      <p:sp>
        <p:nvSpPr>
          <p:cNvPr id="3" name="Footer Placeholder 2"/>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4</a:t>
            </a:fld>
            <a:endParaRPr lang="en-US" dirty="0"/>
          </a:p>
        </p:txBody>
      </p:sp>
      <p:pic>
        <p:nvPicPr>
          <p:cNvPr id="4" name="Picture 3"/>
          <p:cNvPicPr>
            <a:picLocks noChangeAspect="1"/>
          </p:cNvPicPr>
          <p:nvPr/>
        </p:nvPicPr>
        <p:blipFill>
          <a:blip r:embed="rId2"/>
          <a:stretch>
            <a:fillRect/>
          </a:stretch>
        </p:blipFill>
        <p:spPr>
          <a:xfrm>
            <a:off x="745524" y="1542283"/>
            <a:ext cx="8337673" cy="3375513"/>
          </a:xfrm>
          <a:prstGeom prst="rect">
            <a:avLst/>
          </a:prstGeom>
        </p:spPr>
      </p:pic>
    </p:spTree>
    <p:extLst>
      <p:ext uri="{BB962C8B-B14F-4D97-AF65-F5344CB8AC3E}">
        <p14:creationId xmlns:p14="http://schemas.microsoft.com/office/powerpoint/2010/main" val="14268412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How good are we at deductive reasoning?</a:t>
            </a:r>
            <a:endParaRPr lang="en-US" dirty="0"/>
          </a:p>
        </p:txBody>
      </p:sp>
      <p:sp>
        <p:nvSpPr>
          <p:cNvPr id="3" name="Content Placeholder 2"/>
          <p:cNvSpPr>
            <a:spLocks noGrp="1"/>
          </p:cNvSpPr>
          <p:nvPr>
            <p:ph idx="1"/>
          </p:nvPr>
        </p:nvSpPr>
        <p:spPr/>
        <p:txBody>
          <a:bodyPr/>
          <a:lstStyle/>
          <a:p>
            <a:r>
              <a:rPr lang="en-US" smtClean="0"/>
              <a:t>If a card has a vowel on one side, then it has an even number on the other side.</a:t>
            </a:r>
          </a:p>
          <a:p>
            <a:r>
              <a:rPr lang="en-US" smtClean="0"/>
              <a:t>Turn over as many cards as you need to in order to test the rule.</a:t>
            </a:r>
            <a:endParaRPr lang="en-US" dirty="0"/>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12"/>
          </p:nvPr>
        </p:nvSpPr>
        <p:spPr/>
        <p:txBody>
          <a:bodyPr/>
          <a:lstStyle/>
          <a:p>
            <a:fld id="{C873F9A4-90AA-7E4E-B133-C857D3A9F603}" type="slidenum">
              <a:rPr lang="en-US" smtClean="0"/>
              <a:pPr/>
              <a:t>5</a:t>
            </a:fld>
            <a:endParaRPr lang="en-US" dirty="0"/>
          </a:p>
        </p:txBody>
      </p:sp>
      <p:pic>
        <p:nvPicPr>
          <p:cNvPr id="4" name="Picture 3"/>
          <p:cNvPicPr>
            <a:picLocks noChangeAspect="1"/>
          </p:cNvPicPr>
          <p:nvPr/>
        </p:nvPicPr>
        <p:blipFill>
          <a:blip r:embed="rId3"/>
          <a:stretch>
            <a:fillRect/>
          </a:stretch>
        </p:blipFill>
        <p:spPr>
          <a:xfrm>
            <a:off x="2131180" y="3474699"/>
            <a:ext cx="5453139" cy="1925696"/>
          </a:xfrm>
          <a:prstGeom prst="rect">
            <a:avLst/>
          </a:prstGeom>
        </p:spPr>
      </p:pic>
    </p:spTree>
    <p:extLst>
      <p:ext uri="{BB962C8B-B14F-4D97-AF65-F5344CB8AC3E}">
        <p14:creationId xmlns:p14="http://schemas.microsoft.com/office/powerpoint/2010/main" val="11260588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Context matters!</a:t>
            </a:r>
            <a:endParaRPr lang="en-US" dirty="0"/>
          </a:p>
        </p:txBody>
      </p:sp>
      <p:sp>
        <p:nvSpPr>
          <p:cNvPr id="3" name="Content Placeholder 2"/>
          <p:cNvSpPr>
            <a:spLocks noGrp="1"/>
          </p:cNvSpPr>
          <p:nvPr>
            <p:ph idx="1"/>
          </p:nvPr>
        </p:nvSpPr>
        <p:spPr/>
        <p:txBody>
          <a:bodyPr/>
          <a:lstStyle/>
          <a:p>
            <a:r>
              <a:rPr lang="en-US" smtClean="0"/>
              <a:t>What if the 4 cards say “drinking a beer,” “drinking a coke,” “age 16,” and “age 21”?</a:t>
            </a:r>
          </a:p>
          <a:p>
            <a:r>
              <a:rPr lang="en-US" smtClean="0"/>
              <a:t>Rule is, if a person is drinking a beer, then s/he must be 21 or over.</a:t>
            </a:r>
            <a:endParaRPr lang="en-US" dirty="0" smtClean="0"/>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12"/>
          </p:nvPr>
        </p:nvSpPr>
        <p:spPr/>
        <p:txBody>
          <a:bodyPr/>
          <a:lstStyle/>
          <a:p>
            <a:fld id="{C873F9A4-90AA-7E4E-B133-C857D3A9F603}" type="slidenum">
              <a:rPr lang="en-US" smtClean="0"/>
              <a:pPr/>
              <a:t>6</a:t>
            </a:fld>
            <a:endParaRPr lang="en-US" dirty="0"/>
          </a:p>
        </p:txBody>
      </p:sp>
      <p:pic>
        <p:nvPicPr>
          <p:cNvPr id="4" name="Picture 3"/>
          <p:cNvPicPr>
            <a:picLocks noChangeAspect="1"/>
          </p:cNvPicPr>
          <p:nvPr/>
        </p:nvPicPr>
        <p:blipFill>
          <a:blip r:embed="rId3"/>
          <a:stretch>
            <a:fillRect/>
          </a:stretch>
        </p:blipFill>
        <p:spPr>
          <a:xfrm>
            <a:off x="3363036" y="3626723"/>
            <a:ext cx="2989427" cy="1947168"/>
          </a:xfrm>
          <a:prstGeom prst="rect">
            <a:avLst/>
          </a:prstGeom>
        </p:spPr>
      </p:pic>
    </p:spTree>
    <p:extLst>
      <p:ext uri="{BB962C8B-B14F-4D97-AF65-F5344CB8AC3E}">
        <p14:creationId xmlns:p14="http://schemas.microsoft.com/office/powerpoint/2010/main" val="24287826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Syllogistic reasoning</a:t>
            </a:r>
            <a:endParaRPr lang="en-US" dirty="0"/>
          </a:p>
        </p:txBody>
      </p:sp>
      <p:sp>
        <p:nvSpPr>
          <p:cNvPr id="3" name="Footer Placeholder 2"/>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7</a:t>
            </a:fld>
            <a:endParaRPr lang="en-US" dirty="0"/>
          </a:p>
        </p:txBody>
      </p:sp>
      <p:pic>
        <p:nvPicPr>
          <p:cNvPr id="4" name="Picture 3"/>
          <p:cNvPicPr>
            <a:picLocks noChangeAspect="1"/>
          </p:cNvPicPr>
          <p:nvPr/>
        </p:nvPicPr>
        <p:blipFill>
          <a:blip r:embed="rId3"/>
          <a:stretch>
            <a:fillRect/>
          </a:stretch>
        </p:blipFill>
        <p:spPr>
          <a:xfrm>
            <a:off x="821209" y="1798146"/>
            <a:ext cx="8151341" cy="3766908"/>
          </a:xfrm>
          <a:prstGeom prst="rect">
            <a:avLst/>
          </a:prstGeom>
        </p:spPr>
      </p:pic>
    </p:spTree>
    <p:extLst>
      <p:ext uri="{BB962C8B-B14F-4D97-AF65-F5344CB8AC3E}">
        <p14:creationId xmlns:p14="http://schemas.microsoft.com/office/powerpoint/2010/main" val="18549998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Believability effects</a:t>
            </a:r>
            <a:endParaRPr lang="en-US" dirty="0"/>
          </a:p>
        </p:txBody>
      </p:sp>
      <p:sp>
        <p:nvSpPr>
          <p:cNvPr id="3" name="Content Placeholder 2"/>
          <p:cNvSpPr>
            <a:spLocks noGrp="1"/>
          </p:cNvSpPr>
          <p:nvPr>
            <p:ph idx="1"/>
          </p:nvPr>
        </p:nvSpPr>
        <p:spPr/>
        <p:txBody>
          <a:bodyPr/>
          <a:lstStyle/>
          <a:p>
            <a:r>
              <a:rPr lang="en-US" smtClean="0"/>
              <a:t>Some college professors are intellectuals.</a:t>
            </a:r>
          </a:p>
          <a:p>
            <a:r>
              <a:rPr lang="en-US" smtClean="0"/>
              <a:t>Some intellectuals are liberals.</a:t>
            </a:r>
          </a:p>
          <a:p>
            <a:r>
              <a:rPr lang="en-US" smtClean="0"/>
              <a:t>Therefore, some college professors are liberals.</a:t>
            </a:r>
          </a:p>
          <a:p>
            <a:r>
              <a:rPr lang="en-US" smtClean="0"/>
              <a:t>NOT VALID reasoning, but does sound believable!</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8</a:t>
            </a:fld>
            <a:endParaRPr lang="en-US" dirty="0"/>
          </a:p>
        </p:txBody>
      </p:sp>
    </p:spTree>
    <p:extLst>
      <p:ext uri="{BB962C8B-B14F-4D97-AF65-F5344CB8AC3E}">
        <p14:creationId xmlns:p14="http://schemas.microsoft.com/office/powerpoint/2010/main" val="209928349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Analogical reasoning</a:t>
            </a:r>
            <a:endParaRPr lang="en-US" dirty="0"/>
          </a:p>
        </p:txBody>
      </p:sp>
      <p:sp>
        <p:nvSpPr>
          <p:cNvPr id="3" name="Footer Placeholder 2"/>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C873F9A4-90AA-7E4E-B133-C857D3A9F603}" type="slidenum">
              <a:rPr lang="en-US" smtClean="0"/>
              <a:pPr/>
              <a:t>9</a:t>
            </a:fld>
            <a:endParaRPr lang="en-US" dirty="0"/>
          </a:p>
        </p:txBody>
      </p:sp>
      <p:pic>
        <p:nvPicPr>
          <p:cNvPr id="4" name="Picture 3"/>
          <p:cNvPicPr>
            <a:picLocks noChangeAspect="1"/>
          </p:cNvPicPr>
          <p:nvPr/>
        </p:nvPicPr>
        <p:blipFill rotWithShape="1">
          <a:blip r:embed="rId3"/>
          <a:srcRect t="2779"/>
          <a:stretch/>
        </p:blipFill>
        <p:spPr>
          <a:xfrm>
            <a:off x="2438400" y="1243819"/>
            <a:ext cx="4838700" cy="4852439"/>
          </a:xfrm>
          <a:prstGeom prst="rect">
            <a:avLst/>
          </a:prstGeom>
        </p:spPr>
      </p:pic>
    </p:spTree>
    <p:extLst>
      <p:ext uri="{BB962C8B-B14F-4D97-AF65-F5344CB8AC3E}">
        <p14:creationId xmlns:p14="http://schemas.microsoft.com/office/powerpoint/2010/main" val="33805537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284</TotalTime>
  <Words>2287</Words>
  <Application>Microsoft Office PowerPoint</Application>
  <PresentationFormat>On-screen Show (4:3)</PresentationFormat>
  <Paragraphs>243</Paragraphs>
  <Slides>29</Slides>
  <Notes>23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29</vt:i4>
      </vt:variant>
    </vt:vector>
  </HeadingPairs>
  <TitlesOfParts>
    <vt:vector size="32" baseType="lpstr">
      <vt:lpstr>Arial</vt:lpstr>
      <vt:lpstr>Calibri</vt:lpstr>
      <vt:lpstr>Office Theme</vt:lpstr>
      <vt:lpstr>PowerPoint Presentation</vt:lpstr>
      <vt:lpstr>Chapter 12</vt:lpstr>
      <vt:lpstr>Reasoning</vt:lpstr>
      <vt:lpstr>Deductive reasoning</vt:lpstr>
      <vt:lpstr>How good are we at deductive reasoning?</vt:lpstr>
      <vt:lpstr>Context matters!</vt:lpstr>
      <vt:lpstr>Syllogistic reasoning</vt:lpstr>
      <vt:lpstr>Believability effects</vt:lpstr>
      <vt:lpstr>Analogical reasoning</vt:lpstr>
      <vt:lpstr>Hypothesis testing</vt:lpstr>
      <vt:lpstr>Everyday reasoning</vt:lpstr>
      <vt:lpstr>Decision making</vt:lpstr>
      <vt:lpstr>Heuristics leading to cognitive illusions</vt:lpstr>
      <vt:lpstr>Representativeness heuristic</vt:lpstr>
      <vt:lpstr>Framing effects</vt:lpstr>
      <vt:lpstr>Anchoring</vt:lpstr>
      <vt:lpstr>Other decision biases</vt:lpstr>
      <vt:lpstr>Overconfidence</vt:lpstr>
      <vt:lpstr>Confidence/accuracy relationship</vt:lpstr>
      <vt:lpstr>Types of models</vt:lpstr>
      <vt:lpstr>Utility models of decision making</vt:lpstr>
      <vt:lpstr>Expected utility</vt:lpstr>
      <vt:lpstr>Multiattribute Utility Theory (MAUT)</vt:lpstr>
      <vt:lpstr>Steps in MAUT</vt:lpstr>
      <vt:lpstr>An example of MAUT in action</vt:lpstr>
      <vt:lpstr>Descriptive models</vt:lpstr>
      <vt:lpstr>Neuropsychological findings</vt:lpstr>
      <vt:lpstr>Review</vt:lpstr>
      <vt:lpstr>Review</vt:lpstr>
    </vt:vector>
  </TitlesOfParts>
  <Company>UNC CHarlotte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Reasoning and Decision Making</dc:title>
  <dc:creator>Lori Van Wallendael</dc:creator>
  <cp:lastModifiedBy>Stephanie Palermini</cp:lastModifiedBy>
  <cp:revision>78</cp:revision>
  <dcterms:created xsi:type="dcterms:W3CDTF">2012-12-22T00:39:09Z</dcterms:created>
  <dcterms:modified xsi:type="dcterms:W3CDTF">2017-07-31T21:26:31Z</dcterms:modified>
</cp:coreProperties>
</file>