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3"/>
  </p:notesMasterIdLst>
  <p:sldIdLst>
    <p:sldId id="279" r:id="rId2"/>
    <p:sldId id="276" r:id="rId3"/>
    <p:sldId id="257" r:id="rId4"/>
    <p:sldId id="258" r:id="rId5"/>
    <p:sldId id="259" r:id="rId6"/>
    <p:sldId id="260" r:id="rId7"/>
    <p:sldId id="261" r:id="rId8"/>
    <p:sldId id="262" r:id="rId9"/>
    <p:sldId id="263" r:id="rId10"/>
    <p:sldId id="264" r:id="rId11"/>
    <p:sldId id="265" r:id="rId12"/>
    <p:sldId id="266" r:id="rId13"/>
    <p:sldId id="267" r:id="rId14"/>
    <p:sldId id="268" r:id="rId15"/>
    <p:sldId id="270" r:id="rId16"/>
    <p:sldId id="271" r:id="rId17"/>
    <p:sldId id="272" r:id="rId18"/>
    <p:sldId id="277" r:id="rId19"/>
    <p:sldId id="273" r:id="rId20"/>
    <p:sldId id="274" r:id="rId21"/>
    <p:sldId id="275" r:id="rId2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786"/>
    <p:restoredTop sz="90145" autoAdjust="0"/>
  </p:normalViewPr>
  <p:slideViewPr>
    <p:cSldViewPr snapToGrid="0" snapToObjects="1">
      <p:cViewPr varScale="1">
        <p:scale>
          <a:sx n="83" d="100"/>
          <a:sy n="83" d="100"/>
        </p:scale>
        <p:origin x="516" y="9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8E1AF2A-E337-8040-B4EF-C9684F8E8212}" type="datetimeFigureOut">
              <a:rPr lang="en-US" smtClean="0"/>
              <a:pPr/>
              <a:t>7/31/2017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DF2B9AF-E266-CC46-9F27-09AE07800F33}" type="slidenum">
              <a:rPr lang="en-US" smtClean="0"/>
              <a:pPr/>
              <a:t>‹#›</a:t>
            </a:fld>
            <a:endParaRPr lang="en-US"/>
          </a:p>
        </p:txBody>
      </p:sp>
    </p:spTree>
    <p:extLst>
      <p:ext uri="{BB962C8B-B14F-4D97-AF65-F5344CB8AC3E}">
        <p14:creationId xmlns:p14="http://schemas.microsoft.com/office/powerpoint/2010/main" val="356860129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DF2B9AF-E266-CC46-9F27-09AE07800F33}" type="slidenum">
              <a:rPr lang="en-US" smtClean="0"/>
              <a:pPr/>
              <a:t>2</a:t>
            </a:fld>
            <a:endParaRPr lang="en-US"/>
          </a:p>
        </p:txBody>
      </p:sp>
    </p:spTree>
    <p:extLst>
      <p:ext uri="{BB962C8B-B14F-4D97-AF65-F5344CB8AC3E}">
        <p14:creationId xmlns:p14="http://schemas.microsoft.com/office/powerpoint/2010/main" val="18281982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Do people use the story of the general to solve</a:t>
            </a:r>
            <a:r>
              <a:rPr lang="en-US" baseline="0" dirty="0" smtClean="0"/>
              <a:t> the tumor problem?  They should, but usually they don’t. Only 30% spontaneously noticed the analogy, although 75% solved the problem if they were told that it would be useful.</a:t>
            </a:r>
            <a:endParaRPr lang="en-US" dirty="0"/>
          </a:p>
        </p:txBody>
      </p:sp>
      <p:sp>
        <p:nvSpPr>
          <p:cNvPr id="4" name="Slide Number Placeholder 3"/>
          <p:cNvSpPr>
            <a:spLocks noGrp="1"/>
          </p:cNvSpPr>
          <p:nvPr>
            <p:ph type="sldNum" sz="quarter" idx="10"/>
          </p:nvPr>
        </p:nvSpPr>
        <p:spPr/>
        <p:txBody>
          <a:bodyPr/>
          <a:lstStyle/>
          <a:p>
            <a:fld id="{4DF2B9AF-E266-CC46-9F27-09AE07800F33}" type="slidenum">
              <a:rPr lang="en-US" smtClean="0"/>
              <a:pPr/>
              <a:t>12</a:t>
            </a:fld>
            <a:endParaRPr lang="en-US"/>
          </a:p>
        </p:txBody>
      </p:sp>
    </p:spTree>
    <p:extLst>
      <p:ext uri="{BB962C8B-B14F-4D97-AF65-F5344CB8AC3E}">
        <p14:creationId xmlns:p14="http://schemas.microsoft.com/office/powerpoint/2010/main" val="2244813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Solving problems 1-5 establishes a mental set for “fill jar B, take out jar A, take out 2 jar C’s.”</a:t>
            </a:r>
          </a:p>
          <a:p>
            <a:endParaRPr lang="en-US" dirty="0" smtClean="0"/>
          </a:p>
          <a:p>
            <a:r>
              <a:rPr lang="en-US" dirty="0" smtClean="0"/>
              <a:t>Then on problem 6, there is a much easier way</a:t>
            </a:r>
            <a:r>
              <a:rPr lang="is-IS" dirty="0" smtClean="0"/>
              <a:t>…..</a:t>
            </a:r>
          </a:p>
          <a:p>
            <a:endParaRPr lang="en-US" dirty="0"/>
          </a:p>
        </p:txBody>
      </p:sp>
      <p:sp>
        <p:nvSpPr>
          <p:cNvPr id="4" name="Slide Number Placeholder 3"/>
          <p:cNvSpPr>
            <a:spLocks noGrp="1"/>
          </p:cNvSpPr>
          <p:nvPr>
            <p:ph type="sldNum" sz="quarter" idx="10"/>
          </p:nvPr>
        </p:nvSpPr>
        <p:spPr/>
        <p:txBody>
          <a:bodyPr/>
          <a:lstStyle/>
          <a:p>
            <a:fld id="{4DF2B9AF-E266-CC46-9F27-09AE07800F33}" type="slidenum">
              <a:rPr lang="en-US" smtClean="0"/>
              <a:pPr/>
              <a:t>13</a:t>
            </a:fld>
            <a:endParaRPr lang="en-US"/>
          </a:p>
        </p:txBody>
      </p:sp>
    </p:spTree>
    <p:extLst>
      <p:ext uri="{BB962C8B-B14F-4D97-AF65-F5344CB8AC3E}">
        <p14:creationId xmlns:p14="http://schemas.microsoft.com/office/powerpoint/2010/main" val="18743426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Functional fixedness:  unwillingness to think of other functions for a common object</a:t>
            </a:r>
          </a:p>
          <a:p>
            <a:endParaRPr lang="en-US" dirty="0" smtClean="0"/>
          </a:p>
          <a:p>
            <a:r>
              <a:rPr lang="en-US" dirty="0" smtClean="0"/>
              <a:t>Example problem for class:  </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You want to make muffins. You have all of the ingredients, but you have no muffin tin.  What could you do?  (cut tops off soda cans from recycling bin, etc.)</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4DF2B9AF-E266-CC46-9F27-09AE07800F33}" type="slidenum">
              <a:rPr lang="en-US" smtClean="0"/>
              <a:pPr/>
              <a:t>14</a:t>
            </a:fld>
            <a:endParaRPr lang="en-US"/>
          </a:p>
        </p:txBody>
      </p:sp>
    </p:spTree>
    <p:extLst>
      <p:ext uri="{BB962C8B-B14F-4D97-AF65-F5344CB8AC3E}">
        <p14:creationId xmlns:p14="http://schemas.microsoft.com/office/powerpoint/2010/main" val="5264251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If you think about the problem, you realize that each domino must cover 1 red and 1 black square. But there are more red squares than black squares on the board.</a:t>
            </a:r>
            <a:r>
              <a:rPr lang="en-US" baseline="0" dirty="0" smtClean="0"/>
              <a:t>  So the answer must be “no”!</a:t>
            </a:r>
            <a:endParaRPr lang="en-US" dirty="0"/>
          </a:p>
        </p:txBody>
      </p:sp>
      <p:sp>
        <p:nvSpPr>
          <p:cNvPr id="4" name="Slide Number Placeholder 3"/>
          <p:cNvSpPr>
            <a:spLocks noGrp="1"/>
          </p:cNvSpPr>
          <p:nvPr>
            <p:ph type="sldNum" sz="quarter" idx="10"/>
          </p:nvPr>
        </p:nvSpPr>
        <p:spPr/>
        <p:txBody>
          <a:bodyPr/>
          <a:lstStyle/>
          <a:p>
            <a:fld id="{4DF2B9AF-E266-CC46-9F27-09AE07800F33}" type="slidenum">
              <a:rPr lang="en-US" smtClean="0"/>
              <a:pPr/>
              <a:t>15</a:t>
            </a:fld>
            <a:endParaRPr lang="en-US"/>
          </a:p>
        </p:txBody>
      </p:sp>
    </p:spTree>
    <p:extLst>
      <p:ext uri="{BB962C8B-B14F-4D97-AF65-F5344CB8AC3E}">
        <p14:creationId xmlns:p14="http://schemas.microsoft.com/office/powerpoint/2010/main" val="27413198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 all possible moves from the initial state, all possible replies to each move, forward until goal is reached. Some possible choices lead you to dead ends; others do not.</a:t>
            </a:r>
            <a:r>
              <a:rPr lang="en-US" baseline="0" dirty="0" smtClean="0"/>
              <a:t> </a:t>
            </a:r>
            <a:r>
              <a:rPr lang="en-US" dirty="0" smtClean="0"/>
              <a:t>A </a:t>
            </a:r>
            <a:r>
              <a:rPr lang="en-US" u="sng" dirty="0" smtClean="0"/>
              <a:t>path</a:t>
            </a:r>
            <a:r>
              <a:rPr lang="en-US" dirty="0" smtClean="0"/>
              <a:t> is a series of moves that brings</a:t>
            </a:r>
            <a:r>
              <a:rPr lang="en-US" baseline="0" dirty="0" smtClean="0"/>
              <a:t> you to the goal.</a:t>
            </a:r>
            <a:endParaRPr lang="en-US" dirty="0"/>
          </a:p>
        </p:txBody>
      </p:sp>
      <p:sp>
        <p:nvSpPr>
          <p:cNvPr id="4" name="Slide Number Placeholder 3"/>
          <p:cNvSpPr>
            <a:spLocks noGrp="1"/>
          </p:cNvSpPr>
          <p:nvPr>
            <p:ph type="sldNum" sz="quarter" idx="10"/>
          </p:nvPr>
        </p:nvSpPr>
        <p:spPr/>
        <p:txBody>
          <a:bodyPr/>
          <a:lstStyle/>
          <a:p>
            <a:fld id="{4DF2B9AF-E266-CC46-9F27-09AE07800F33}" type="slidenum">
              <a:rPr lang="en-US" smtClean="0"/>
              <a:pPr/>
              <a:t>16</a:t>
            </a:fld>
            <a:endParaRPr lang="en-US"/>
          </a:p>
        </p:txBody>
      </p:sp>
    </p:spTree>
    <p:extLst>
      <p:ext uri="{BB962C8B-B14F-4D97-AF65-F5344CB8AC3E}">
        <p14:creationId xmlns:p14="http://schemas.microsoft.com/office/powerpoint/2010/main" val="144565488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sz="1200" kern="1200" dirty="0" smtClean="0">
                <a:solidFill>
                  <a:schemeClr val="tx1"/>
                </a:solidFill>
                <a:effectLst/>
                <a:latin typeface="+mn-lt"/>
                <a:ea typeface="+mn-ea"/>
                <a:cs typeface="+mn-cs"/>
              </a:rPr>
              <a:t>The problem space hypothesis has been used to create </a:t>
            </a:r>
            <a:r>
              <a:rPr lang="en-US" sz="1200" b="1" kern="1200" dirty="0" smtClean="0">
                <a:solidFill>
                  <a:schemeClr val="tx1"/>
                </a:solidFill>
                <a:effectLst/>
                <a:latin typeface="+mn-lt"/>
                <a:ea typeface="+mn-ea"/>
                <a:cs typeface="+mn-cs"/>
              </a:rPr>
              <a:t>expert systems,</a:t>
            </a:r>
            <a:r>
              <a:rPr lang="en-US" sz="1200" kern="1200" dirty="0" smtClean="0">
                <a:solidFill>
                  <a:schemeClr val="tx1"/>
                </a:solidFill>
                <a:effectLst/>
                <a:latin typeface="+mn-lt"/>
                <a:ea typeface="+mn-ea"/>
                <a:cs typeface="+mn-cs"/>
              </a:rPr>
              <a:t> computer programs designed to model the judgment of human experts in a particular field.</a:t>
            </a:r>
          </a:p>
          <a:p>
            <a:pPr lvl="1"/>
            <a:endParaRPr lang="en-US" sz="1200" kern="1200" dirty="0" smtClean="0">
              <a:solidFill>
                <a:schemeClr val="tx1"/>
              </a:solidFill>
              <a:effectLst/>
              <a:latin typeface="+mn-lt"/>
              <a:ea typeface="+mn-ea"/>
              <a:cs typeface="+mn-cs"/>
            </a:endParaRPr>
          </a:p>
          <a:p>
            <a:pPr lvl="2"/>
            <a:r>
              <a:rPr lang="en-US" sz="1200" kern="1200" dirty="0" smtClean="0">
                <a:solidFill>
                  <a:schemeClr val="tx1"/>
                </a:solidFill>
                <a:effectLst/>
                <a:latin typeface="+mn-lt"/>
                <a:ea typeface="+mn-ea"/>
                <a:cs typeface="+mn-cs"/>
              </a:rPr>
              <a:t>Expert systems contain a knowledge base, which stores facts relevant within that field</a:t>
            </a:r>
          </a:p>
          <a:p>
            <a:pPr lvl="2"/>
            <a:endParaRPr lang="en-US" sz="1200" kern="1200" dirty="0" smtClean="0">
              <a:solidFill>
                <a:schemeClr val="tx1"/>
              </a:solidFill>
              <a:effectLst/>
              <a:latin typeface="+mn-lt"/>
              <a:ea typeface="+mn-ea"/>
              <a:cs typeface="+mn-cs"/>
            </a:endParaRPr>
          </a:p>
          <a:p>
            <a:pPr lvl="2"/>
            <a:r>
              <a:rPr lang="en-US" sz="1200" kern="1200" dirty="0" smtClean="0">
                <a:solidFill>
                  <a:schemeClr val="tx1"/>
                </a:solidFill>
                <a:effectLst/>
                <a:latin typeface="+mn-lt"/>
                <a:ea typeface="+mn-ea"/>
                <a:cs typeface="+mn-cs"/>
              </a:rPr>
              <a:t>They also contain a set of </a:t>
            </a:r>
            <a:r>
              <a:rPr lang="en-US" sz="1200" b="1" kern="1200" dirty="0" smtClean="0">
                <a:solidFill>
                  <a:schemeClr val="tx1"/>
                </a:solidFill>
                <a:effectLst/>
                <a:latin typeface="+mn-lt"/>
                <a:ea typeface="+mn-ea"/>
                <a:cs typeface="+mn-cs"/>
              </a:rPr>
              <a:t>inference rules</a:t>
            </a:r>
            <a:r>
              <a:rPr lang="en-US" sz="1200" kern="1200" dirty="0" smtClean="0">
                <a:solidFill>
                  <a:schemeClr val="tx1"/>
                </a:solidFill>
                <a:effectLst/>
                <a:latin typeface="+mn-lt"/>
                <a:ea typeface="+mn-ea"/>
                <a:cs typeface="+mn-cs"/>
              </a:rPr>
              <a:t>, of the form “If X is true, then Y is true,” a search engine that searches the knowledge base, and some interface to interact with a human user.</a:t>
            </a:r>
          </a:p>
          <a:p>
            <a:pPr lvl="2"/>
            <a:endParaRPr lang="en-US" sz="1200" kern="1200" dirty="0" smtClean="0">
              <a:solidFill>
                <a:schemeClr val="tx1"/>
              </a:solidFill>
              <a:effectLst/>
              <a:latin typeface="+mn-lt"/>
              <a:ea typeface="+mn-ea"/>
              <a:cs typeface="+mn-cs"/>
            </a:endParaRPr>
          </a:p>
          <a:p>
            <a:pPr lvl="1"/>
            <a:r>
              <a:rPr lang="en-US" sz="1200" kern="1200" dirty="0" smtClean="0">
                <a:solidFill>
                  <a:schemeClr val="tx1"/>
                </a:solidFill>
                <a:effectLst/>
                <a:latin typeface="+mn-lt"/>
                <a:ea typeface="+mn-ea"/>
                <a:cs typeface="+mn-cs"/>
              </a:rPr>
              <a:t>Creating expert systems is a complex undertaking, because it is often difficult for an expert to state all of his or her knowledge.</a:t>
            </a:r>
          </a:p>
          <a:p>
            <a:endParaRPr lang="en-US" dirty="0"/>
          </a:p>
        </p:txBody>
      </p:sp>
      <p:sp>
        <p:nvSpPr>
          <p:cNvPr id="4" name="Slide Number Placeholder 3"/>
          <p:cNvSpPr>
            <a:spLocks noGrp="1"/>
          </p:cNvSpPr>
          <p:nvPr>
            <p:ph type="sldNum" sz="quarter" idx="10"/>
          </p:nvPr>
        </p:nvSpPr>
        <p:spPr/>
        <p:txBody>
          <a:bodyPr/>
          <a:lstStyle/>
          <a:p>
            <a:fld id="{4DF2B9AF-E266-CC46-9F27-09AE07800F33}" type="slidenum">
              <a:rPr lang="en-US" smtClean="0"/>
              <a:pPr/>
              <a:t>18</a:t>
            </a:fld>
            <a:endParaRPr lang="en-US"/>
          </a:p>
        </p:txBody>
      </p:sp>
    </p:spTree>
    <p:extLst>
      <p:ext uri="{BB962C8B-B14F-4D97-AF65-F5344CB8AC3E}">
        <p14:creationId xmlns:p14="http://schemas.microsoft.com/office/powerpoint/2010/main" val="9189270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Incubation effect:  Take a break from a problem and you will have a better chance of solving it when you return.</a:t>
            </a:r>
          </a:p>
          <a:p>
            <a:r>
              <a:rPr lang="en-US" i="1" dirty="0" smtClean="0"/>
              <a:t>Evidence does not conclusively support this strategy.</a:t>
            </a:r>
          </a:p>
          <a:p>
            <a:endParaRPr lang="en-US" dirty="0" smtClean="0"/>
          </a:p>
          <a:p>
            <a:pPr lvl="0"/>
            <a:r>
              <a:rPr lang="en-US" sz="1200" kern="1200" dirty="0" smtClean="0">
                <a:solidFill>
                  <a:schemeClr val="tx1"/>
                </a:solidFill>
                <a:effectLst/>
                <a:latin typeface="+mn-lt"/>
                <a:ea typeface="+mn-ea"/>
                <a:cs typeface="+mn-cs"/>
              </a:rPr>
              <a:t>An alternative view of creativity suggests that it results from ordinary cognitive processes.</a:t>
            </a:r>
          </a:p>
          <a:p>
            <a:pPr lvl="1"/>
            <a:r>
              <a:rPr lang="en-US" sz="1200" i="1" kern="1200" dirty="0" smtClean="0">
                <a:solidFill>
                  <a:schemeClr val="tx1"/>
                </a:solidFill>
                <a:effectLst/>
                <a:latin typeface="+mn-lt"/>
                <a:ea typeface="+mn-ea"/>
                <a:cs typeface="+mn-cs"/>
              </a:rPr>
              <a:t>Directed remembering</a:t>
            </a:r>
            <a:r>
              <a:rPr lang="en-US" sz="1200" kern="1200" dirty="0" smtClean="0">
                <a:solidFill>
                  <a:schemeClr val="tx1"/>
                </a:solidFill>
                <a:effectLst/>
                <a:latin typeface="+mn-lt"/>
                <a:ea typeface="+mn-ea"/>
                <a:cs typeface="+mn-cs"/>
              </a:rPr>
              <a:t>, channeling your memory in order to think about a past experience or knowledge that meets some criteria, is one ordinary cognitive process that goes on in creative invention.</a:t>
            </a:r>
          </a:p>
          <a:p>
            <a:pPr lvl="1"/>
            <a:r>
              <a:rPr lang="en-US" sz="1200" kern="1200" dirty="0" smtClean="0">
                <a:solidFill>
                  <a:schemeClr val="tx1"/>
                </a:solidFill>
                <a:effectLst/>
                <a:latin typeface="+mn-lt"/>
                <a:ea typeface="+mn-ea"/>
                <a:cs typeface="+mn-cs"/>
              </a:rPr>
              <a:t>A second relevant cognitive process is </a:t>
            </a:r>
            <a:r>
              <a:rPr lang="en-US" sz="1200" i="1" kern="1200" dirty="0" smtClean="0">
                <a:solidFill>
                  <a:schemeClr val="tx1"/>
                </a:solidFill>
                <a:effectLst/>
                <a:latin typeface="+mn-lt"/>
                <a:ea typeface="+mn-ea"/>
                <a:cs typeface="+mn-cs"/>
              </a:rPr>
              <a:t>noticing</a:t>
            </a:r>
            <a:r>
              <a:rPr lang="en-US" sz="1200" kern="1200" dirty="0" smtClean="0">
                <a:solidFill>
                  <a:schemeClr val="tx1"/>
                </a:solidFill>
                <a:effectLst/>
                <a:latin typeface="+mn-lt"/>
                <a:ea typeface="+mn-ea"/>
                <a:cs typeface="+mn-cs"/>
              </a:rPr>
              <a:t> where the problems are, or noticing similarities between one problem and another.</a:t>
            </a:r>
          </a:p>
          <a:p>
            <a:pPr lvl="1"/>
            <a:r>
              <a:rPr lang="en-US" sz="1200" i="1" kern="1200" dirty="0" smtClean="0">
                <a:solidFill>
                  <a:schemeClr val="tx1"/>
                </a:solidFill>
                <a:effectLst/>
                <a:latin typeface="+mn-lt"/>
                <a:ea typeface="+mn-ea"/>
                <a:cs typeface="+mn-cs"/>
              </a:rPr>
              <a:t>Contrary recognition</a:t>
            </a:r>
            <a:r>
              <a:rPr lang="en-US" sz="1200" kern="1200" dirty="0" smtClean="0">
                <a:solidFill>
                  <a:schemeClr val="tx1"/>
                </a:solidFill>
                <a:effectLst/>
                <a:latin typeface="+mn-lt"/>
                <a:ea typeface="+mn-ea"/>
                <a:cs typeface="+mn-cs"/>
              </a:rPr>
              <a:t> is the ability to recognize objects not for what they are but as something else; this also plays a role in creative problem solving.</a:t>
            </a:r>
          </a:p>
          <a:p>
            <a:endParaRPr lang="en-US" dirty="0"/>
          </a:p>
        </p:txBody>
      </p:sp>
      <p:sp>
        <p:nvSpPr>
          <p:cNvPr id="4" name="Slide Number Placeholder 3"/>
          <p:cNvSpPr>
            <a:spLocks noGrp="1"/>
          </p:cNvSpPr>
          <p:nvPr>
            <p:ph type="sldNum" sz="quarter" idx="10"/>
          </p:nvPr>
        </p:nvSpPr>
        <p:spPr/>
        <p:txBody>
          <a:bodyPr/>
          <a:lstStyle/>
          <a:p>
            <a:fld id="{4DF2B9AF-E266-CC46-9F27-09AE07800F33}" type="slidenum">
              <a:rPr lang="en-US" smtClean="0"/>
              <a:pPr/>
              <a:t>19</a:t>
            </a:fld>
            <a:endParaRPr lang="en-US"/>
          </a:p>
        </p:txBody>
      </p:sp>
    </p:spTree>
    <p:extLst>
      <p:ext uri="{BB962C8B-B14F-4D97-AF65-F5344CB8AC3E}">
        <p14:creationId xmlns:p14="http://schemas.microsoft.com/office/powerpoint/2010/main" val="168711179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Studies show that college students do improve their critical thinking in college, both in terms of skills and attitudes</a:t>
            </a:r>
            <a:endParaRPr lang="en-US" dirty="0"/>
          </a:p>
        </p:txBody>
      </p:sp>
      <p:sp>
        <p:nvSpPr>
          <p:cNvPr id="4" name="Slide Number Placeholder 3"/>
          <p:cNvSpPr>
            <a:spLocks noGrp="1"/>
          </p:cNvSpPr>
          <p:nvPr>
            <p:ph type="sldNum" sz="quarter" idx="10"/>
          </p:nvPr>
        </p:nvSpPr>
        <p:spPr/>
        <p:txBody>
          <a:bodyPr/>
          <a:lstStyle/>
          <a:p>
            <a:fld id="{4DF2B9AF-E266-CC46-9F27-09AE07800F33}" type="slidenum">
              <a:rPr lang="en-US" smtClean="0"/>
              <a:pPr/>
              <a:t>20</a:t>
            </a:fld>
            <a:endParaRPr lang="en-US"/>
          </a:p>
        </p:txBody>
      </p:sp>
    </p:spTree>
    <p:extLst>
      <p:ext uri="{BB962C8B-B14F-4D97-AF65-F5344CB8AC3E}">
        <p14:creationId xmlns:p14="http://schemas.microsoft.com/office/powerpoint/2010/main" val="8755435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DF2B9AF-E266-CC46-9F27-09AE07800F33}" type="slidenum">
              <a:rPr lang="en-US" smtClean="0"/>
              <a:pPr/>
              <a:t>4</a:t>
            </a:fld>
            <a:endParaRPr lang="en-US"/>
          </a:p>
        </p:txBody>
      </p:sp>
    </p:spTree>
    <p:extLst>
      <p:ext uri="{BB962C8B-B14F-4D97-AF65-F5344CB8AC3E}">
        <p14:creationId xmlns:p14="http://schemas.microsoft.com/office/powerpoint/2010/main" val="26552457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a:t>
            </a:r>
            <a:r>
              <a:rPr lang="en-US" sz="1200" b="1" kern="1200" dirty="0" smtClean="0">
                <a:solidFill>
                  <a:schemeClr val="tx1"/>
                </a:solidFill>
                <a:effectLst/>
                <a:latin typeface="+mn-lt"/>
                <a:ea typeface="+mn-ea"/>
                <a:cs typeface="+mn-cs"/>
              </a:rPr>
              <a:t>generate-and-test technique</a:t>
            </a:r>
            <a:r>
              <a:rPr lang="en-US" sz="1200" kern="1200" dirty="0" smtClean="0">
                <a:solidFill>
                  <a:schemeClr val="tx1"/>
                </a:solidFill>
                <a:effectLst/>
                <a:latin typeface="+mn-lt"/>
                <a:ea typeface="+mn-ea"/>
                <a:cs typeface="+mn-cs"/>
              </a:rPr>
              <a:t> involves generating possible solutions and then testing them until a solution is found.</a:t>
            </a:r>
          </a:p>
          <a:p>
            <a:endParaRPr lang="en-US" dirty="0"/>
          </a:p>
        </p:txBody>
      </p:sp>
      <p:sp>
        <p:nvSpPr>
          <p:cNvPr id="4" name="Slide Number Placeholder 3"/>
          <p:cNvSpPr>
            <a:spLocks noGrp="1"/>
          </p:cNvSpPr>
          <p:nvPr>
            <p:ph type="sldNum" sz="quarter" idx="10"/>
          </p:nvPr>
        </p:nvSpPr>
        <p:spPr/>
        <p:txBody>
          <a:bodyPr/>
          <a:lstStyle/>
          <a:p>
            <a:fld id="{4DF2B9AF-E266-CC46-9F27-09AE07800F33}" type="slidenum">
              <a:rPr lang="en-US" smtClean="0"/>
              <a:pPr/>
              <a:t>5</a:t>
            </a:fld>
            <a:endParaRPr lang="en-US"/>
          </a:p>
        </p:txBody>
      </p:sp>
    </p:spTree>
    <p:extLst>
      <p:ext uri="{BB962C8B-B14F-4D97-AF65-F5344CB8AC3E}">
        <p14:creationId xmlns:p14="http://schemas.microsoft.com/office/powerpoint/2010/main" val="1379415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5 + 5 = 10, so T</a:t>
            </a:r>
            <a:r>
              <a:rPr lang="en-US" baseline="0" dirty="0" smtClean="0"/>
              <a:t> must equal 0.</a:t>
            </a:r>
          </a:p>
          <a:p>
            <a:endParaRPr lang="en-US" baseline="0" dirty="0" smtClean="0"/>
          </a:p>
          <a:p>
            <a:r>
              <a:rPr lang="en-US" baseline="0" dirty="0" smtClean="0"/>
              <a:t>Try to assign each letter to a number.</a:t>
            </a:r>
          </a:p>
          <a:p>
            <a:r>
              <a:rPr lang="en-US" baseline="0" dirty="0" smtClean="0"/>
              <a:t>L+L+1=R</a:t>
            </a:r>
          </a:p>
          <a:p>
            <a:r>
              <a:rPr lang="en-US" baseline="0" dirty="0" smtClean="0"/>
              <a:t>R is an odd number.</a:t>
            </a:r>
          </a:p>
          <a:p>
            <a:r>
              <a:rPr lang="en-US" baseline="0" dirty="0" smtClean="0"/>
              <a:t>Etc.</a:t>
            </a:r>
          </a:p>
          <a:p>
            <a:endParaRPr lang="en-US" baseline="0" dirty="0" smtClean="0"/>
          </a:p>
          <a:p>
            <a:pPr marL="0" marR="0" lvl="1" indent="0" algn="l" defTabSz="4572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effectLst/>
                <a:latin typeface="+mn-lt"/>
                <a:ea typeface="+mn-ea"/>
                <a:cs typeface="+mn-cs"/>
              </a:rPr>
              <a:t>Means-ends analysis</a:t>
            </a:r>
            <a:r>
              <a:rPr lang="en-US" sz="1200" kern="1200" dirty="0" smtClean="0">
                <a:solidFill>
                  <a:schemeClr val="tx1"/>
                </a:solidFill>
                <a:effectLst/>
                <a:latin typeface="+mn-lt"/>
                <a:ea typeface="+mn-ea"/>
                <a:cs typeface="+mn-cs"/>
              </a:rPr>
              <a:t> involves comparing the goal with the starting point, thinking of various ways of overcoming the distance, and choosing the best one; the task is broken down into manageable steps through the creation of </a:t>
            </a:r>
            <a:r>
              <a:rPr lang="en-US" sz="1200" kern="1200" dirty="0" err="1" smtClean="0">
                <a:solidFill>
                  <a:schemeClr val="tx1"/>
                </a:solidFill>
                <a:effectLst/>
                <a:latin typeface="+mn-lt"/>
                <a:ea typeface="+mn-ea"/>
                <a:cs typeface="+mn-cs"/>
              </a:rPr>
              <a:t>subgoals</a:t>
            </a:r>
            <a:r>
              <a:rPr lang="en-US" sz="1200" kern="1200" dirty="0" smtClean="0">
                <a:solidFill>
                  <a:schemeClr val="tx1"/>
                </a:solidFill>
                <a:effectLst/>
                <a:latin typeface="+mn-lt"/>
                <a:ea typeface="+mn-ea"/>
                <a:cs typeface="+mn-cs"/>
              </a:rPr>
              <a:t>.</a:t>
            </a:r>
          </a:p>
          <a:p>
            <a:endParaRPr lang="en-US" baseline="0" dirty="0" smtClean="0"/>
          </a:p>
          <a:p>
            <a:r>
              <a:rPr lang="en-US" baseline="0" dirty="0" smtClean="0"/>
              <a:t>“GPS” computer problem solver solves this problem using means-end analysis.</a:t>
            </a:r>
          </a:p>
          <a:p>
            <a:endParaRPr lang="en-US" dirty="0"/>
          </a:p>
        </p:txBody>
      </p:sp>
      <p:sp>
        <p:nvSpPr>
          <p:cNvPr id="4" name="Slide Number Placeholder 3"/>
          <p:cNvSpPr>
            <a:spLocks noGrp="1"/>
          </p:cNvSpPr>
          <p:nvPr>
            <p:ph type="sldNum" sz="quarter" idx="10"/>
          </p:nvPr>
        </p:nvSpPr>
        <p:spPr/>
        <p:txBody>
          <a:bodyPr/>
          <a:lstStyle/>
          <a:p>
            <a:fld id="{4DF2B9AF-E266-CC46-9F27-09AE07800F33}" type="slidenum">
              <a:rPr lang="en-US" smtClean="0"/>
              <a:pPr/>
              <a:t>6</a:t>
            </a:fld>
            <a:endParaRPr lang="en-US"/>
          </a:p>
        </p:txBody>
      </p:sp>
    </p:spTree>
    <p:extLst>
      <p:ext uri="{BB962C8B-B14F-4D97-AF65-F5344CB8AC3E}">
        <p14:creationId xmlns:p14="http://schemas.microsoft.com/office/powerpoint/2010/main" val="7379679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Hard to tell where to start:  Do you put the small disk</a:t>
            </a:r>
            <a:r>
              <a:rPr lang="en-US" baseline="0" dirty="0" smtClean="0"/>
              <a:t> </a:t>
            </a:r>
            <a:r>
              <a:rPr lang="en-US" dirty="0" smtClean="0"/>
              <a:t>on the second peg, or on the third? Working backward can help.</a:t>
            </a:r>
          </a:p>
          <a:p>
            <a:endParaRPr lang="en-US" dirty="0" smtClean="0"/>
          </a:p>
          <a:p>
            <a:pPr lvl="1"/>
            <a:r>
              <a:rPr lang="en-US" sz="1200" b="1" kern="1200" dirty="0" smtClean="0">
                <a:solidFill>
                  <a:schemeClr val="tx1"/>
                </a:solidFill>
                <a:effectLst/>
                <a:latin typeface="+mn-lt"/>
                <a:ea typeface="+mn-ea"/>
                <a:cs typeface="+mn-cs"/>
              </a:rPr>
              <a:t>Working</a:t>
            </a:r>
            <a:r>
              <a:rPr lang="en-US" sz="1200" kern="120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backward</a:t>
            </a:r>
            <a:r>
              <a:rPr lang="en-US" sz="1200" kern="1200" dirty="0" smtClean="0">
                <a:solidFill>
                  <a:schemeClr val="tx1"/>
                </a:solidFill>
                <a:effectLst/>
                <a:latin typeface="+mn-lt"/>
                <a:ea typeface="+mn-ea"/>
                <a:cs typeface="+mn-cs"/>
              </a:rPr>
              <a:t> asks you to analyze the last step needed to achieve a goal, and then the step before that one, and so on.</a:t>
            </a:r>
          </a:p>
          <a:p>
            <a:pPr lvl="2"/>
            <a:r>
              <a:rPr lang="en-US" sz="1200" kern="1200" dirty="0" smtClean="0">
                <a:solidFill>
                  <a:schemeClr val="tx1"/>
                </a:solidFill>
                <a:effectLst/>
                <a:latin typeface="+mn-lt"/>
                <a:ea typeface="+mn-ea"/>
                <a:cs typeface="+mn-cs"/>
              </a:rPr>
              <a:t>Like means-ends analysis, this involves forming </a:t>
            </a:r>
            <a:r>
              <a:rPr lang="en-US" sz="1200" kern="1200" dirty="0" err="1" smtClean="0">
                <a:solidFill>
                  <a:schemeClr val="tx1"/>
                </a:solidFill>
                <a:effectLst/>
                <a:latin typeface="+mn-lt"/>
                <a:ea typeface="+mn-ea"/>
                <a:cs typeface="+mn-cs"/>
              </a:rPr>
              <a:t>subgoals</a:t>
            </a:r>
            <a:r>
              <a:rPr lang="en-US" sz="1200" kern="1200" dirty="0" smtClean="0">
                <a:solidFill>
                  <a:schemeClr val="tx1"/>
                </a:solidFill>
                <a:effectLst/>
                <a:latin typeface="+mn-lt"/>
                <a:ea typeface="+mn-ea"/>
                <a:cs typeface="+mn-cs"/>
              </a:rPr>
              <a:t>.</a:t>
            </a:r>
          </a:p>
          <a:p>
            <a:pPr lvl="2"/>
            <a:r>
              <a:rPr lang="en-US" sz="1200" kern="1200" dirty="0" smtClean="0">
                <a:solidFill>
                  <a:schemeClr val="tx1"/>
                </a:solidFill>
                <a:effectLst/>
                <a:latin typeface="+mn-lt"/>
                <a:ea typeface="+mn-ea"/>
                <a:cs typeface="+mn-cs"/>
              </a:rPr>
              <a:t>Working backward is most effective when the backward path is unique, which makes the process more efficient than working forward.</a:t>
            </a:r>
          </a:p>
          <a:p>
            <a:endParaRPr lang="en-US" dirty="0"/>
          </a:p>
        </p:txBody>
      </p:sp>
      <p:sp>
        <p:nvSpPr>
          <p:cNvPr id="4" name="Slide Number Placeholder 3"/>
          <p:cNvSpPr>
            <a:spLocks noGrp="1"/>
          </p:cNvSpPr>
          <p:nvPr>
            <p:ph type="sldNum" sz="quarter" idx="10"/>
          </p:nvPr>
        </p:nvSpPr>
        <p:spPr/>
        <p:txBody>
          <a:bodyPr/>
          <a:lstStyle/>
          <a:p>
            <a:fld id="{4DF2B9AF-E266-CC46-9F27-09AE07800F33}" type="slidenum">
              <a:rPr lang="en-US" smtClean="0"/>
              <a:pPr/>
              <a:t>7</a:t>
            </a:fld>
            <a:endParaRPr lang="en-US"/>
          </a:p>
        </p:txBody>
      </p:sp>
    </p:spTree>
    <p:extLst>
      <p:ext uri="{BB962C8B-B14F-4D97-AF65-F5344CB8AC3E}">
        <p14:creationId xmlns:p14="http://schemas.microsoft.com/office/powerpoint/2010/main" val="37933150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Make provisional assumptions about a problem’s solution</a:t>
            </a:r>
          </a:p>
          <a:p>
            <a:r>
              <a:rPr lang="en-US" dirty="0" smtClean="0"/>
              <a:t>Keep track of when and which assumptions were made, in case you have to “undo” them</a:t>
            </a:r>
          </a:p>
          <a:p>
            <a:endParaRPr lang="en-US" dirty="0"/>
          </a:p>
        </p:txBody>
      </p:sp>
      <p:sp>
        <p:nvSpPr>
          <p:cNvPr id="4" name="Slide Number Placeholder 3"/>
          <p:cNvSpPr>
            <a:spLocks noGrp="1"/>
          </p:cNvSpPr>
          <p:nvPr>
            <p:ph type="sldNum" sz="quarter" idx="10"/>
          </p:nvPr>
        </p:nvSpPr>
        <p:spPr/>
        <p:txBody>
          <a:bodyPr/>
          <a:lstStyle/>
          <a:p>
            <a:fld id="{4DF2B9AF-E266-CC46-9F27-09AE07800F33}" type="slidenum">
              <a:rPr lang="en-US" smtClean="0"/>
              <a:pPr/>
              <a:t>8</a:t>
            </a:fld>
            <a:endParaRPr lang="en-US"/>
          </a:p>
        </p:txBody>
      </p:sp>
    </p:spTree>
    <p:extLst>
      <p:ext uri="{BB962C8B-B14F-4D97-AF65-F5344CB8AC3E}">
        <p14:creationId xmlns:p14="http://schemas.microsoft.com/office/powerpoint/2010/main" val="3719384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Good example of a problem where backtracking can be useful</a:t>
            </a:r>
            <a:endParaRPr lang="en-US" dirty="0"/>
          </a:p>
        </p:txBody>
      </p:sp>
      <p:sp>
        <p:nvSpPr>
          <p:cNvPr id="4" name="Slide Number Placeholder 3"/>
          <p:cNvSpPr>
            <a:spLocks noGrp="1"/>
          </p:cNvSpPr>
          <p:nvPr>
            <p:ph type="sldNum" sz="quarter" idx="10"/>
          </p:nvPr>
        </p:nvSpPr>
        <p:spPr/>
        <p:txBody>
          <a:bodyPr/>
          <a:lstStyle/>
          <a:p>
            <a:fld id="{4DF2B9AF-E266-CC46-9F27-09AE07800F33}" type="slidenum">
              <a:rPr lang="en-US" smtClean="0"/>
              <a:pPr/>
              <a:t>9</a:t>
            </a:fld>
            <a:endParaRPr lang="en-US"/>
          </a:p>
        </p:txBody>
      </p:sp>
    </p:spTree>
    <p:extLst>
      <p:ext uri="{BB962C8B-B14F-4D97-AF65-F5344CB8AC3E}">
        <p14:creationId xmlns:p14="http://schemas.microsoft.com/office/powerpoint/2010/main" val="4388845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Table helps to keep track of partial information</a:t>
            </a:r>
            <a:endParaRPr lang="en-US" dirty="0"/>
          </a:p>
        </p:txBody>
      </p:sp>
      <p:sp>
        <p:nvSpPr>
          <p:cNvPr id="4" name="Slide Number Placeholder 3"/>
          <p:cNvSpPr>
            <a:spLocks noGrp="1"/>
          </p:cNvSpPr>
          <p:nvPr>
            <p:ph type="sldNum" sz="quarter" idx="10"/>
          </p:nvPr>
        </p:nvSpPr>
        <p:spPr/>
        <p:txBody>
          <a:bodyPr/>
          <a:lstStyle/>
          <a:p>
            <a:fld id="{4DF2B9AF-E266-CC46-9F27-09AE07800F33}" type="slidenum">
              <a:rPr lang="en-US" smtClean="0"/>
              <a:pPr/>
              <a:t>10</a:t>
            </a:fld>
            <a:endParaRPr lang="en-US"/>
          </a:p>
        </p:txBody>
      </p:sp>
    </p:spTree>
    <p:extLst>
      <p:ext uri="{BB962C8B-B14F-4D97-AF65-F5344CB8AC3E}">
        <p14:creationId xmlns:p14="http://schemas.microsoft.com/office/powerpoint/2010/main" val="14667368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Solution involves sending weak rays of radiation (weak enough so that no individual</a:t>
            </a:r>
            <a:r>
              <a:rPr lang="en-US" baseline="0" dirty="0" smtClean="0"/>
              <a:t> ray will inflict damage) from several angles, such that all rays converge at the site of the tumor. The convergence of rays will be strong enough to destroy the tumor but not any healthy tissue.</a:t>
            </a:r>
          </a:p>
          <a:p>
            <a:endParaRPr lang="en-US" baseline="0" dirty="0" smtClean="0"/>
          </a:p>
          <a:p>
            <a:r>
              <a:rPr lang="en-US" baseline="0" dirty="0" smtClean="0"/>
              <a:t>Only 10% of people solve this without help.</a:t>
            </a:r>
            <a:endParaRPr lang="en-US" dirty="0"/>
          </a:p>
        </p:txBody>
      </p:sp>
      <p:sp>
        <p:nvSpPr>
          <p:cNvPr id="4" name="Slide Number Placeholder 3"/>
          <p:cNvSpPr>
            <a:spLocks noGrp="1"/>
          </p:cNvSpPr>
          <p:nvPr>
            <p:ph type="sldNum" sz="quarter" idx="10"/>
          </p:nvPr>
        </p:nvSpPr>
        <p:spPr/>
        <p:txBody>
          <a:bodyPr/>
          <a:lstStyle/>
          <a:p>
            <a:fld id="{4DF2B9AF-E266-CC46-9F27-09AE07800F33}" type="slidenum">
              <a:rPr lang="en-US" smtClean="0"/>
              <a:pPr/>
              <a:t>11</a:t>
            </a:fld>
            <a:endParaRPr lang="en-US"/>
          </a:p>
        </p:txBody>
      </p:sp>
    </p:spTree>
    <p:extLst>
      <p:ext uri="{BB962C8B-B14F-4D97-AF65-F5344CB8AC3E}">
        <p14:creationId xmlns:p14="http://schemas.microsoft.com/office/powerpoint/2010/main" val="20854311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FBB49E3-818D-410A-A601-33BE80733081}" type="datetime1">
              <a:rPr lang="en-US" smtClean="0"/>
              <a:t>7/31/2017</a:t>
            </a:fld>
            <a:endParaRPr lang="en-US"/>
          </a:p>
        </p:txBody>
      </p:sp>
      <p:sp>
        <p:nvSpPr>
          <p:cNvPr id="5" name="Footer Placeholder 4"/>
          <p:cNvSpPr>
            <a:spLocks noGrp="1"/>
          </p:cNvSpPr>
          <p:nvPr>
            <p:ph type="ftr" sz="quarter" idx="11"/>
          </p:nvPr>
        </p:nvSpPr>
        <p:spPr/>
        <p:txBody>
          <a:bodyPr/>
          <a:lstStyle/>
          <a:p>
            <a:r>
              <a:rPr lang="en-US" smtClean="0"/>
              <a:t>Galotti, Cognitive Psychology In and Out of the Laboratory 6e. SAGE Publications, 2018.</a:t>
            </a:r>
            <a:endParaRPr lang="en-US"/>
          </a:p>
        </p:txBody>
      </p:sp>
      <p:sp>
        <p:nvSpPr>
          <p:cNvPr id="6" name="Slide Number Placeholder 5"/>
          <p:cNvSpPr>
            <a:spLocks noGrp="1"/>
          </p:cNvSpPr>
          <p:nvPr>
            <p:ph type="sldNum" sz="quarter" idx="12"/>
          </p:nvPr>
        </p:nvSpPr>
        <p:spPr/>
        <p:txBody>
          <a:bodyPr/>
          <a:lstStyle/>
          <a:p>
            <a:fld id="{D1D37AEE-615E-DC4E-938B-59D3049C0440}" type="slidenum">
              <a:rPr lang="en-US" smtClean="0"/>
              <a:pPr/>
              <a:t>‹#›</a:t>
            </a:fld>
            <a:endParaRPr lang="en-US"/>
          </a:p>
        </p:txBody>
      </p:sp>
    </p:spTree>
    <p:extLst>
      <p:ext uri="{BB962C8B-B14F-4D97-AF65-F5344CB8AC3E}">
        <p14:creationId xmlns:p14="http://schemas.microsoft.com/office/powerpoint/2010/main" val="7539887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D1F68C3-910A-45DB-99BE-FA7F41906831}" type="datetime1">
              <a:rPr lang="en-US" smtClean="0"/>
              <a:t>7/31/2017</a:t>
            </a:fld>
            <a:endParaRPr lang="en-US"/>
          </a:p>
        </p:txBody>
      </p:sp>
      <p:sp>
        <p:nvSpPr>
          <p:cNvPr id="5" name="Footer Placeholder 4"/>
          <p:cNvSpPr>
            <a:spLocks noGrp="1"/>
          </p:cNvSpPr>
          <p:nvPr>
            <p:ph type="ftr" sz="quarter" idx="11"/>
          </p:nvPr>
        </p:nvSpPr>
        <p:spPr/>
        <p:txBody>
          <a:bodyPr/>
          <a:lstStyle/>
          <a:p>
            <a:r>
              <a:rPr lang="en-US" smtClean="0"/>
              <a:t>Galotti, Cognitive Psychology In and Out of the Laboratory 6e. SAGE Publications, 2018.</a:t>
            </a:r>
            <a:endParaRPr lang="en-US"/>
          </a:p>
        </p:txBody>
      </p:sp>
      <p:sp>
        <p:nvSpPr>
          <p:cNvPr id="6" name="Slide Number Placeholder 5"/>
          <p:cNvSpPr>
            <a:spLocks noGrp="1"/>
          </p:cNvSpPr>
          <p:nvPr>
            <p:ph type="sldNum" sz="quarter" idx="12"/>
          </p:nvPr>
        </p:nvSpPr>
        <p:spPr/>
        <p:txBody>
          <a:bodyPr/>
          <a:lstStyle/>
          <a:p>
            <a:fld id="{D1D37AEE-615E-DC4E-938B-59D3049C0440}" type="slidenum">
              <a:rPr lang="en-US" smtClean="0"/>
              <a:pPr/>
              <a:t>‹#›</a:t>
            </a:fld>
            <a:endParaRPr lang="en-US"/>
          </a:p>
        </p:txBody>
      </p:sp>
    </p:spTree>
    <p:extLst>
      <p:ext uri="{BB962C8B-B14F-4D97-AF65-F5344CB8AC3E}">
        <p14:creationId xmlns:p14="http://schemas.microsoft.com/office/powerpoint/2010/main" val="29051631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CCEDA3D-EE60-4924-A9A0-E1613E5567C3}" type="datetime1">
              <a:rPr lang="en-US" smtClean="0"/>
              <a:t>7/31/2017</a:t>
            </a:fld>
            <a:endParaRPr lang="en-US"/>
          </a:p>
        </p:txBody>
      </p:sp>
      <p:sp>
        <p:nvSpPr>
          <p:cNvPr id="5" name="Footer Placeholder 4"/>
          <p:cNvSpPr>
            <a:spLocks noGrp="1"/>
          </p:cNvSpPr>
          <p:nvPr>
            <p:ph type="ftr" sz="quarter" idx="11"/>
          </p:nvPr>
        </p:nvSpPr>
        <p:spPr/>
        <p:txBody>
          <a:bodyPr/>
          <a:lstStyle/>
          <a:p>
            <a:r>
              <a:rPr lang="en-US" smtClean="0"/>
              <a:t>Galotti, Cognitive Psychology In and Out of the Laboratory 6e. SAGE Publications, 2018.</a:t>
            </a:r>
            <a:endParaRPr lang="en-US"/>
          </a:p>
        </p:txBody>
      </p:sp>
      <p:sp>
        <p:nvSpPr>
          <p:cNvPr id="6" name="Slide Number Placeholder 5"/>
          <p:cNvSpPr>
            <a:spLocks noGrp="1"/>
          </p:cNvSpPr>
          <p:nvPr>
            <p:ph type="sldNum" sz="quarter" idx="12"/>
          </p:nvPr>
        </p:nvSpPr>
        <p:spPr/>
        <p:txBody>
          <a:bodyPr/>
          <a:lstStyle/>
          <a:p>
            <a:fld id="{D1D37AEE-615E-DC4E-938B-59D3049C0440}" type="slidenum">
              <a:rPr lang="en-US" smtClean="0"/>
              <a:pPr/>
              <a:t>‹#›</a:t>
            </a:fld>
            <a:endParaRPr lang="en-US"/>
          </a:p>
        </p:txBody>
      </p:sp>
    </p:spTree>
    <p:extLst>
      <p:ext uri="{BB962C8B-B14F-4D97-AF65-F5344CB8AC3E}">
        <p14:creationId xmlns:p14="http://schemas.microsoft.com/office/powerpoint/2010/main" val="31871541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04A88A2-B0E9-4D3C-B9FB-56EDE3B99A04}" type="datetime1">
              <a:rPr lang="en-US" smtClean="0"/>
              <a:t>7/31/2017</a:t>
            </a:fld>
            <a:endParaRPr lang="en-US"/>
          </a:p>
        </p:txBody>
      </p:sp>
      <p:sp>
        <p:nvSpPr>
          <p:cNvPr id="5" name="Footer Placeholder 4"/>
          <p:cNvSpPr>
            <a:spLocks noGrp="1"/>
          </p:cNvSpPr>
          <p:nvPr>
            <p:ph type="ftr" sz="quarter" idx="11"/>
          </p:nvPr>
        </p:nvSpPr>
        <p:spPr/>
        <p:txBody>
          <a:bodyPr/>
          <a:lstStyle/>
          <a:p>
            <a:r>
              <a:rPr lang="en-US" smtClean="0"/>
              <a:t>Galotti, Cognitive Psychology In and Out of the Laboratory 6e. SAGE Publications, 2018.</a:t>
            </a:r>
            <a:endParaRPr lang="en-US"/>
          </a:p>
        </p:txBody>
      </p:sp>
      <p:sp>
        <p:nvSpPr>
          <p:cNvPr id="6" name="Slide Number Placeholder 5"/>
          <p:cNvSpPr>
            <a:spLocks noGrp="1"/>
          </p:cNvSpPr>
          <p:nvPr>
            <p:ph type="sldNum" sz="quarter" idx="12"/>
          </p:nvPr>
        </p:nvSpPr>
        <p:spPr/>
        <p:txBody>
          <a:bodyPr/>
          <a:lstStyle/>
          <a:p>
            <a:fld id="{D1D37AEE-615E-DC4E-938B-59D3049C0440}" type="slidenum">
              <a:rPr lang="en-US" smtClean="0"/>
              <a:pPr/>
              <a:t>‹#›</a:t>
            </a:fld>
            <a:endParaRPr lang="en-US"/>
          </a:p>
        </p:txBody>
      </p:sp>
    </p:spTree>
    <p:extLst>
      <p:ext uri="{BB962C8B-B14F-4D97-AF65-F5344CB8AC3E}">
        <p14:creationId xmlns:p14="http://schemas.microsoft.com/office/powerpoint/2010/main" val="7006650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B2326C6-54D8-43EF-8FDA-48D2E66C04ED}" type="datetime1">
              <a:rPr lang="en-US" smtClean="0"/>
              <a:t>7/31/2017</a:t>
            </a:fld>
            <a:endParaRPr lang="en-US"/>
          </a:p>
        </p:txBody>
      </p:sp>
      <p:sp>
        <p:nvSpPr>
          <p:cNvPr id="5" name="Footer Placeholder 4"/>
          <p:cNvSpPr>
            <a:spLocks noGrp="1"/>
          </p:cNvSpPr>
          <p:nvPr>
            <p:ph type="ftr" sz="quarter" idx="11"/>
          </p:nvPr>
        </p:nvSpPr>
        <p:spPr/>
        <p:txBody>
          <a:bodyPr/>
          <a:lstStyle/>
          <a:p>
            <a:r>
              <a:rPr lang="en-US" smtClean="0"/>
              <a:t>Galotti, Cognitive Psychology In and Out of the Laboratory 6e. SAGE Publications, 2018.</a:t>
            </a:r>
            <a:endParaRPr lang="en-US"/>
          </a:p>
        </p:txBody>
      </p:sp>
      <p:sp>
        <p:nvSpPr>
          <p:cNvPr id="6" name="Slide Number Placeholder 5"/>
          <p:cNvSpPr>
            <a:spLocks noGrp="1"/>
          </p:cNvSpPr>
          <p:nvPr>
            <p:ph type="sldNum" sz="quarter" idx="12"/>
          </p:nvPr>
        </p:nvSpPr>
        <p:spPr/>
        <p:txBody>
          <a:bodyPr/>
          <a:lstStyle/>
          <a:p>
            <a:fld id="{D1D37AEE-615E-DC4E-938B-59D3049C0440}" type="slidenum">
              <a:rPr lang="en-US" smtClean="0"/>
              <a:pPr/>
              <a:t>‹#›</a:t>
            </a:fld>
            <a:endParaRPr lang="en-US"/>
          </a:p>
        </p:txBody>
      </p:sp>
    </p:spTree>
    <p:extLst>
      <p:ext uri="{BB962C8B-B14F-4D97-AF65-F5344CB8AC3E}">
        <p14:creationId xmlns:p14="http://schemas.microsoft.com/office/powerpoint/2010/main" val="27537231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6ED7969-1F46-47AA-986B-D7B7AAB66D10}" type="datetime1">
              <a:rPr lang="en-US" smtClean="0"/>
              <a:t>7/31/2017</a:t>
            </a:fld>
            <a:endParaRPr lang="en-US"/>
          </a:p>
        </p:txBody>
      </p:sp>
      <p:sp>
        <p:nvSpPr>
          <p:cNvPr id="6" name="Footer Placeholder 5"/>
          <p:cNvSpPr>
            <a:spLocks noGrp="1"/>
          </p:cNvSpPr>
          <p:nvPr>
            <p:ph type="ftr" sz="quarter" idx="11"/>
          </p:nvPr>
        </p:nvSpPr>
        <p:spPr/>
        <p:txBody>
          <a:bodyPr/>
          <a:lstStyle/>
          <a:p>
            <a:r>
              <a:rPr lang="en-US" smtClean="0"/>
              <a:t>Galotti, Cognitive Psychology In and Out of the Laboratory 6e. SAGE Publications, 2018.</a:t>
            </a:r>
            <a:endParaRPr lang="en-US"/>
          </a:p>
        </p:txBody>
      </p:sp>
      <p:sp>
        <p:nvSpPr>
          <p:cNvPr id="7" name="Slide Number Placeholder 6"/>
          <p:cNvSpPr>
            <a:spLocks noGrp="1"/>
          </p:cNvSpPr>
          <p:nvPr>
            <p:ph type="sldNum" sz="quarter" idx="12"/>
          </p:nvPr>
        </p:nvSpPr>
        <p:spPr/>
        <p:txBody>
          <a:bodyPr/>
          <a:lstStyle/>
          <a:p>
            <a:fld id="{D1D37AEE-615E-DC4E-938B-59D3049C0440}" type="slidenum">
              <a:rPr lang="en-US" smtClean="0"/>
              <a:pPr/>
              <a:t>‹#›</a:t>
            </a:fld>
            <a:endParaRPr lang="en-US"/>
          </a:p>
        </p:txBody>
      </p:sp>
    </p:spTree>
    <p:extLst>
      <p:ext uri="{BB962C8B-B14F-4D97-AF65-F5344CB8AC3E}">
        <p14:creationId xmlns:p14="http://schemas.microsoft.com/office/powerpoint/2010/main" val="24211029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EE463F6-D245-4027-BF53-F4E910ACC784}" type="datetime1">
              <a:rPr lang="en-US" smtClean="0"/>
              <a:t>7/31/2017</a:t>
            </a:fld>
            <a:endParaRPr lang="en-US"/>
          </a:p>
        </p:txBody>
      </p:sp>
      <p:sp>
        <p:nvSpPr>
          <p:cNvPr id="8" name="Footer Placeholder 7"/>
          <p:cNvSpPr>
            <a:spLocks noGrp="1"/>
          </p:cNvSpPr>
          <p:nvPr>
            <p:ph type="ftr" sz="quarter" idx="11"/>
          </p:nvPr>
        </p:nvSpPr>
        <p:spPr/>
        <p:txBody>
          <a:bodyPr/>
          <a:lstStyle/>
          <a:p>
            <a:r>
              <a:rPr lang="en-US" smtClean="0"/>
              <a:t>Galotti, Cognitive Psychology In and Out of the Laboratory 6e. SAGE Publications, 2018.</a:t>
            </a:r>
            <a:endParaRPr lang="en-US"/>
          </a:p>
        </p:txBody>
      </p:sp>
      <p:sp>
        <p:nvSpPr>
          <p:cNvPr id="9" name="Slide Number Placeholder 8"/>
          <p:cNvSpPr>
            <a:spLocks noGrp="1"/>
          </p:cNvSpPr>
          <p:nvPr>
            <p:ph type="sldNum" sz="quarter" idx="12"/>
          </p:nvPr>
        </p:nvSpPr>
        <p:spPr/>
        <p:txBody>
          <a:bodyPr/>
          <a:lstStyle/>
          <a:p>
            <a:fld id="{D1D37AEE-615E-DC4E-938B-59D3049C0440}" type="slidenum">
              <a:rPr lang="en-US" smtClean="0"/>
              <a:pPr/>
              <a:t>‹#›</a:t>
            </a:fld>
            <a:endParaRPr lang="en-US"/>
          </a:p>
        </p:txBody>
      </p:sp>
    </p:spTree>
    <p:extLst>
      <p:ext uri="{BB962C8B-B14F-4D97-AF65-F5344CB8AC3E}">
        <p14:creationId xmlns:p14="http://schemas.microsoft.com/office/powerpoint/2010/main" val="34799193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BE2FCFF-5B53-486F-824E-C800AC7B9761}" type="datetime1">
              <a:rPr lang="en-US" smtClean="0"/>
              <a:t>7/31/2017</a:t>
            </a:fld>
            <a:endParaRPr lang="en-US"/>
          </a:p>
        </p:txBody>
      </p:sp>
      <p:sp>
        <p:nvSpPr>
          <p:cNvPr id="4" name="Footer Placeholder 3"/>
          <p:cNvSpPr>
            <a:spLocks noGrp="1"/>
          </p:cNvSpPr>
          <p:nvPr>
            <p:ph type="ftr" sz="quarter" idx="11"/>
          </p:nvPr>
        </p:nvSpPr>
        <p:spPr/>
        <p:txBody>
          <a:bodyPr/>
          <a:lstStyle/>
          <a:p>
            <a:r>
              <a:rPr lang="en-US" smtClean="0"/>
              <a:t>Galotti, Cognitive Psychology In and Out of the Laboratory 6e. SAGE Publications, 2018.</a:t>
            </a:r>
            <a:endParaRPr lang="en-US"/>
          </a:p>
        </p:txBody>
      </p:sp>
      <p:sp>
        <p:nvSpPr>
          <p:cNvPr id="5" name="Slide Number Placeholder 4"/>
          <p:cNvSpPr>
            <a:spLocks noGrp="1"/>
          </p:cNvSpPr>
          <p:nvPr>
            <p:ph type="sldNum" sz="quarter" idx="12"/>
          </p:nvPr>
        </p:nvSpPr>
        <p:spPr/>
        <p:txBody>
          <a:bodyPr/>
          <a:lstStyle/>
          <a:p>
            <a:fld id="{D1D37AEE-615E-DC4E-938B-59D3049C0440}" type="slidenum">
              <a:rPr lang="en-US" smtClean="0"/>
              <a:pPr/>
              <a:t>‹#›</a:t>
            </a:fld>
            <a:endParaRPr lang="en-US"/>
          </a:p>
        </p:txBody>
      </p:sp>
    </p:spTree>
    <p:extLst>
      <p:ext uri="{BB962C8B-B14F-4D97-AF65-F5344CB8AC3E}">
        <p14:creationId xmlns:p14="http://schemas.microsoft.com/office/powerpoint/2010/main" val="24628757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B894A9-312F-4B37-B8AC-C0A6F6FF4295}" type="datetime1">
              <a:rPr lang="en-US" smtClean="0"/>
              <a:t>7/31/2017</a:t>
            </a:fld>
            <a:endParaRPr lang="en-US"/>
          </a:p>
        </p:txBody>
      </p:sp>
      <p:sp>
        <p:nvSpPr>
          <p:cNvPr id="3" name="Footer Placeholder 2"/>
          <p:cNvSpPr>
            <a:spLocks noGrp="1"/>
          </p:cNvSpPr>
          <p:nvPr>
            <p:ph type="ftr" sz="quarter" idx="11"/>
          </p:nvPr>
        </p:nvSpPr>
        <p:spPr/>
        <p:txBody>
          <a:bodyPr/>
          <a:lstStyle/>
          <a:p>
            <a:r>
              <a:rPr lang="en-US" smtClean="0"/>
              <a:t>Galotti, Cognitive Psychology In and Out of the Laboratory 6e. SAGE Publications, 2018.</a:t>
            </a:r>
            <a:endParaRPr lang="en-US"/>
          </a:p>
        </p:txBody>
      </p:sp>
      <p:sp>
        <p:nvSpPr>
          <p:cNvPr id="4" name="Slide Number Placeholder 3"/>
          <p:cNvSpPr>
            <a:spLocks noGrp="1"/>
          </p:cNvSpPr>
          <p:nvPr>
            <p:ph type="sldNum" sz="quarter" idx="12"/>
          </p:nvPr>
        </p:nvSpPr>
        <p:spPr/>
        <p:txBody>
          <a:bodyPr/>
          <a:lstStyle/>
          <a:p>
            <a:fld id="{D1D37AEE-615E-DC4E-938B-59D3049C0440}" type="slidenum">
              <a:rPr lang="en-US" smtClean="0"/>
              <a:pPr/>
              <a:t>‹#›</a:t>
            </a:fld>
            <a:endParaRPr lang="en-US"/>
          </a:p>
        </p:txBody>
      </p:sp>
    </p:spTree>
    <p:extLst>
      <p:ext uri="{BB962C8B-B14F-4D97-AF65-F5344CB8AC3E}">
        <p14:creationId xmlns:p14="http://schemas.microsoft.com/office/powerpoint/2010/main" val="36656131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D92F539-04AA-49B4-9D38-AB10E867EBC7}" type="datetime1">
              <a:rPr lang="en-US" smtClean="0"/>
              <a:t>7/31/2017</a:t>
            </a:fld>
            <a:endParaRPr lang="en-US"/>
          </a:p>
        </p:txBody>
      </p:sp>
      <p:sp>
        <p:nvSpPr>
          <p:cNvPr id="6" name="Footer Placeholder 5"/>
          <p:cNvSpPr>
            <a:spLocks noGrp="1"/>
          </p:cNvSpPr>
          <p:nvPr>
            <p:ph type="ftr" sz="quarter" idx="11"/>
          </p:nvPr>
        </p:nvSpPr>
        <p:spPr/>
        <p:txBody>
          <a:bodyPr/>
          <a:lstStyle/>
          <a:p>
            <a:r>
              <a:rPr lang="en-US" smtClean="0"/>
              <a:t>Galotti, Cognitive Psychology In and Out of the Laboratory 6e. SAGE Publications, 2018.</a:t>
            </a:r>
            <a:endParaRPr lang="en-US"/>
          </a:p>
        </p:txBody>
      </p:sp>
      <p:sp>
        <p:nvSpPr>
          <p:cNvPr id="7" name="Slide Number Placeholder 6"/>
          <p:cNvSpPr>
            <a:spLocks noGrp="1"/>
          </p:cNvSpPr>
          <p:nvPr>
            <p:ph type="sldNum" sz="quarter" idx="12"/>
          </p:nvPr>
        </p:nvSpPr>
        <p:spPr/>
        <p:txBody>
          <a:bodyPr/>
          <a:lstStyle/>
          <a:p>
            <a:fld id="{D1D37AEE-615E-DC4E-938B-59D3049C0440}" type="slidenum">
              <a:rPr lang="en-US" smtClean="0"/>
              <a:pPr/>
              <a:t>‹#›</a:t>
            </a:fld>
            <a:endParaRPr lang="en-US"/>
          </a:p>
        </p:txBody>
      </p:sp>
    </p:spTree>
    <p:extLst>
      <p:ext uri="{BB962C8B-B14F-4D97-AF65-F5344CB8AC3E}">
        <p14:creationId xmlns:p14="http://schemas.microsoft.com/office/powerpoint/2010/main" val="23894628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E78D74E-75AC-4741-B1EB-82EC2AF9AFE8}" type="datetime1">
              <a:rPr lang="en-US" smtClean="0"/>
              <a:t>7/31/2017</a:t>
            </a:fld>
            <a:endParaRPr lang="en-US"/>
          </a:p>
        </p:txBody>
      </p:sp>
      <p:sp>
        <p:nvSpPr>
          <p:cNvPr id="6" name="Footer Placeholder 5"/>
          <p:cNvSpPr>
            <a:spLocks noGrp="1"/>
          </p:cNvSpPr>
          <p:nvPr>
            <p:ph type="ftr" sz="quarter" idx="11"/>
          </p:nvPr>
        </p:nvSpPr>
        <p:spPr/>
        <p:txBody>
          <a:bodyPr/>
          <a:lstStyle/>
          <a:p>
            <a:r>
              <a:rPr lang="en-US" smtClean="0"/>
              <a:t>Galotti, Cognitive Psychology In and Out of the Laboratory 6e. SAGE Publications, 2018.</a:t>
            </a:r>
            <a:endParaRPr lang="en-US"/>
          </a:p>
        </p:txBody>
      </p:sp>
      <p:sp>
        <p:nvSpPr>
          <p:cNvPr id="7" name="Slide Number Placeholder 6"/>
          <p:cNvSpPr>
            <a:spLocks noGrp="1"/>
          </p:cNvSpPr>
          <p:nvPr>
            <p:ph type="sldNum" sz="quarter" idx="12"/>
          </p:nvPr>
        </p:nvSpPr>
        <p:spPr/>
        <p:txBody>
          <a:bodyPr/>
          <a:lstStyle/>
          <a:p>
            <a:fld id="{D1D37AEE-615E-DC4E-938B-59D3049C0440}" type="slidenum">
              <a:rPr lang="en-US" smtClean="0"/>
              <a:pPr/>
              <a:t>‹#›</a:t>
            </a:fld>
            <a:endParaRPr lang="en-US"/>
          </a:p>
        </p:txBody>
      </p:sp>
    </p:spTree>
    <p:extLst>
      <p:ext uri="{BB962C8B-B14F-4D97-AF65-F5344CB8AC3E}">
        <p14:creationId xmlns:p14="http://schemas.microsoft.com/office/powerpoint/2010/main" val="27205086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42950" y="263526"/>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742950" y="1589088"/>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742950" y="6345238"/>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CC0A33F-E864-4F4A-8076-E4AF0FFCD7A1}" type="datetime1">
              <a:rPr lang="en-US" smtClean="0"/>
              <a:t>7/31/2017</a:t>
            </a:fld>
            <a:endParaRPr lang="en-US"/>
          </a:p>
        </p:txBody>
      </p:sp>
      <p:sp>
        <p:nvSpPr>
          <p:cNvPr id="5" name="Footer Placeholder 4"/>
          <p:cNvSpPr>
            <a:spLocks noGrp="1"/>
          </p:cNvSpPr>
          <p:nvPr>
            <p:ph type="ftr" sz="quarter" idx="3"/>
          </p:nvPr>
        </p:nvSpPr>
        <p:spPr>
          <a:xfrm>
            <a:off x="3409950" y="6345238"/>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Galotti, Cognitive Psychology In and Out of the Laboratory 6e. SAGE Publications, 2018.</a:t>
            </a:r>
            <a:endParaRPr lang="en-US"/>
          </a:p>
        </p:txBody>
      </p:sp>
      <p:sp>
        <p:nvSpPr>
          <p:cNvPr id="6" name="Slide Number Placeholder 5"/>
          <p:cNvSpPr>
            <a:spLocks noGrp="1"/>
          </p:cNvSpPr>
          <p:nvPr>
            <p:ph type="sldNum" sz="quarter" idx="4"/>
          </p:nvPr>
        </p:nvSpPr>
        <p:spPr>
          <a:xfrm>
            <a:off x="6838950" y="6345238"/>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1D37AEE-615E-DC4E-938B-59D3049C0440}" type="slidenum">
              <a:rPr lang="en-US" smtClean="0"/>
              <a:pPr/>
              <a:t>‹#›</a:t>
            </a:fld>
            <a:endParaRPr lang="en-US"/>
          </a:p>
        </p:txBody>
      </p:sp>
    </p:spTree>
    <p:extLst>
      <p:ext uri="{BB962C8B-B14F-4D97-AF65-F5344CB8AC3E}">
        <p14:creationId xmlns:p14="http://schemas.microsoft.com/office/powerpoint/2010/main" val="28947276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457200" rtl="0" eaLnBrk="1" latinLnBrk="0" hangingPunct="1">
        <a:spcBef>
          <a:spcPct val="0"/>
        </a:spcBef>
        <a:buNone/>
        <a:defRPr sz="36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2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2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2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2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2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D1D37AEE-615E-DC4E-938B-59D3049C0440}" type="slidenum">
              <a:rPr lang="en-US" smtClean="0"/>
              <a:pPr/>
              <a:t>1</a:t>
            </a:fld>
            <a:endParaRPr lang="en-US"/>
          </a:p>
        </p:txBody>
      </p:sp>
    </p:spTree>
    <p:extLst>
      <p:ext uri="{BB962C8B-B14F-4D97-AF65-F5344CB8AC3E}">
        <p14:creationId xmlns:p14="http://schemas.microsoft.com/office/powerpoint/2010/main" val="26420890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970292" y="548857"/>
            <a:ext cx="7774915" cy="5536456"/>
          </a:xfrm>
          <a:prstGeom prst="rect">
            <a:avLst/>
          </a:prstGeom>
        </p:spPr>
      </p:pic>
      <p:sp>
        <p:nvSpPr>
          <p:cNvPr id="2" name="Footer Placeholder 1"/>
          <p:cNvSpPr>
            <a:spLocks noGrp="1"/>
          </p:cNvSpPr>
          <p:nvPr>
            <p:ph type="ftr" sz="quarter" idx="11"/>
          </p:nvPr>
        </p:nvSpPr>
        <p:spPr/>
        <p:txBody>
          <a:bodyPr/>
          <a:lstStyle/>
          <a:p>
            <a:r>
              <a:rPr lang="en-US" smtClean="0"/>
              <a:t>Galotti, Cognitive Psychology In and Out of the Laboratory 6e. SAGE Publications, 2018.</a:t>
            </a:r>
            <a:endParaRPr lang="en-US"/>
          </a:p>
        </p:txBody>
      </p:sp>
      <p:sp>
        <p:nvSpPr>
          <p:cNvPr id="3" name="Slide Number Placeholder 2"/>
          <p:cNvSpPr>
            <a:spLocks noGrp="1"/>
          </p:cNvSpPr>
          <p:nvPr>
            <p:ph type="sldNum" sz="quarter" idx="12"/>
          </p:nvPr>
        </p:nvSpPr>
        <p:spPr/>
        <p:txBody>
          <a:bodyPr/>
          <a:lstStyle/>
          <a:p>
            <a:fld id="{D1D37AEE-615E-DC4E-938B-59D3049C0440}" type="slidenum">
              <a:rPr lang="en-US" smtClean="0"/>
              <a:pPr/>
              <a:t>10</a:t>
            </a:fld>
            <a:endParaRPr lang="en-US"/>
          </a:p>
        </p:txBody>
      </p:sp>
    </p:spTree>
    <p:extLst>
      <p:ext uri="{BB962C8B-B14F-4D97-AF65-F5344CB8AC3E}">
        <p14:creationId xmlns:p14="http://schemas.microsoft.com/office/powerpoint/2010/main" val="3929794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Reasoning by analogy</a:t>
            </a:r>
            <a:endParaRPr lang="en-US" dirty="0"/>
          </a:p>
        </p:txBody>
      </p:sp>
      <p:sp>
        <p:nvSpPr>
          <p:cNvPr id="3" name="Content Placeholder 2"/>
          <p:cNvSpPr>
            <a:spLocks noGrp="1"/>
          </p:cNvSpPr>
          <p:nvPr>
            <p:ph idx="1"/>
          </p:nvPr>
        </p:nvSpPr>
        <p:spPr/>
        <p:txBody>
          <a:bodyPr/>
          <a:lstStyle/>
          <a:p>
            <a:r>
              <a:rPr lang="en-US" smtClean="0"/>
              <a:t>Given a human being with an inoperable stomach tumor, and rays that destroy organic tissue at sufficient intensity, by what procedure can one free him/her of the tumor by these rays and at the same time avoid destroying the healthy tissue that surrounds it?</a:t>
            </a:r>
            <a:endParaRPr lang="en-US" dirty="0"/>
          </a:p>
        </p:txBody>
      </p:sp>
      <p:sp>
        <p:nvSpPr>
          <p:cNvPr id="4" name="Footer Placeholder 3"/>
          <p:cNvSpPr>
            <a:spLocks noGrp="1"/>
          </p:cNvSpPr>
          <p:nvPr>
            <p:ph type="ftr" sz="quarter" idx="11"/>
          </p:nvPr>
        </p:nvSpPr>
        <p:spPr/>
        <p:txBody>
          <a:bodyPr/>
          <a:lstStyle/>
          <a:p>
            <a:r>
              <a:rPr lang="en-US" smtClean="0"/>
              <a:t>Galotti, Cognitive Psychology In and Out of the Laboratory 6e. SAGE Publications, 2018.</a:t>
            </a:r>
            <a:endParaRPr lang="en-US"/>
          </a:p>
        </p:txBody>
      </p:sp>
      <p:sp>
        <p:nvSpPr>
          <p:cNvPr id="5" name="Slide Number Placeholder 4"/>
          <p:cNvSpPr>
            <a:spLocks noGrp="1"/>
          </p:cNvSpPr>
          <p:nvPr>
            <p:ph type="sldNum" sz="quarter" idx="12"/>
          </p:nvPr>
        </p:nvSpPr>
        <p:spPr/>
        <p:txBody>
          <a:bodyPr/>
          <a:lstStyle/>
          <a:p>
            <a:fld id="{D1D37AEE-615E-DC4E-938B-59D3049C0440}" type="slidenum">
              <a:rPr lang="en-US" smtClean="0"/>
              <a:pPr/>
              <a:t>11</a:t>
            </a:fld>
            <a:endParaRPr lang="en-US"/>
          </a:p>
        </p:txBody>
      </p:sp>
    </p:spTree>
    <p:extLst>
      <p:ext uri="{BB962C8B-B14F-4D97-AF65-F5344CB8AC3E}">
        <p14:creationId xmlns:p14="http://schemas.microsoft.com/office/powerpoint/2010/main" val="36402545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Analogous problem</a:t>
            </a:r>
            <a:endParaRPr lang="en-US" dirty="0"/>
          </a:p>
        </p:txBody>
      </p:sp>
      <p:sp>
        <p:nvSpPr>
          <p:cNvPr id="3" name="Footer Placeholder 2"/>
          <p:cNvSpPr>
            <a:spLocks noGrp="1"/>
          </p:cNvSpPr>
          <p:nvPr>
            <p:ph type="ftr" sz="quarter" idx="11"/>
          </p:nvPr>
        </p:nvSpPr>
        <p:spPr/>
        <p:txBody>
          <a:bodyPr/>
          <a:lstStyle/>
          <a:p>
            <a:r>
              <a:rPr lang="en-US" smtClean="0"/>
              <a:t>Galotti, Cognitive Psychology In and Out of the Laboratory 6e. SAGE Publications, 2018.</a:t>
            </a:r>
            <a:endParaRPr lang="en-US"/>
          </a:p>
        </p:txBody>
      </p:sp>
      <p:sp>
        <p:nvSpPr>
          <p:cNvPr id="5" name="Slide Number Placeholder 4"/>
          <p:cNvSpPr>
            <a:spLocks noGrp="1"/>
          </p:cNvSpPr>
          <p:nvPr>
            <p:ph type="sldNum" sz="quarter" idx="12"/>
          </p:nvPr>
        </p:nvSpPr>
        <p:spPr/>
        <p:txBody>
          <a:bodyPr/>
          <a:lstStyle/>
          <a:p>
            <a:fld id="{D1D37AEE-615E-DC4E-938B-59D3049C0440}" type="slidenum">
              <a:rPr lang="en-US" smtClean="0"/>
              <a:pPr/>
              <a:t>12</a:t>
            </a:fld>
            <a:endParaRPr lang="en-US"/>
          </a:p>
        </p:txBody>
      </p:sp>
      <p:pic>
        <p:nvPicPr>
          <p:cNvPr id="4" name="Picture 3"/>
          <p:cNvPicPr>
            <a:picLocks noChangeAspect="1"/>
          </p:cNvPicPr>
          <p:nvPr/>
        </p:nvPicPr>
        <p:blipFill>
          <a:blip r:embed="rId3"/>
          <a:stretch>
            <a:fillRect/>
          </a:stretch>
        </p:blipFill>
        <p:spPr>
          <a:xfrm>
            <a:off x="1207484" y="1308644"/>
            <a:ext cx="7300531" cy="4678412"/>
          </a:xfrm>
          <a:prstGeom prst="rect">
            <a:avLst/>
          </a:prstGeom>
        </p:spPr>
      </p:pic>
    </p:spTree>
    <p:extLst>
      <p:ext uri="{BB962C8B-B14F-4D97-AF65-F5344CB8AC3E}">
        <p14:creationId xmlns:p14="http://schemas.microsoft.com/office/powerpoint/2010/main" val="2275619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Blocks to problem-solving</a:t>
            </a:r>
            <a:endParaRPr lang="en-US" dirty="0"/>
          </a:p>
        </p:txBody>
      </p:sp>
      <p:sp>
        <p:nvSpPr>
          <p:cNvPr id="3" name="Content Placeholder 2"/>
          <p:cNvSpPr>
            <a:spLocks noGrp="1"/>
          </p:cNvSpPr>
          <p:nvPr>
            <p:ph idx="1"/>
          </p:nvPr>
        </p:nvSpPr>
        <p:spPr/>
        <p:txBody>
          <a:bodyPr/>
          <a:lstStyle/>
          <a:p>
            <a:r>
              <a:rPr lang="en-US" smtClean="0"/>
              <a:t>Mental set: using the same procedure over and over, even when a better one exists</a:t>
            </a:r>
            <a:endParaRPr lang="en-US" dirty="0"/>
          </a:p>
        </p:txBody>
      </p:sp>
      <p:sp>
        <p:nvSpPr>
          <p:cNvPr id="5" name="Footer Placeholder 4"/>
          <p:cNvSpPr>
            <a:spLocks noGrp="1"/>
          </p:cNvSpPr>
          <p:nvPr>
            <p:ph type="ftr" sz="quarter" idx="11"/>
          </p:nvPr>
        </p:nvSpPr>
        <p:spPr/>
        <p:txBody>
          <a:bodyPr/>
          <a:lstStyle/>
          <a:p>
            <a:r>
              <a:rPr lang="en-US" smtClean="0"/>
              <a:t>Galotti, Cognitive Psychology In and Out of the Laboratory 6e. SAGE Publications, 2018.</a:t>
            </a:r>
            <a:endParaRPr lang="en-US"/>
          </a:p>
        </p:txBody>
      </p:sp>
      <p:sp>
        <p:nvSpPr>
          <p:cNvPr id="6" name="Slide Number Placeholder 5"/>
          <p:cNvSpPr>
            <a:spLocks noGrp="1"/>
          </p:cNvSpPr>
          <p:nvPr>
            <p:ph type="sldNum" sz="quarter" idx="12"/>
          </p:nvPr>
        </p:nvSpPr>
        <p:spPr/>
        <p:txBody>
          <a:bodyPr/>
          <a:lstStyle/>
          <a:p>
            <a:fld id="{D1D37AEE-615E-DC4E-938B-59D3049C0440}" type="slidenum">
              <a:rPr lang="en-US" smtClean="0"/>
              <a:pPr/>
              <a:t>13</a:t>
            </a:fld>
            <a:endParaRPr lang="en-US"/>
          </a:p>
        </p:txBody>
      </p:sp>
      <p:pic>
        <p:nvPicPr>
          <p:cNvPr id="4" name="Picture 3"/>
          <p:cNvPicPr>
            <a:picLocks noChangeAspect="1"/>
          </p:cNvPicPr>
          <p:nvPr/>
        </p:nvPicPr>
        <p:blipFill>
          <a:blip r:embed="rId3"/>
          <a:stretch>
            <a:fillRect/>
          </a:stretch>
        </p:blipFill>
        <p:spPr>
          <a:xfrm>
            <a:off x="1612900" y="2280445"/>
            <a:ext cx="6489700" cy="3949700"/>
          </a:xfrm>
          <a:prstGeom prst="rect">
            <a:avLst/>
          </a:prstGeom>
        </p:spPr>
      </p:pic>
    </p:spTree>
    <p:extLst>
      <p:ext uri="{BB962C8B-B14F-4D97-AF65-F5344CB8AC3E}">
        <p14:creationId xmlns:p14="http://schemas.microsoft.com/office/powerpoint/2010/main" val="30989449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Blocks to problem-solving</a:t>
            </a:r>
            <a:endParaRPr lang="en-US" dirty="0"/>
          </a:p>
        </p:txBody>
      </p:sp>
      <p:sp>
        <p:nvSpPr>
          <p:cNvPr id="3" name="Content Placeholder 2"/>
          <p:cNvSpPr>
            <a:spLocks noGrp="1"/>
          </p:cNvSpPr>
          <p:nvPr>
            <p:ph idx="1"/>
          </p:nvPr>
        </p:nvSpPr>
        <p:spPr/>
        <p:txBody>
          <a:bodyPr/>
          <a:lstStyle/>
          <a:p>
            <a:pPr marL="0" indent="0">
              <a:buNone/>
            </a:pPr>
            <a:r>
              <a:rPr lang="en-US" dirty="0" smtClean="0"/>
              <a:t>Functional fixedness</a:t>
            </a:r>
          </a:p>
          <a:p>
            <a:r>
              <a:rPr lang="en-US" dirty="0" smtClean="0"/>
              <a:t>You want to bake muffins.</a:t>
            </a:r>
          </a:p>
          <a:p>
            <a:r>
              <a:rPr lang="en-US" dirty="0" smtClean="0"/>
              <a:t>You have no muffin tin.</a:t>
            </a:r>
          </a:p>
          <a:p>
            <a:r>
              <a:rPr lang="en-US" dirty="0" smtClean="0"/>
              <a:t>What else can you use?</a:t>
            </a:r>
          </a:p>
          <a:p>
            <a:endParaRPr lang="en-US" dirty="0"/>
          </a:p>
        </p:txBody>
      </p:sp>
      <p:sp>
        <p:nvSpPr>
          <p:cNvPr id="4" name="Footer Placeholder 3"/>
          <p:cNvSpPr>
            <a:spLocks noGrp="1"/>
          </p:cNvSpPr>
          <p:nvPr>
            <p:ph type="ftr" sz="quarter" idx="11"/>
          </p:nvPr>
        </p:nvSpPr>
        <p:spPr/>
        <p:txBody>
          <a:bodyPr/>
          <a:lstStyle/>
          <a:p>
            <a:r>
              <a:rPr lang="en-US" smtClean="0"/>
              <a:t>Galotti, Cognitive Psychology In and Out of the Laboratory 6e. SAGE Publications, 2018.</a:t>
            </a:r>
            <a:endParaRPr lang="en-US"/>
          </a:p>
        </p:txBody>
      </p:sp>
      <p:sp>
        <p:nvSpPr>
          <p:cNvPr id="5" name="Slide Number Placeholder 4"/>
          <p:cNvSpPr>
            <a:spLocks noGrp="1"/>
          </p:cNvSpPr>
          <p:nvPr>
            <p:ph type="sldNum" sz="quarter" idx="12"/>
          </p:nvPr>
        </p:nvSpPr>
        <p:spPr/>
        <p:txBody>
          <a:bodyPr/>
          <a:lstStyle/>
          <a:p>
            <a:fld id="{D1D37AEE-615E-DC4E-938B-59D3049C0440}" type="slidenum">
              <a:rPr lang="en-US" smtClean="0"/>
              <a:pPr/>
              <a:t>14</a:t>
            </a:fld>
            <a:endParaRPr lang="en-US"/>
          </a:p>
        </p:txBody>
      </p:sp>
    </p:spTree>
    <p:extLst>
      <p:ext uri="{BB962C8B-B14F-4D97-AF65-F5344CB8AC3E}">
        <p14:creationId xmlns:p14="http://schemas.microsoft.com/office/powerpoint/2010/main" val="30183342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Blocks to problem-solving:</a:t>
            </a:r>
            <a:br>
              <a:rPr lang="en-US" smtClean="0"/>
            </a:br>
            <a:r>
              <a:rPr lang="en-US" smtClean="0"/>
              <a:t>Incomplete problem representation</a:t>
            </a:r>
            <a:endParaRPr lang="en-US" dirty="0"/>
          </a:p>
        </p:txBody>
      </p:sp>
      <p:sp>
        <p:nvSpPr>
          <p:cNvPr id="14" name="Content Placeholder 13"/>
          <p:cNvSpPr>
            <a:spLocks noGrp="1"/>
          </p:cNvSpPr>
          <p:nvPr>
            <p:ph idx="1"/>
          </p:nvPr>
        </p:nvSpPr>
        <p:spPr/>
        <p:txBody>
          <a:bodyPr/>
          <a:lstStyle/>
          <a:p>
            <a:r>
              <a:rPr lang="en-US" dirty="0"/>
              <a:t>Can 31 dominoes be arranged to cover all of the remaining squares of the checkerboard?</a:t>
            </a:r>
          </a:p>
          <a:p>
            <a:endParaRPr lang="en-US" dirty="0"/>
          </a:p>
        </p:txBody>
      </p:sp>
      <p:sp>
        <p:nvSpPr>
          <p:cNvPr id="5" name="Footer Placeholder 4"/>
          <p:cNvSpPr>
            <a:spLocks noGrp="1"/>
          </p:cNvSpPr>
          <p:nvPr>
            <p:ph type="ftr" sz="quarter" idx="11"/>
          </p:nvPr>
        </p:nvSpPr>
        <p:spPr/>
        <p:txBody>
          <a:bodyPr/>
          <a:lstStyle/>
          <a:p>
            <a:r>
              <a:rPr lang="en-US" smtClean="0"/>
              <a:t>Galotti, Cognitive Psychology In and Out of the Laboratory 6e. SAGE Publications, 2018.</a:t>
            </a:r>
            <a:endParaRPr lang="en-US"/>
          </a:p>
        </p:txBody>
      </p:sp>
      <p:sp>
        <p:nvSpPr>
          <p:cNvPr id="6" name="Slide Number Placeholder 5"/>
          <p:cNvSpPr>
            <a:spLocks noGrp="1"/>
          </p:cNvSpPr>
          <p:nvPr>
            <p:ph type="sldNum" sz="quarter" idx="12"/>
          </p:nvPr>
        </p:nvSpPr>
        <p:spPr/>
        <p:txBody>
          <a:bodyPr/>
          <a:lstStyle/>
          <a:p>
            <a:fld id="{D1D37AEE-615E-DC4E-938B-59D3049C0440}" type="slidenum">
              <a:rPr lang="en-US" smtClean="0"/>
              <a:pPr/>
              <a:t>15</a:t>
            </a:fld>
            <a:endParaRPr lang="en-US"/>
          </a:p>
        </p:txBody>
      </p:sp>
      <p:pic>
        <p:nvPicPr>
          <p:cNvPr id="3" name="Picture 2"/>
          <p:cNvPicPr>
            <a:picLocks noChangeAspect="1"/>
          </p:cNvPicPr>
          <p:nvPr/>
        </p:nvPicPr>
        <p:blipFill>
          <a:blip r:embed="rId3"/>
          <a:stretch>
            <a:fillRect/>
          </a:stretch>
        </p:blipFill>
        <p:spPr>
          <a:xfrm>
            <a:off x="3267523" y="2577830"/>
            <a:ext cx="2890209" cy="3380319"/>
          </a:xfrm>
          <a:prstGeom prst="rect">
            <a:avLst/>
          </a:prstGeom>
        </p:spPr>
      </p:pic>
    </p:spTree>
    <p:extLst>
      <p:ext uri="{BB962C8B-B14F-4D97-AF65-F5344CB8AC3E}">
        <p14:creationId xmlns:p14="http://schemas.microsoft.com/office/powerpoint/2010/main" val="13412797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The “problem space”</a:t>
            </a:r>
            <a:endParaRPr lang="en-US" dirty="0"/>
          </a:p>
        </p:txBody>
      </p:sp>
      <p:sp>
        <p:nvSpPr>
          <p:cNvPr id="4" name="Footer Placeholder 3"/>
          <p:cNvSpPr>
            <a:spLocks noGrp="1"/>
          </p:cNvSpPr>
          <p:nvPr>
            <p:ph type="ftr" sz="quarter" idx="11"/>
          </p:nvPr>
        </p:nvSpPr>
        <p:spPr/>
        <p:txBody>
          <a:bodyPr/>
          <a:lstStyle/>
          <a:p>
            <a:r>
              <a:rPr lang="en-US" smtClean="0"/>
              <a:t>Galotti, Cognitive Psychology In and Out of the Laboratory 6e. SAGE Publications, 2018.</a:t>
            </a:r>
            <a:endParaRPr lang="en-US"/>
          </a:p>
        </p:txBody>
      </p:sp>
      <p:sp>
        <p:nvSpPr>
          <p:cNvPr id="5" name="Slide Number Placeholder 4"/>
          <p:cNvSpPr>
            <a:spLocks noGrp="1"/>
          </p:cNvSpPr>
          <p:nvPr>
            <p:ph type="sldNum" sz="quarter" idx="12"/>
          </p:nvPr>
        </p:nvSpPr>
        <p:spPr/>
        <p:txBody>
          <a:bodyPr/>
          <a:lstStyle/>
          <a:p>
            <a:fld id="{D1D37AEE-615E-DC4E-938B-59D3049C0440}" type="slidenum">
              <a:rPr lang="en-US" smtClean="0"/>
              <a:pPr/>
              <a:t>16</a:t>
            </a:fld>
            <a:endParaRPr lang="en-US"/>
          </a:p>
        </p:txBody>
      </p:sp>
      <p:pic>
        <p:nvPicPr>
          <p:cNvPr id="3" name="Picture 2"/>
          <p:cNvPicPr>
            <a:picLocks noChangeAspect="1"/>
          </p:cNvPicPr>
          <p:nvPr/>
        </p:nvPicPr>
        <p:blipFill>
          <a:blip r:embed="rId3"/>
          <a:stretch>
            <a:fillRect/>
          </a:stretch>
        </p:blipFill>
        <p:spPr>
          <a:xfrm>
            <a:off x="2319023" y="1228151"/>
            <a:ext cx="5077454" cy="4908206"/>
          </a:xfrm>
          <a:prstGeom prst="rect">
            <a:avLst/>
          </a:prstGeom>
        </p:spPr>
      </p:pic>
    </p:spTree>
    <p:extLst>
      <p:ext uri="{BB962C8B-B14F-4D97-AF65-F5344CB8AC3E}">
        <p14:creationId xmlns:p14="http://schemas.microsoft.com/office/powerpoint/2010/main" val="10875605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Towers of Hanoi problem space</a:t>
            </a:r>
            <a:endParaRPr lang="en-US" dirty="0"/>
          </a:p>
        </p:txBody>
      </p:sp>
      <p:sp>
        <p:nvSpPr>
          <p:cNvPr id="4" name="Footer Placeholder 3"/>
          <p:cNvSpPr>
            <a:spLocks noGrp="1"/>
          </p:cNvSpPr>
          <p:nvPr>
            <p:ph type="ftr" sz="quarter" idx="11"/>
          </p:nvPr>
        </p:nvSpPr>
        <p:spPr/>
        <p:txBody>
          <a:bodyPr/>
          <a:lstStyle/>
          <a:p>
            <a:r>
              <a:rPr lang="en-US" smtClean="0"/>
              <a:t>Galotti, Cognitive Psychology In and Out of the Laboratory 6e. SAGE Publications, 2018.</a:t>
            </a:r>
            <a:endParaRPr lang="en-US"/>
          </a:p>
        </p:txBody>
      </p:sp>
      <p:sp>
        <p:nvSpPr>
          <p:cNvPr id="5" name="Slide Number Placeholder 4"/>
          <p:cNvSpPr>
            <a:spLocks noGrp="1"/>
          </p:cNvSpPr>
          <p:nvPr>
            <p:ph type="sldNum" sz="quarter" idx="12"/>
          </p:nvPr>
        </p:nvSpPr>
        <p:spPr/>
        <p:txBody>
          <a:bodyPr/>
          <a:lstStyle/>
          <a:p>
            <a:fld id="{D1D37AEE-615E-DC4E-938B-59D3049C0440}" type="slidenum">
              <a:rPr lang="en-US" smtClean="0"/>
              <a:pPr/>
              <a:t>17</a:t>
            </a:fld>
            <a:endParaRPr lang="en-US"/>
          </a:p>
        </p:txBody>
      </p:sp>
      <p:pic>
        <p:nvPicPr>
          <p:cNvPr id="3" name="Picture 2"/>
          <p:cNvPicPr>
            <a:picLocks noChangeAspect="1"/>
          </p:cNvPicPr>
          <p:nvPr/>
        </p:nvPicPr>
        <p:blipFill>
          <a:blip r:embed="rId2"/>
          <a:stretch>
            <a:fillRect/>
          </a:stretch>
        </p:blipFill>
        <p:spPr>
          <a:xfrm>
            <a:off x="2983298" y="1276505"/>
            <a:ext cx="3748903" cy="4809744"/>
          </a:xfrm>
          <a:prstGeom prst="rect">
            <a:avLst/>
          </a:prstGeom>
        </p:spPr>
      </p:pic>
    </p:spTree>
    <p:extLst>
      <p:ext uri="{BB962C8B-B14F-4D97-AF65-F5344CB8AC3E}">
        <p14:creationId xmlns:p14="http://schemas.microsoft.com/office/powerpoint/2010/main" val="40436142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Expert systems</a:t>
            </a:r>
            <a:endParaRPr lang="en-US" dirty="0"/>
          </a:p>
        </p:txBody>
      </p:sp>
      <p:sp>
        <p:nvSpPr>
          <p:cNvPr id="3" name="Content Placeholder 2"/>
          <p:cNvSpPr>
            <a:spLocks noGrp="1"/>
          </p:cNvSpPr>
          <p:nvPr>
            <p:ph idx="1"/>
          </p:nvPr>
        </p:nvSpPr>
        <p:spPr/>
        <p:txBody>
          <a:bodyPr/>
          <a:lstStyle/>
          <a:p>
            <a:r>
              <a:rPr lang="en-US" smtClean="0"/>
              <a:t>Expert system = computer program that models judgment of human expert</a:t>
            </a:r>
          </a:p>
          <a:p>
            <a:pPr lvl="1"/>
            <a:r>
              <a:rPr lang="en-US" smtClean="0"/>
              <a:t>Knowledge base</a:t>
            </a:r>
          </a:p>
          <a:p>
            <a:pPr lvl="1"/>
            <a:r>
              <a:rPr lang="en-US" smtClean="0"/>
              <a:t>Inference rules</a:t>
            </a:r>
          </a:p>
          <a:p>
            <a:pPr lvl="1"/>
            <a:r>
              <a:rPr lang="en-US" smtClean="0"/>
              <a:t>Search engine</a:t>
            </a:r>
          </a:p>
          <a:p>
            <a:pPr lvl="1"/>
            <a:r>
              <a:rPr lang="en-US" smtClean="0"/>
              <a:t>Interface for interacting with user</a:t>
            </a:r>
            <a:endParaRPr lang="en-US" dirty="0"/>
          </a:p>
        </p:txBody>
      </p:sp>
      <p:sp>
        <p:nvSpPr>
          <p:cNvPr id="4" name="Footer Placeholder 3"/>
          <p:cNvSpPr>
            <a:spLocks noGrp="1"/>
          </p:cNvSpPr>
          <p:nvPr>
            <p:ph type="ftr" sz="quarter" idx="11"/>
          </p:nvPr>
        </p:nvSpPr>
        <p:spPr/>
        <p:txBody>
          <a:bodyPr/>
          <a:lstStyle/>
          <a:p>
            <a:r>
              <a:rPr lang="en-US" smtClean="0"/>
              <a:t>Galotti, Cognitive Psychology In and Out of the Laboratory 6e. SAGE Publications, 2018.</a:t>
            </a:r>
            <a:endParaRPr lang="en-US"/>
          </a:p>
        </p:txBody>
      </p:sp>
      <p:sp>
        <p:nvSpPr>
          <p:cNvPr id="5" name="Slide Number Placeholder 4"/>
          <p:cNvSpPr>
            <a:spLocks noGrp="1"/>
          </p:cNvSpPr>
          <p:nvPr>
            <p:ph type="sldNum" sz="quarter" idx="12"/>
          </p:nvPr>
        </p:nvSpPr>
        <p:spPr/>
        <p:txBody>
          <a:bodyPr/>
          <a:lstStyle/>
          <a:p>
            <a:fld id="{D1D37AEE-615E-DC4E-938B-59D3049C0440}" type="slidenum">
              <a:rPr lang="en-US" smtClean="0"/>
              <a:pPr/>
              <a:t>18</a:t>
            </a:fld>
            <a:endParaRPr lang="en-US"/>
          </a:p>
        </p:txBody>
      </p:sp>
    </p:spTree>
    <p:extLst>
      <p:ext uri="{BB962C8B-B14F-4D97-AF65-F5344CB8AC3E}">
        <p14:creationId xmlns:p14="http://schemas.microsoft.com/office/powerpoint/2010/main" val="3332696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Finding creative solutions</a:t>
            </a:r>
            <a:endParaRPr lang="en-US" dirty="0"/>
          </a:p>
        </p:txBody>
      </p:sp>
      <p:sp>
        <p:nvSpPr>
          <p:cNvPr id="3" name="Content Placeholder 2"/>
          <p:cNvSpPr>
            <a:spLocks noGrp="1"/>
          </p:cNvSpPr>
          <p:nvPr>
            <p:ph idx="1"/>
          </p:nvPr>
        </p:nvSpPr>
        <p:spPr/>
        <p:txBody>
          <a:bodyPr/>
          <a:lstStyle/>
          <a:p>
            <a:r>
              <a:rPr lang="en-US" smtClean="0"/>
              <a:t>Incubation effect/unconscious processing</a:t>
            </a:r>
          </a:p>
          <a:p>
            <a:r>
              <a:rPr lang="en-US" smtClean="0"/>
              <a:t>Ordinary cognitive processes</a:t>
            </a:r>
          </a:p>
          <a:p>
            <a:pPr lvl="1"/>
            <a:r>
              <a:rPr lang="en-US" smtClean="0"/>
              <a:t>Directed remembering</a:t>
            </a:r>
          </a:p>
          <a:p>
            <a:pPr lvl="1"/>
            <a:r>
              <a:rPr lang="en-US" smtClean="0"/>
              <a:t>Noticing</a:t>
            </a:r>
          </a:p>
          <a:p>
            <a:pPr lvl="1"/>
            <a:r>
              <a:rPr lang="en-US" smtClean="0"/>
              <a:t>Contrary recognition</a:t>
            </a:r>
            <a:endParaRPr lang="en-US" dirty="0"/>
          </a:p>
        </p:txBody>
      </p:sp>
      <p:sp>
        <p:nvSpPr>
          <p:cNvPr id="4" name="Footer Placeholder 3"/>
          <p:cNvSpPr>
            <a:spLocks noGrp="1"/>
          </p:cNvSpPr>
          <p:nvPr>
            <p:ph type="ftr" sz="quarter" idx="11"/>
          </p:nvPr>
        </p:nvSpPr>
        <p:spPr/>
        <p:txBody>
          <a:bodyPr/>
          <a:lstStyle/>
          <a:p>
            <a:r>
              <a:rPr lang="en-US" smtClean="0"/>
              <a:t>Galotti, Cognitive Psychology In and Out of the Laboratory 6e. SAGE Publications, 2018.</a:t>
            </a:r>
            <a:endParaRPr lang="en-US"/>
          </a:p>
        </p:txBody>
      </p:sp>
      <p:sp>
        <p:nvSpPr>
          <p:cNvPr id="5" name="Slide Number Placeholder 4"/>
          <p:cNvSpPr>
            <a:spLocks noGrp="1"/>
          </p:cNvSpPr>
          <p:nvPr>
            <p:ph type="sldNum" sz="quarter" idx="12"/>
          </p:nvPr>
        </p:nvSpPr>
        <p:spPr/>
        <p:txBody>
          <a:bodyPr/>
          <a:lstStyle/>
          <a:p>
            <a:fld id="{D1D37AEE-615E-DC4E-938B-59D3049C0440}" type="slidenum">
              <a:rPr lang="en-US" smtClean="0"/>
              <a:pPr/>
              <a:t>19</a:t>
            </a:fld>
            <a:endParaRPr lang="en-US"/>
          </a:p>
        </p:txBody>
      </p:sp>
    </p:spTree>
    <p:extLst>
      <p:ext uri="{BB962C8B-B14F-4D97-AF65-F5344CB8AC3E}">
        <p14:creationId xmlns:p14="http://schemas.microsoft.com/office/powerpoint/2010/main" val="25552442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79684" y="1862336"/>
            <a:ext cx="5852160" cy="690999"/>
          </a:xfrm>
        </p:spPr>
        <p:txBody>
          <a:bodyPr>
            <a:normAutofit/>
          </a:bodyPr>
          <a:lstStyle/>
          <a:p>
            <a:pPr algn="ctr"/>
            <a:r>
              <a:rPr lang="en-US" sz="3600" b="1" dirty="0" smtClean="0">
                <a:latin typeface="Arial" panose="020B0604020202020204" pitchFamily="34" charset="0"/>
                <a:cs typeface="Arial" panose="020B0604020202020204" pitchFamily="34" charset="0"/>
              </a:rPr>
              <a:t>Chapter 11</a:t>
            </a:r>
            <a:endParaRPr lang="en-US" sz="3600" b="1" dirty="0">
              <a:latin typeface="Arial" panose="020B0604020202020204" pitchFamily="34" charset="0"/>
              <a:cs typeface="Arial" panose="020B0604020202020204" pitchFamily="34" charset="0"/>
            </a:endParaRPr>
          </a:p>
        </p:txBody>
      </p:sp>
      <p:sp>
        <p:nvSpPr>
          <p:cNvPr id="3" name="Rectangle 2"/>
          <p:cNvSpPr/>
          <p:nvPr/>
        </p:nvSpPr>
        <p:spPr>
          <a:xfrm>
            <a:off x="1621523" y="2950177"/>
            <a:ext cx="6827510" cy="646331"/>
          </a:xfrm>
          <a:prstGeom prst="rect">
            <a:avLst/>
          </a:prstGeom>
        </p:spPr>
        <p:txBody>
          <a:bodyPr wrap="none">
            <a:spAutoFit/>
          </a:bodyPr>
          <a:lstStyle/>
          <a:p>
            <a:pPr algn="ctr"/>
            <a:r>
              <a:rPr lang="en-US" sz="3600" b="1" dirty="0">
                <a:latin typeface="Arial" panose="020B0604020202020204" pitchFamily="34" charset="0"/>
                <a:cs typeface="Arial" panose="020B0604020202020204" pitchFamily="34" charset="0"/>
              </a:rPr>
              <a:t>Thinking and Problem Solving</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Critical thinking</a:t>
            </a:r>
            <a:endParaRPr lang="en-US" dirty="0"/>
          </a:p>
        </p:txBody>
      </p:sp>
      <p:sp>
        <p:nvSpPr>
          <p:cNvPr id="3" name="Content Placeholder 2"/>
          <p:cNvSpPr>
            <a:spLocks noGrp="1"/>
          </p:cNvSpPr>
          <p:nvPr>
            <p:ph idx="1"/>
          </p:nvPr>
        </p:nvSpPr>
        <p:spPr/>
        <p:txBody>
          <a:bodyPr/>
          <a:lstStyle/>
          <a:p>
            <a:r>
              <a:rPr lang="en-US" smtClean="0"/>
              <a:t>Requires good knowledge base</a:t>
            </a:r>
          </a:p>
          <a:p>
            <a:r>
              <a:rPr lang="en-US" smtClean="0"/>
              <a:t>Requires willingness to raise objections to one’s ideas</a:t>
            </a:r>
          </a:p>
          <a:p>
            <a:r>
              <a:rPr lang="en-US" smtClean="0"/>
              <a:t>Requires construction of examples and counterexamples </a:t>
            </a:r>
          </a:p>
          <a:p>
            <a:r>
              <a:rPr lang="en-US" smtClean="0"/>
              <a:t>Search harder and look longer!</a:t>
            </a:r>
            <a:endParaRPr lang="en-US" dirty="0"/>
          </a:p>
        </p:txBody>
      </p:sp>
      <p:sp>
        <p:nvSpPr>
          <p:cNvPr id="4" name="Footer Placeholder 3"/>
          <p:cNvSpPr>
            <a:spLocks noGrp="1"/>
          </p:cNvSpPr>
          <p:nvPr>
            <p:ph type="ftr" sz="quarter" idx="11"/>
          </p:nvPr>
        </p:nvSpPr>
        <p:spPr/>
        <p:txBody>
          <a:bodyPr/>
          <a:lstStyle/>
          <a:p>
            <a:r>
              <a:rPr lang="en-US" smtClean="0"/>
              <a:t>Galotti, Cognitive Psychology In and Out of the Laboratory 6e. SAGE Publications, 2018.</a:t>
            </a:r>
            <a:endParaRPr lang="en-US"/>
          </a:p>
        </p:txBody>
      </p:sp>
      <p:sp>
        <p:nvSpPr>
          <p:cNvPr id="5" name="Slide Number Placeholder 4"/>
          <p:cNvSpPr>
            <a:spLocks noGrp="1"/>
          </p:cNvSpPr>
          <p:nvPr>
            <p:ph type="sldNum" sz="quarter" idx="12"/>
          </p:nvPr>
        </p:nvSpPr>
        <p:spPr/>
        <p:txBody>
          <a:bodyPr/>
          <a:lstStyle/>
          <a:p>
            <a:fld id="{D1D37AEE-615E-DC4E-938B-59D3049C0440}" type="slidenum">
              <a:rPr lang="en-US" smtClean="0"/>
              <a:pPr/>
              <a:t>20</a:t>
            </a:fld>
            <a:endParaRPr lang="en-US"/>
          </a:p>
        </p:txBody>
      </p:sp>
    </p:spTree>
    <p:extLst>
      <p:ext uri="{BB962C8B-B14F-4D97-AF65-F5344CB8AC3E}">
        <p14:creationId xmlns:p14="http://schemas.microsoft.com/office/powerpoint/2010/main" val="38132770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Review</a:t>
            </a:r>
            <a:endParaRPr lang="en-US" dirty="0"/>
          </a:p>
        </p:txBody>
      </p:sp>
      <p:sp>
        <p:nvSpPr>
          <p:cNvPr id="3" name="Content Placeholder 2"/>
          <p:cNvSpPr>
            <a:spLocks noGrp="1"/>
          </p:cNvSpPr>
          <p:nvPr>
            <p:ph idx="1"/>
          </p:nvPr>
        </p:nvSpPr>
        <p:spPr/>
        <p:txBody>
          <a:bodyPr/>
          <a:lstStyle/>
          <a:p>
            <a:r>
              <a:rPr lang="en-US" smtClean="0"/>
              <a:t>Some general strategies to solve problems are generate-and-test, means-end analysis, working backward, backtracking, and reasoning by analogy.</a:t>
            </a:r>
          </a:p>
          <a:p>
            <a:r>
              <a:rPr lang="en-US" smtClean="0"/>
              <a:t>Blocks to problem-solving include mental set, functional fixedness, and incomplete problem representations.</a:t>
            </a:r>
          </a:p>
          <a:p>
            <a:r>
              <a:rPr lang="en-US" smtClean="0"/>
              <a:t>Good thinking involves a willingness to question your own ideas.</a:t>
            </a:r>
            <a:endParaRPr lang="en-US" dirty="0"/>
          </a:p>
        </p:txBody>
      </p:sp>
      <p:sp>
        <p:nvSpPr>
          <p:cNvPr id="4" name="Footer Placeholder 3"/>
          <p:cNvSpPr>
            <a:spLocks noGrp="1"/>
          </p:cNvSpPr>
          <p:nvPr>
            <p:ph type="ftr" sz="quarter" idx="11"/>
          </p:nvPr>
        </p:nvSpPr>
        <p:spPr/>
        <p:txBody>
          <a:bodyPr/>
          <a:lstStyle/>
          <a:p>
            <a:r>
              <a:rPr lang="en-US" smtClean="0"/>
              <a:t>Galotti, Cognitive Psychology In and Out of the Laboratory 6e. SAGE Publications, 2018.</a:t>
            </a:r>
            <a:endParaRPr lang="en-US"/>
          </a:p>
        </p:txBody>
      </p:sp>
      <p:sp>
        <p:nvSpPr>
          <p:cNvPr id="5" name="Slide Number Placeholder 4"/>
          <p:cNvSpPr>
            <a:spLocks noGrp="1"/>
          </p:cNvSpPr>
          <p:nvPr>
            <p:ph type="sldNum" sz="quarter" idx="12"/>
          </p:nvPr>
        </p:nvSpPr>
        <p:spPr/>
        <p:txBody>
          <a:bodyPr/>
          <a:lstStyle/>
          <a:p>
            <a:fld id="{D1D37AEE-615E-DC4E-938B-59D3049C0440}" type="slidenum">
              <a:rPr lang="en-US" smtClean="0"/>
              <a:pPr/>
              <a:t>21</a:t>
            </a:fld>
            <a:endParaRPr lang="en-US"/>
          </a:p>
        </p:txBody>
      </p:sp>
    </p:spTree>
    <p:extLst>
      <p:ext uri="{BB962C8B-B14F-4D97-AF65-F5344CB8AC3E}">
        <p14:creationId xmlns:p14="http://schemas.microsoft.com/office/powerpoint/2010/main" val="24660710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Two types of problems</a:t>
            </a:r>
            <a:endParaRPr lang="en-US" dirty="0"/>
          </a:p>
        </p:txBody>
      </p:sp>
      <p:sp>
        <p:nvSpPr>
          <p:cNvPr id="3" name="Content Placeholder 2"/>
          <p:cNvSpPr>
            <a:spLocks noGrp="1"/>
          </p:cNvSpPr>
          <p:nvPr>
            <p:ph idx="1"/>
          </p:nvPr>
        </p:nvSpPr>
        <p:spPr/>
        <p:txBody>
          <a:bodyPr/>
          <a:lstStyle/>
          <a:p>
            <a:r>
              <a:rPr lang="en-US" smtClean="0"/>
              <a:t>Well-defined problems</a:t>
            </a:r>
          </a:p>
          <a:p>
            <a:pPr lvl="1"/>
            <a:r>
              <a:rPr lang="en-US" smtClean="0"/>
              <a:t>Clear solution</a:t>
            </a:r>
          </a:p>
          <a:p>
            <a:pPr lvl="1"/>
            <a:r>
              <a:rPr lang="en-US" smtClean="0"/>
              <a:t>Small set of starting information</a:t>
            </a:r>
          </a:p>
          <a:p>
            <a:pPr lvl="1"/>
            <a:r>
              <a:rPr lang="en-US" smtClean="0"/>
              <a:t>Set of rules for solving</a:t>
            </a:r>
          </a:p>
          <a:p>
            <a:pPr lvl="1"/>
            <a:r>
              <a:rPr lang="en-US" smtClean="0"/>
              <a:t>Easy to study in lab</a:t>
            </a:r>
          </a:p>
          <a:p>
            <a:r>
              <a:rPr lang="en-US" smtClean="0"/>
              <a:t>Ill-defined problems</a:t>
            </a:r>
          </a:p>
          <a:p>
            <a:pPr lvl="1"/>
            <a:r>
              <a:rPr lang="en-US" smtClean="0"/>
              <a:t>Goals not always clear</a:t>
            </a:r>
          </a:p>
          <a:p>
            <a:pPr lvl="1"/>
            <a:r>
              <a:rPr lang="en-US" smtClean="0"/>
              <a:t>Steps to solve = not always clear</a:t>
            </a:r>
            <a:endParaRPr lang="en-US" dirty="0"/>
          </a:p>
        </p:txBody>
      </p:sp>
      <p:sp>
        <p:nvSpPr>
          <p:cNvPr id="4" name="Footer Placeholder 3"/>
          <p:cNvSpPr>
            <a:spLocks noGrp="1"/>
          </p:cNvSpPr>
          <p:nvPr>
            <p:ph type="ftr" sz="quarter" idx="11"/>
          </p:nvPr>
        </p:nvSpPr>
        <p:spPr/>
        <p:txBody>
          <a:bodyPr/>
          <a:lstStyle/>
          <a:p>
            <a:r>
              <a:rPr lang="en-US" smtClean="0"/>
              <a:t>Galotti, Cognitive Psychology In and Out of the Laboratory 6e. SAGE Publications, 2018.</a:t>
            </a:r>
            <a:endParaRPr lang="en-US"/>
          </a:p>
        </p:txBody>
      </p:sp>
      <p:sp>
        <p:nvSpPr>
          <p:cNvPr id="5" name="Slide Number Placeholder 4"/>
          <p:cNvSpPr>
            <a:spLocks noGrp="1"/>
          </p:cNvSpPr>
          <p:nvPr>
            <p:ph type="sldNum" sz="quarter" idx="12"/>
          </p:nvPr>
        </p:nvSpPr>
        <p:spPr/>
        <p:txBody>
          <a:bodyPr/>
          <a:lstStyle/>
          <a:p>
            <a:fld id="{D1D37AEE-615E-DC4E-938B-59D3049C0440}" type="slidenum">
              <a:rPr lang="en-US" smtClean="0"/>
              <a:pPr/>
              <a:t>3</a:t>
            </a:fld>
            <a:endParaRPr lang="en-US"/>
          </a:p>
        </p:txBody>
      </p:sp>
    </p:spTree>
    <p:extLst>
      <p:ext uri="{BB962C8B-B14F-4D97-AF65-F5344CB8AC3E}">
        <p14:creationId xmlns:p14="http://schemas.microsoft.com/office/powerpoint/2010/main" val="36933537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Techniques for solving problems</a:t>
            </a:r>
            <a:endParaRPr lang="en-US" dirty="0"/>
          </a:p>
        </p:txBody>
      </p:sp>
      <p:sp>
        <p:nvSpPr>
          <p:cNvPr id="3" name="Content Placeholder 2"/>
          <p:cNvSpPr>
            <a:spLocks noGrp="1"/>
          </p:cNvSpPr>
          <p:nvPr>
            <p:ph idx="1"/>
          </p:nvPr>
        </p:nvSpPr>
        <p:spPr/>
        <p:txBody>
          <a:bodyPr/>
          <a:lstStyle/>
          <a:p>
            <a:r>
              <a:rPr lang="en-US" smtClean="0"/>
              <a:t>Generate-and-test</a:t>
            </a:r>
          </a:p>
          <a:p>
            <a:r>
              <a:rPr lang="en-US" smtClean="0"/>
              <a:t>Means-end analysis</a:t>
            </a:r>
          </a:p>
          <a:p>
            <a:r>
              <a:rPr lang="en-US" smtClean="0"/>
              <a:t>Working backward</a:t>
            </a:r>
          </a:p>
          <a:p>
            <a:r>
              <a:rPr lang="en-US" smtClean="0"/>
              <a:t>Backtracking</a:t>
            </a:r>
          </a:p>
          <a:p>
            <a:r>
              <a:rPr lang="en-US" smtClean="0"/>
              <a:t>Reasoning by analogy</a:t>
            </a:r>
            <a:endParaRPr lang="en-US" dirty="0"/>
          </a:p>
        </p:txBody>
      </p:sp>
      <p:sp>
        <p:nvSpPr>
          <p:cNvPr id="4" name="Footer Placeholder 3"/>
          <p:cNvSpPr>
            <a:spLocks noGrp="1"/>
          </p:cNvSpPr>
          <p:nvPr>
            <p:ph type="ftr" sz="quarter" idx="11"/>
          </p:nvPr>
        </p:nvSpPr>
        <p:spPr/>
        <p:txBody>
          <a:bodyPr/>
          <a:lstStyle/>
          <a:p>
            <a:r>
              <a:rPr lang="en-US" smtClean="0"/>
              <a:t>Galotti, Cognitive Psychology In and Out of the Laboratory 6e. SAGE Publications, 2018.</a:t>
            </a:r>
            <a:endParaRPr lang="en-US"/>
          </a:p>
        </p:txBody>
      </p:sp>
      <p:sp>
        <p:nvSpPr>
          <p:cNvPr id="5" name="Slide Number Placeholder 4"/>
          <p:cNvSpPr>
            <a:spLocks noGrp="1"/>
          </p:cNvSpPr>
          <p:nvPr>
            <p:ph type="sldNum" sz="quarter" idx="12"/>
          </p:nvPr>
        </p:nvSpPr>
        <p:spPr/>
        <p:txBody>
          <a:bodyPr/>
          <a:lstStyle/>
          <a:p>
            <a:fld id="{D1D37AEE-615E-DC4E-938B-59D3049C0440}" type="slidenum">
              <a:rPr lang="en-US" smtClean="0"/>
              <a:pPr/>
              <a:t>4</a:t>
            </a:fld>
            <a:endParaRPr lang="en-US"/>
          </a:p>
        </p:txBody>
      </p:sp>
    </p:spTree>
    <p:extLst>
      <p:ext uri="{BB962C8B-B14F-4D97-AF65-F5344CB8AC3E}">
        <p14:creationId xmlns:p14="http://schemas.microsoft.com/office/powerpoint/2010/main" val="36030971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Generate-and-test</a:t>
            </a:r>
            <a:endParaRPr lang="en-US" dirty="0"/>
          </a:p>
        </p:txBody>
      </p:sp>
      <p:sp>
        <p:nvSpPr>
          <p:cNvPr id="3" name="Content Placeholder 2"/>
          <p:cNvSpPr>
            <a:spLocks noGrp="1"/>
          </p:cNvSpPr>
          <p:nvPr>
            <p:ph idx="1"/>
          </p:nvPr>
        </p:nvSpPr>
        <p:spPr/>
        <p:txBody>
          <a:bodyPr/>
          <a:lstStyle/>
          <a:p>
            <a:r>
              <a:rPr lang="en-US" smtClean="0"/>
              <a:t>Think of all the CITIES that you can that begin with the letter “C.”</a:t>
            </a:r>
            <a:endParaRPr lang="en-US" dirty="0"/>
          </a:p>
        </p:txBody>
      </p:sp>
      <p:sp>
        <p:nvSpPr>
          <p:cNvPr id="4" name="Footer Placeholder 3"/>
          <p:cNvSpPr>
            <a:spLocks noGrp="1"/>
          </p:cNvSpPr>
          <p:nvPr>
            <p:ph type="ftr" sz="quarter" idx="11"/>
          </p:nvPr>
        </p:nvSpPr>
        <p:spPr/>
        <p:txBody>
          <a:bodyPr/>
          <a:lstStyle/>
          <a:p>
            <a:r>
              <a:rPr lang="en-US" smtClean="0"/>
              <a:t>Galotti, Cognitive Psychology In and Out of the Laboratory 6e. SAGE Publications, 2018.</a:t>
            </a:r>
            <a:endParaRPr lang="en-US"/>
          </a:p>
        </p:txBody>
      </p:sp>
      <p:sp>
        <p:nvSpPr>
          <p:cNvPr id="5" name="Slide Number Placeholder 4"/>
          <p:cNvSpPr>
            <a:spLocks noGrp="1"/>
          </p:cNvSpPr>
          <p:nvPr>
            <p:ph type="sldNum" sz="quarter" idx="12"/>
          </p:nvPr>
        </p:nvSpPr>
        <p:spPr/>
        <p:txBody>
          <a:bodyPr/>
          <a:lstStyle/>
          <a:p>
            <a:fld id="{D1D37AEE-615E-DC4E-938B-59D3049C0440}" type="slidenum">
              <a:rPr lang="en-US" smtClean="0"/>
              <a:pPr/>
              <a:t>5</a:t>
            </a:fld>
            <a:endParaRPr lang="en-US"/>
          </a:p>
        </p:txBody>
      </p:sp>
    </p:spTree>
    <p:extLst>
      <p:ext uri="{BB962C8B-B14F-4D97-AF65-F5344CB8AC3E}">
        <p14:creationId xmlns:p14="http://schemas.microsoft.com/office/powerpoint/2010/main" val="35545657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Means-end analysis</a:t>
            </a:r>
            <a:endParaRPr lang="en-US" dirty="0"/>
          </a:p>
        </p:txBody>
      </p:sp>
      <p:sp>
        <p:nvSpPr>
          <p:cNvPr id="3" name="Content Placeholder 2"/>
          <p:cNvSpPr>
            <a:spLocks noGrp="1"/>
          </p:cNvSpPr>
          <p:nvPr>
            <p:ph idx="1"/>
          </p:nvPr>
        </p:nvSpPr>
        <p:spPr/>
        <p:txBody>
          <a:bodyPr/>
          <a:lstStyle/>
          <a:p>
            <a:endParaRPr lang="en-US" dirty="0" smtClean="0"/>
          </a:p>
          <a:p>
            <a:pPr marL="0" indent="0" algn="ctr">
              <a:buNone/>
            </a:pPr>
            <a:r>
              <a:rPr lang="en-US" dirty="0" smtClean="0"/>
              <a:t>DONALD</a:t>
            </a:r>
          </a:p>
          <a:p>
            <a:pPr algn="ctr"/>
            <a:endParaRPr lang="en-US" dirty="0" smtClean="0"/>
          </a:p>
          <a:p>
            <a:pPr marL="0" indent="0" algn="ctr">
              <a:buNone/>
            </a:pPr>
            <a:r>
              <a:rPr lang="en-US" u="sng" dirty="0" smtClean="0"/>
              <a:t>+ GERALD</a:t>
            </a:r>
          </a:p>
          <a:p>
            <a:pPr algn="ctr"/>
            <a:endParaRPr lang="en-US" dirty="0" smtClean="0"/>
          </a:p>
          <a:p>
            <a:pPr marL="0" indent="0" algn="ctr">
              <a:buNone/>
            </a:pPr>
            <a:r>
              <a:rPr lang="en-US" dirty="0" smtClean="0"/>
              <a:t>= ROBERT</a:t>
            </a:r>
          </a:p>
          <a:p>
            <a:pPr algn="ctr"/>
            <a:endParaRPr lang="en-US" dirty="0" smtClean="0"/>
          </a:p>
          <a:p>
            <a:pPr marL="0" indent="0" algn="ctr">
              <a:buNone/>
            </a:pPr>
            <a:r>
              <a:rPr lang="en-US" i="1" dirty="0" smtClean="0">
                <a:solidFill>
                  <a:srgbClr val="FF0000"/>
                </a:solidFill>
              </a:rPr>
              <a:t>Given:  D = 5</a:t>
            </a:r>
            <a:endParaRPr lang="en-US" i="1" dirty="0">
              <a:solidFill>
                <a:srgbClr val="FF0000"/>
              </a:solidFill>
            </a:endParaRPr>
          </a:p>
        </p:txBody>
      </p:sp>
      <p:sp>
        <p:nvSpPr>
          <p:cNvPr id="4" name="Footer Placeholder 3"/>
          <p:cNvSpPr>
            <a:spLocks noGrp="1"/>
          </p:cNvSpPr>
          <p:nvPr>
            <p:ph type="ftr" sz="quarter" idx="11"/>
          </p:nvPr>
        </p:nvSpPr>
        <p:spPr/>
        <p:txBody>
          <a:bodyPr/>
          <a:lstStyle/>
          <a:p>
            <a:r>
              <a:rPr lang="en-US" smtClean="0"/>
              <a:t>Galotti, Cognitive Psychology In and Out of the Laboratory 6e. SAGE Publications, 2018.</a:t>
            </a:r>
            <a:endParaRPr lang="en-US"/>
          </a:p>
        </p:txBody>
      </p:sp>
      <p:sp>
        <p:nvSpPr>
          <p:cNvPr id="5" name="Slide Number Placeholder 4"/>
          <p:cNvSpPr>
            <a:spLocks noGrp="1"/>
          </p:cNvSpPr>
          <p:nvPr>
            <p:ph type="sldNum" sz="quarter" idx="12"/>
          </p:nvPr>
        </p:nvSpPr>
        <p:spPr/>
        <p:txBody>
          <a:bodyPr/>
          <a:lstStyle/>
          <a:p>
            <a:fld id="{D1D37AEE-615E-DC4E-938B-59D3049C0440}" type="slidenum">
              <a:rPr lang="en-US" smtClean="0"/>
              <a:pPr/>
              <a:t>6</a:t>
            </a:fld>
            <a:endParaRPr lang="en-US"/>
          </a:p>
        </p:txBody>
      </p:sp>
    </p:spTree>
    <p:extLst>
      <p:ext uri="{BB962C8B-B14F-4D97-AF65-F5344CB8AC3E}">
        <p14:creationId xmlns:p14="http://schemas.microsoft.com/office/powerpoint/2010/main" val="7597555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Working backward</a:t>
            </a:r>
            <a:endParaRPr lang="en-US" dirty="0"/>
          </a:p>
        </p:txBody>
      </p:sp>
      <p:sp>
        <p:nvSpPr>
          <p:cNvPr id="3" name="Footer Placeholder 2"/>
          <p:cNvSpPr>
            <a:spLocks noGrp="1"/>
          </p:cNvSpPr>
          <p:nvPr>
            <p:ph type="ftr" sz="quarter" idx="11"/>
          </p:nvPr>
        </p:nvSpPr>
        <p:spPr/>
        <p:txBody>
          <a:bodyPr/>
          <a:lstStyle/>
          <a:p>
            <a:r>
              <a:rPr lang="en-US" smtClean="0"/>
              <a:t>Galotti, Cognitive Psychology In and Out of the Laboratory 6e. SAGE Publications, 2018.</a:t>
            </a:r>
            <a:endParaRPr lang="en-US"/>
          </a:p>
        </p:txBody>
      </p:sp>
      <p:sp>
        <p:nvSpPr>
          <p:cNvPr id="6" name="Slide Number Placeholder 5"/>
          <p:cNvSpPr>
            <a:spLocks noGrp="1"/>
          </p:cNvSpPr>
          <p:nvPr>
            <p:ph type="sldNum" sz="quarter" idx="12"/>
          </p:nvPr>
        </p:nvSpPr>
        <p:spPr/>
        <p:txBody>
          <a:bodyPr/>
          <a:lstStyle/>
          <a:p>
            <a:fld id="{D1D37AEE-615E-DC4E-938B-59D3049C0440}" type="slidenum">
              <a:rPr lang="en-US" smtClean="0"/>
              <a:pPr/>
              <a:t>7</a:t>
            </a:fld>
            <a:endParaRPr lang="en-US"/>
          </a:p>
        </p:txBody>
      </p:sp>
      <p:sp>
        <p:nvSpPr>
          <p:cNvPr id="5" name="Content Placeholder 4"/>
          <p:cNvSpPr>
            <a:spLocks noGrp="1"/>
          </p:cNvSpPr>
          <p:nvPr>
            <p:ph idx="4294967295"/>
          </p:nvPr>
        </p:nvSpPr>
        <p:spPr>
          <a:xfrm>
            <a:off x="2897980" y="4019962"/>
            <a:ext cx="3919537" cy="566737"/>
          </a:xfrm>
        </p:spPr>
        <p:txBody>
          <a:bodyPr/>
          <a:lstStyle/>
          <a:p>
            <a:pPr marL="0" indent="0" algn="ctr">
              <a:buNone/>
            </a:pPr>
            <a:r>
              <a:rPr lang="en-US" dirty="0" smtClean="0"/>
              <a:t>Towers of Hanoi problem</a:t>
            </a:r>
            <a:endParaRPr lang="en-US" dirty="0"/>
          </a:p>
        </p:txBody>
      </p:sp>
      <p:pic>
        <p:nvPicPr>
          <p:cNvPr id="4" name="Picture 3"/>
          <p:cNvPicPr>
            <a:picLocks noChangeAspect="1"/>
          </p:cNvPicPr>
          <p:nvPr/>
        </p:nvPicPr>
        <p:blipFill>
          <a:blip r:embed="rId3"/>
          <a:stretch>
            <a:fillRect/>
          </a:stretch>
        </p:blipFill>
        <p:spPr>
          <a:xfrm>
            <a:off x="906618" y="2053953"/>
            <a:ext cx="7902262" cy="1665423"/>
          </a:xfrm>
          <a:prstGeom prst="rect">
            <a:avLst/>
          </a:prstGeom>
        </p:spPr>
      </p:pic>
    </p:spTree>
    <p:extLst>
      <p:ext uri="{BB962C8B-B14F-4D97-AF65-F5344CB8AC3E}">
        <p14:creationId xmlns:p14="http://schemas.microsoft.com/office/powerpoint/2010/main" val="31441123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Backtracking</a:t>
            </a:r>
            <a:endParaRPr lang="en-US" dirty="0"/>
          </a:p>
        </p:txBody>
      </p:sp>
      <p:sp>
        <p:nvSpPr>
          <p:cNvPr id="3" name="Content Placeholder 2"/>
          <p:cNvSpPr>
            <a:spLocks noGrp="1"/>
          </p:cNvSpPr>
          <p:nvPr>
            <p:ph idx="1"/>
          </p:nvPr>
        </p:nvSpPr>
        <p:spPr/>
        <p:txBody>
          <a:bodyPr/>
          <a:lstStyle/>
          <a:p>
            <a:r>
              <a:rPr lang="en-US" smtClean="0"/>
              <a:t>Provisional assumptions about solution</a:t>
            </a:r>
          </a:p>
          <a:p>
            <a:r>
              <a:rPr lang="en-US" smtClean="0"/>
              <a:t>Keep track of those assumptions.</a:t>
            </a:r>
          </a:p>
          <a:p>
            <a:r>
              <a:rPr lang="en-US" smtClean="0"/>
              <a:t>Undo assumptions if necessary.</a:t>
            </a:r>
            <a:endParaRPr lang="en-US" dirty="0"/>
          </a:p>
        </p:txBody>
      </p:sp>
      <p:sp>
        <p:nvSpPr>
          <p:cNvPr id="4" name="Footer Placeholder 3"/>
          <p:cNvSpPr>
            <a:spLocks noGrp="1"/>
          </p:cNvSpPr>
          <p:nvPr>
            <p:ph type="ftr" sz="quarter" idx="11"/>
          </p:nvPr>
        </p:nvSpPr>
        <p:spPr/>
        <p:txBody>
          <a:bodyPr/>
          <a:lstStyle/>
          <a:p>
            <a:r>
              <a:rPr lang="en-US" smtClean="0"/>
              <a:t>Galotti, Cognitive Psychology In and Out of the Laboratory 6e. SAGE Publications, 2018.</a:t>
            </a:r>
            <a:endParaRPr lang="en-US"/>
          </a:p>
        </p:txBody>
      </p:sp>
      <p:sp>
        <p:nvSpPr>
          <p:cNvPr id="5" name="Slide Number Placeholder 4"/>
          <p:cNvSpPr>
            <a:spLocks noGrp="1"/>
          </p:cNvSpPr>
          <p:nvPr>
            <p:ph type="sldNum" sz="quarter" idx="12"/>
          </p:nvPr>
        </p:nvSpPr>
        <p:spPr/>
        <p:txBody>
          <a:bodyPr/>
          <a:lstStyle/>
          <a:p>
            <a:fld id="{D1D37AEE-615E-DC4E-938B-59D3049C0440}" type="slidenum">
              <a:rPr lang="en-US" smtClean="0"/>
              <a:pPr/>
              <a:t>8</a:t>
            </a:fld>
            <a:endParaRPr lang="en-US"/>
          </a:p>
        </p:txBody>
      </p:sp>
    </p:spTree>
    <p:extLst>
      <p:ext uri="{BB962C8B-B14F-4D97-AF65-F5344CB8AC3E}">
        <p14:creationId xmlns:p14="http://schemas.microsoft.com/office/powerpoint/2010/main" val="24515232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1612606" y="618108"/>
            <a:ext cx="6490288" cy="5470034"/>
          </a:xfrm>
          <a:prstGeom prst="rect">
            <a:avLst/>
          </a:prstGeom>
        </p:spPr>
      </p:pic>
      <p:sp>
        <p:nvSpPr>
          <p:cNvPr id="2" name="Footer Placeholder 1"/>
          <p:cNvSpPr>
            <a:spLocks noGrp="1"/>
          </p:cNvSpPr>
          <p:nvPr>
            <p:ph type="ftr" sz="quarter" idx="11"/>
          </p:nvPr>
        </p:nvSpPr>
        <p:spPr/>
        <p:txBody>
          <a:bodyPr/>
          <a:lstStyle/>
          <a:p>
            <a:r>
              <a:rPr lang="en-US" smtClean="0"/>
              <a:t>Galotti, Cognitive Psychology In and Out of the Laboratory 6e. SAGE Publications, 2018.</a:t>
            </a:r>
            <a:endParaRPr lang="en-US"/>
          </a:p>
        </p:txBody>
      </p:sp>
      <p:sp>
        <p:nvSpPr>
          <p:cNvPr id="3" name="Slide Number Placeholder 2"/>
          <p:cNvSpPr>
            <a:spLocks noGrp="1"/>
          </p:cNvSpPr>
          <p:nvPr>
            <p:ph type="sldNum" sz="quarter" idx="12"/>
          </p:nvPr>
        </p:nvSpPr>
        <p:spPr/>
        <p:txBody>
          <a:bodyPr/>
          <a:lstStyle/>
          <a:p>
            <a:fld id="{D1D37AEE-615E-DC4E-938B-59D3049C0440}" type="slidenum">
              <a:rPr lang="en-US" smtClean="0"/>
              <a:pPr/>
              <a:t>9</a:t>
            </a:fld>
            <a:endParaRPr lang="en-US"/>
          </a:p>
        </p:txBody>
      </p:sp>
    </p:spTree>
    <p:extLst>
      <p:ext uri="{BB962C8B-B14F-4D97-AF65-F5344CB8AC3E}">
        <p14:creationId xmlns:p14="http://schemas.microsoft.com/office/powerpoint/2010/main" val="215674065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100</TotalTime>
  <Words>1480</Words>
  <Application>Microsoft Office PowerPoint</Application>
  <PresentationFormat>On-screen Show (4:3)</PresentationFormat>
  <Paragraphs>173</Paragraphs>
  <Slides>21</Slides>
  <Notes>17</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21</vt:i4>
      </vt:variant>
    </vt:vector>
  </HeadingPairs>
  <TitlesOfParts>
    <vt:vector size="24" baseType="lpstr">
      <vt:lpstr>Arial</vt:lpstr>
      <vt:lpstr>Calibri</vt:lpstr>
      <vt:lpstr>Office Theme</vt:lpstr>
      <vt:lpstr>PowerPoint Presentation</vt:lpstr>
      <vt:lpstr>Chapter 11</vt:lpstr>
      <vt:lpstr>Two types of problems</vt:lpstr>
      <vt:lpstr>Techniques for solving problems</vt:lpstr>
      <vt:lpstr>Generate-and-test</vt:lpstr>
      <vt:lpstr>Means-end analysis</vt:lpstr>
      <vt:lpstr>Working backward</vt:lpstr>
      <vt:lpstr>Backtracking</vt:lpstr>
      <vt:lpstr>PowerPoint Presentation</vt:lpstr>
      <vt:lpstr>PowerPoint Presentation</vt:lpstr>
      <vt:lpstr>Reasoning by analogy</vt:lpstr>
      <vt:lpstr>Analogous problem</vt:lpstr>
      <vt:lpstr>Blocks to problem-solving</vt:lpstr>
      <vt:lpstr>Blocks to problem-solving</vt:lpstr>
      <vt:lpstr>Blocks to problem-solving: Incomplete problem representation</vt:lpstr>
      <vt:lpstr>The “problem space”</vt:lpstr>
      <vt:lpstr>Towers of Hanoi problem space</vt:lpstr>
      <vt:lpstr>Expert systems</vt:lpstr>
      <vt:lpstr>Finding creative solutions</vt:lpstr>
      <vt:lpstr>Critical thinking</vt:lpstr>
      <vt:lpstr>Review</vt:lpstr>
    </vt:vector>
  </TitlesOfParts>
  <Company>UNC CHarlotte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Thinking and Problem Solving</dc:title>
  <dc:creator>Lori Van Wallendael</dc:creator>
  <cp:lastModifiedBy>Stephanie Palermini</cp:lastModifiedBy>
  <cp:revision>52</cp:revision>
  <dcterms:created xsi:type="dcterms:W3CDTF">2012-12-21T23:47:38Z</dcterms:created>
  <dcterms:modified xsi:type="dcterms:W3CDTF">2017-07-31T21:21:30Z</dcterms:modified>
</cp:coreProperties>
</file>