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5"/>
  </p:notesMasterIdLst>
  <p:sldIdLst>
    <p:sldId id="281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9" r:id="rId22"/>
    <p:sldId id="27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92"/>
    <p:restoredTop sz="89643" autoAdjust="0"/>
  </p:normalViewPr>
  <p:slideViewPr>
    <p:cSldViewPr snapToGrid="0" snapToObjects="1">
      <p:cViewPr varScale="1">
        <p:scale>
          <a:sx n="83" d="100"/>
          <a:sy n="83" d="100"/>
        </p:scale>
        <p:origin x="5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B6B3C-04CA-554F-925E-0498F76578C4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28F8C7-8175-AD41-B028-C836A534370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19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8709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Eye fixation data show that we fixate longer on meaningful words, shorter on function words (the, or, an)</a:t>
            </a:r>
          </a:p>
          <a:p>
            <a:endParaRPr lang="en-US" dirty="0" smtClean="0"/>
          </a:p>
          <a:p>
            <a:r>
              <a:rPr lang="en-US" dirty="0" smtClean="0"/>
              <a:t>We spend more time reading sentences that have more propositions (units of meaning), not necessarily sentences with more words</a:t>
            </a:r>
          </a:p>
          <a:p>
            <a:endParaRPr lang="en-US" dirty="0" smtClean="0"/>
          </a:p>
          <a:p>
            <a:r>
              <a:rPr lang="en-US" dirty="0" smtClean="0"/>
              <a:t>We separate sentences into “given” and “new” information, which works best when the “given” information is still in memory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735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students to try to remember this passage, and write down what they recall after the slide is removed.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7188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Providing the picture before</a:t>
            </a:r>
            <a:r>
              <a:rPr lang="en-US" baseline="0" dirty="0" smtClean="0"/>
              <a:t> the story improved memory significantly.  Providing it after reading the story was TOO LATE; memory was just as bad as if the picture had never been presented at all.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42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Quantity:  Make you contribution just as informative as it needs to be, no more, no less.</a:t>
            </a:r>
          </a:p>
          <a:p>
            <a:r>
              <a:rPr lang="en-US" dirty="0" smtClean="0"/>
              <a:t>Quality:  Be truthful. Or at least make it clear when you are being sarcastic!</a:t>
            </a:r>
          </a:p>
          <a:p>
            <a:r>
              <a:rPr lang="en-US" dirty="0" smtClean="0"/>
              <a:t>Relation:  Be relevant.</a:t>
            </a:r>
          </a:p>
          <a:p>
            <a:r>
              <a:rPr lang="en-US" dirty="0" smtClean="0"/>
              <a:t>Manner:  Be clear, avoid ambiguity, be brief.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52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modularity hypothesis:</a:t>
            </a:r>
          </a:p>
          <a:p>
            <a:pPr lvl="1"/>
            <a:r>
              <a:rPr lang="en-US" dirty="0" smtClean="0"/>
              <a:t>Language is domain specific. It operates with certain kinds of input and not others.</a:t>
            </a:r>
          </a:p>
          <a:p>
            <a:pPr lvl="1"/>
            <a:r>
              <a:rPr lang="en-US" dirty="0" smtClean="0"/>
              <a:t>Language is informationally encapsulated. It operates independently of your beliefs and knowledge.</a:t>
            </a:r>
          </a:p>
          <a:p>
            <a:pPr lvl="1"/>
            <a:r>
              <a:rPr lang="en-US" dirty="0" smtClean="0"/>
              <a:t>Language, then, is a module that is set apart from other thought processes.  Or at least some aspects of language are.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3055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If this is true, then the number of words that your language contains for different colors should determine how you perceive and remember colors.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17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Does the evidence support Whorf?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Dani culture has only two words for color.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Test: Present a color chip, ask participants to pick it out among a display of 160 color chips.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Dani speakers performed much like English speakers, in spite of their lack of color names in their language!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Language may make certain types of thought easier, but it doesn’t absolutely determine thought.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39349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Broca’s</a:t>
            </a:r>
            <a:r>
              <a:rPr lang="en-US" dirty="0" smtClean="0"/>
              <a:t> area: Damage to this area is associated with difficulties in producing spoken language (expressive aphasia).</a:t>
            </a:r>
          </a:p>
          <a:p>
            <a:endParaRPr lang="en-US" dirty="0" smtClean="0"/>
          </a:p>
          <a:p>
            <a:r>
              <a:rPr lang="en-US" dirty="0" smtClean="0"/>
              <a:t>Wernicke’s area: Damage is associated with difficulties in comprehending spoken language (receptive aphasia).</a:t>
            </a:r>
          </a:p>
          <a:p>
            <a:endParaRPr lang="en-US" dirty="0" smtClean="0"/>
          </a:p>
          <a:p>
            <a:r>
              <a:rPr lang="en-US" dirty="0" smtClean="0"/>
              <a:t>Language tends to be localized in the left hemisphere.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9028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Peal and Lambert noted that bilingual children outperformed monolingual children on both verbal and nonverbal intellectual tests.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bilingual advantage may be due to executive functioning—the ability to switch attention, inhibit processing, and allocate working memory.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advantage accrues not just for children; it can also protect aging adults from declines in executive function.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occasional costs to being bilingual, but they are minor in comparison with the benefits.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Receptive vocabulary (the number of words that a person understands) is slightly larger for monolinguals than for bilinguals.</a:t>
            </a: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Monolinguals also outperform bilinguals in tasks of verbal fluency (for example, generating as many words as you can in a specific amount of time).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2124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Phonemes: the sounds of a language</a:t>
            </a:r>
          </a:p>
          <a:p>
            <a:r>
              <a:rPr lang="en-US" dirty="0" smtClean="0"/>
              <a:t>Morphemes: the smallest meaningful units</a:t>
            </a:r>
          </a:p>
          <a:p>
            <a:r>
              <a:rPr lang="en-US" dirty="0" smtClean="0"/>
              <a:t>Syntax: rules for putting sentences together</a:t>
            </a:r>
          </a:p>
          <a:p>
            <a:r>
              <a:rPr lang="en-US" dirty="0" smtClean="0"/>
              <a:t>Semantics: rules for associating meaning with sentences</a:t>
            </a:r>
          </a:p>
          <a:p>
            <a:r>
              <a:rPr lang="en-US" dirty="0" smtClean="0"/>
              <a:t>Pragmatics: the social assumptions of language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301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Different</a:t>
            </a:r>
            <a:r>
              <a:rPr lang="en-US" baseline="0" dirty="0" smtClean="0"/>
              <a:t> languages have different phonological rules.  In English, we allow the “n” and “k” sounds to come together in the middle of a word (uncle) or at the end of a word (sink), but not at the beginning of a word.  Some African names, however (Nkomo), can begin with this combination.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91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Anomaly:  Why can’t we say “Chocolate ice cream can drive a car”?</a:t>
            </a:r>
          </a:p>
          <a:p>
            <a:r>
              <a:rPr lang="en-US" dirty="0" smtClean="0"/>
              <a:t>Self-contradiction: Why can’t we say “My cat is not an animal”?</a:t>
            </a:r>
          </a:p>
          <a:p>
            <a:r>
              <a:rPr lang="en-US" dirty="0" smtClean="0"/>
              <a:t>Ambiguity: Why is it not clear to say “I need</a:t>
            </a:r>
            <a:r>
              <a:rPr lang="en-US" baseline="0" dirty="0" smtClean="0"/>
              <a:t> to go to the bank?”  (Where do I need to go?)</a:t>
            </a:r>
            <a:endParaRPr lang="en-US" dirty="0" smtClean="0"/>
          </a:p>
          <a:p>
            <a:r>
              <a:rPr lang="en-US" dirty="0" smtClean="0"/>
              <a:t>Synonymy:  Why does “John is not old enough” mean the same as “John is too young”?</a:t>
            </a:r>
          </a:p>
          <a:p>
            <a:r>
              <a:rPr lang="en-US" dirty="0" smtClean="0"/>
              <a:t>Entailment: Why does “Pat is my aunt” mean that Pat is female?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616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Assertives</a:t>
            </a:r>
            <a:r>
              <a:rPr lang="en-US" dirty="0" smtClean="0"/>
              <a:t>:  It’s cold today.</a:t>
            </a:r>
          </a:p>
          <a:p>
            <a:r>
              <a:rPr lang="en-US" dirty="0" smtClean="0"/>
              <a:t>Directives:  Open the window.</a:t>
            </a:r>
          </a:p>
          <a:p>
            <a:r>
              <a:rPr lang="en-US" dirty="0" err="1" smtClean="0"/>
              <a:t>Commissives</a:t>
            </a:r>
            <a:r>
              <a:rPr lang="en-US" dirty="0" smtClean="0"/>
              <a:t>: I promise to study tonight.</a:t>
            </a:r>
          </a:p>
          <a:p>
            <a:r>
              <a:rPr lang="en-US" dirty="0" err="1" smtClean="0"/>
              <a:t>Expressives</a:t>
            </a:r>
            <a:r>
              <a:rPr lang="en-US" dirty="0" smtClean="0"/>
              <a:t>: I thank you for helping me.</a:t>
            </a:r>
          </a:p>
          <a:p>
            <a:r>
              <a:rPr lang="en-US" dirty="0" smtClean="0"/>
              <a:t>Declarations:  You’re fired.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1002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Problem #1:  Speech is continuous.  We don’t pause between words.</a:t>
            </a:r>
          </a:p>
          <a:p>
            <a:endParaRPr lang="en-US" dirty="0" smtClean="0"/>
          </a:p>
          <a:p>
            <a:r>
              <a:rPr lang="en-US" dirty="0" smtClean="0"/>
              <a:t>Problem #2: Any phoneme sounds different depending on the context it appears in.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do we do it?  One thing that helps us is that we make use of visual cues to help us identify sounds. Talking face-to-face is thus easier than talking on the phone.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787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People “hear” w, h, p, and m sounds without even realizing that they were missing.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47430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make errors involving</a:t>
            </a:r>
            <a:r>
              <a:rPr lang="en-US" baseline="0" dirty="0" smtClean="0"/>
              <a:t> sound, and errors involving meaning, but we almost never make errors that involve BOTH sound and meaning.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71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Evidence suggests that we process a single phrase or clause, then discard the exact words and retain the meaning.</a:t>
            </a:r>
          </a:p>
          <a:p>
            <a:endParaRPr lang="en-US" dirty="0" smtClean="0"/>
          </a:p>
          <a:p>
            <a:r>
              <a:rPr lang="en-US" dirty="0" smtClean="0"/>
              <a:t>When we run into ambiguous words, we first process BOTH possible meanings, then discard the “wrong” one when the context makes the correct meaning clear.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28F8C7-8175-AD41-B028-C836A534370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6883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1CB9B-9BE9-4C4A-8E60-759AE1205667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287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5955A3-1728-4292-80DF-80D112EB204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308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E372F-0188-4F38-B645-7E43E95A7BD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496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DB674-C7FE-4A21-BCE3-86977E55154E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5690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5CFF2-9A43-47CF-AA35-DCFBA0FB7D5C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545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7FCCD-A060-4BA2-A72A-BF62F598DEDA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138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C109D-F13B-49EC-AE7C-1CC4EDE3A68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048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ED67A-008E-42E4-8E3F-3AB748EF4AC1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2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F872D-262B-4C1E-B2B6-18BBB4DBBBC5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311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86A2-4C3D-49B9-95BB-6A8A91914A78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12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620C32-A8A9-4A7B-BA29-907B214B3176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875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7344" y="2270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7344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EC25C-1B1B-4022-A99F-A63907BA847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E02D1-FB41-464B-B86F-C017BCB153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809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41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Phonemic restoration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Replace a phoneme with a cough (*):</a:t>
            </a:r>
          </a:p>
          <a:p>
            <a:r>
              <a:rPr lang="en-US" dirty="0" smtClean="0"/>
              <a:t>It was found that the *eel was on the axle.</a:t>
            </a:r>
          </a:p>
          <a:p>
            <a:r>
              <a:rPr lang="en-US" dirty="0" smtClean="0"/>
              <a:t>It was found that the *eel was on the shoe.</a:t>
            </a:r>
          </a:p>
          <a:p>
            <a:r>
              <a:rPr lang="en-US" dirty="0" smtClean="0"/>
              <a:t>It was found that the *eel was on the orange.</a:t>
            </a:r>
          </a:p>
          <a:p>
            <a:r>
              <a:rPr lang="en-US" dirty="0" smtClean="0"/>
              <a:t>It was found that the *eel was on the table.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4531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Speech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Sue keeps food in her </a:t>
            </a:r>
            <a:r>
              <a:rPr lang="en-US" dirty="0" err="1" smtClean="0">
                <a:solidFill>
                  <a:srgbClr val="FF0000"/>
                </a:solidFill>
              </a:rPr>
              <a:t>v</a:t>
            </a:r>
            <a:r>
              <a:rPr lang="en-US" dirty="0" err="1" smtClean="0"/>
              <a:t>esk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need to wash the po</a:t>
            </a:r>
            <a:r>
              <a:rPr lang="en-US" dirty="0" smtClean="0">
                <a:solidFill>
                  <a:srgbClr val="FF0000"/>
                </a:solidFill>
              </a:rPr>
              <a:t>n</a:t>
            </a:r>
            <a:r>
              <a:rPr lang="en-US" dirty="0" smtClean="0"/>
              <a:t>s and pa</a:t>
            </a:r>
            <a:r>
              <a:rPr lang="en-US" dirty="0" smtClean="0">
                <a:solidFill>
                  <a:srgbClr val="FF0000"/>
                </a:solidFill>
              </a:rPr>
              <a:t>t</a:t>
            </a:r>
            <a:r>
              <a:rPr lang="en-US" dirty="0" smtClean="0"/>
              <a:t>s.</a:t>
            </a:r>
          </a:p>
          <a:p>
            <a:pPr marL="0" indent="0">
              <a:buNone/>
            </a:pPr>
            <a:r>
              <a:rPr lang="en-US" dirty="0" smtClean="0"/>
              <a:t>Sound substitutions and movements</a:t>
            </a:r>
          </a:p>
          <a:p>
            <a:r>
              <a:rPr lang="en-US" dirty="0" smtClean="0"/>
              <a:t>I stubbed my finger.</a:t>
            </a:r>
          </a:p>
          <a:p>
            <a:pPr marL="0" indent="0">
              <a:buNone/>
            </a:pPr>
            <a:r>
              <a:rPr lang="en-US" dirty="0" smtClean="0"/>
              <a:t>Meaning-related errors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325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Comprehending sentences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store gist, not exact words.</a:t>
            </a:r>
          </a:p>
          <a:p>
            <a:r>
              <a:rPr lang="en-US" smtClean="0"/>
              <a:t>Ambiguous words in text?</a:t>
            </a:r>
          </a:p>
          <a:p>
            <a:pPr lvl="1"/>
            <a:r>
              <a:rPr lang="en-US" smtClean="0"/>
              <a:t>Initially access both meanings.</a:t>
            </a:r>
          </a:p>
          <a:p>
            <a:pPr lvl="1"/>
            <a:r>
              <a:rPr lang="en-US" smtClean="0"/>
              <a:t>Quickly discard incorrect meaning.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51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Fixate on meaningful words.</a:t>
            </a:r>
          </a:p>
          <a:p>
            <a:r>
              <a:rPr lang="en-US" smtClean="0"/>
              <a:t>Process text by propositions (units of meaning).</a:t>
            </a:r>
          </a:p>
          <a:p>
            <a:r>
              <a:rPr lang="en-US" smtClean="0"/>
              <a:t>Given/new strategy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37003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always, CONTEXT MATTERS!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047" y="1785771"/>
            <a:ext cx="7838193" cy="334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097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90113" y="2057556"/>
            <a:ext cx="378188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200" dirty="0" smtClean="0"/>
              <a:t>Wouldn’t it have been easier if you had only seen this picture BEFORE reading the story?</a:t>
            </a:r>
            <a:endParaRPr lang="en-US" sz="2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6287" y="264960"/>
            <a:ext cx="4318000" cy="534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6984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Griceans maxims of conversation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Quantity</a:t>
            </a:r>
          </a:p>
          <a:p>
            <a:r>
              <a:rPr lang="en-US" smtClean="0"/>
              <a:t>Quality</a:t>
            </a:r>
          </a:p>
          <a:p>
            <a:r>
              <a:rPr lang="en-US" smtClean="0"/>
              <a:t>Relation</a:t>
            </a:r>
          </a:p>
          <a:p>
            <a:r>
              <a:rPr lang="en-US" smtClean="0"/>
              <a:t>Manner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0429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Language and 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Modularity hypothesis</a:t>
            </a:r>
          </a:p>
          <a:p>
            <a:pPr lvl="1"/>
            <a:r>
              <a:rPr lang="en-US" smtClean="0"/>
              <a:t>Language is domain-specific.</a:t>
            </a:r>
          </a:p>
          <a:p>
            <a:pPr lvl="1"/>
            <a:r>
              <a:rPr lang="en-US" smtClean="0"/>
              <a:t>Language is informationally encapsulated.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5698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Whorfian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Language determines thought.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952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Color terms in different languages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401" y="1544527"/>
            <a:ext cx="8097486" cy="392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468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60181" y="1875797"/>
            <a:ext cx="2623638" cy="802556"/>
          </a:xfrm>
        </p:spPr>
        <p:txBody>
          <a:bodyPr/>
          <a:lstStyle/>
          <a:p>
            <a:r>
              <a:rPr lang="en-US" b="1" dirty="0" smtClean="0"/>
              <a:t>Chapter 9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3260181" y="2892044"/>
            <a:ext cx="23647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/>
              <a:t>Language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Neuropsychological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Broca’s area</a:t>
            </a:r>
          </a:p>
          <a:p>
            <a:r>
              <a:rPr lang="en-US" smtClean="0"/>
              <a:t>Wernicke’s area</a:t>
            </a:r>
          </a:p>
          <a:p>
            <a:r>
              <a:rPr lang="en-US" smtClean="0"/>
              <a:t>Left hemisphere localization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4244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Bilingualism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Bilingual advantage in verbal and nonverbal tests</a:t>
            </a:r>
          </a:p>
          <a:p>
            <a:r>
              <a:rPr lang="en-US" smtClean="0"/>
              <a:t>Costs of being bilingual</a:t>
            </a:r>
          </a:p>
          <a:p>
            <a:pPr lvl="1"/>
            <a:r>
              <a:rPr lang="en-US" smtClean="0"/>
              <a:t>Slightly smaller receptive vocabulary</a:t>
            </a:r>
          </a:p>
          <a:p>
            <a:pPr lvl="1"/>
            <a:r>
              <a:rPr lang="en-US" smtClean="0"/>
              <a:t>Slightly decreased verbal fluency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9664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Language is structured on several levels: phonological, syntactic, semantic, and pragmatic.</a:t>
            </a:r>
          </a:p>
          <a:p>
            <a:r>
              <a:rPr lang="en-US" smtClean="0"/>
              <a:t>People use different linguistic rules when they produce and comprehend language.</a:t>
            </a:r>
          </a:p>
          <a:p>
            <a:r>
              <a:rPr lang="en-US" smtClean="0"/>
              <a:t>Context effects exist at many levels: from the perception of phonemes to the comprehension of stories.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93308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Language is cooperative, and even casual conversations have rules to help the participants understand each other.</a:t>
            </a:r>
          </a:p>
          <a:p>
            <a:r>
              <a:rPr lang="en-US" smtClean="0"/>
              <a:t>Language does not entirely determine how you think, but it certainly influences your thought.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84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Structure of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Phonemes</a:t>
            </a:r>
          </a:p>
          <a:p>
            <a:r>
              <a:rPr lang="en-US" smtClean="0"/>
              <a:t>Morphemes</a:t>
            </a:r>
          </a:p>
          <a:p>
            <a:r>
              <a:rPr lang="en-US" smtClean="0"/>
              <a:t>Syntax</a:t>
            </a:r>
          </a:p>
          <a:p>
            <a:r>
              <a:rPr lang="en-US" smtClean="0"/>
              <a:t>Semantics</a:t>
            </a:r>
          </a:p>
          <a:p>
            <a:r>
              <a:rPr lang="en-US" smtClean="0"/>
              <a:t>Pragmatics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744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simple English sentence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629" y="1590421"/>
            <a:ext cx="7730280" cy="375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14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common English phonemes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344" y="1370013"/>
            <a:ext cx="8200990" cy="4447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771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Syntax: Phrase structure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025" t="44387" r="2405" b="8424"/>
          <a:stretch/>
        </p:blipFill>
        <p:spPr>
          <a:xfrm>
            <a:off x="1082808" y="1703027"/>
            <a:ext cx="7738672" cy="352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43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Semantics: How do we explain the following?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Anomaly</a:t>
            </a:r>
          </a:p>
          <a:p>
            <a:r>
              <a:rPr lang="en-US" smtClean="0"/>
              <a:t>Self-contradiction</a:t>
            </a:r>
          </a:p>
          <a:p>
            <a:r>
              <a:rPr lang="en-US" smtClean="0"/>
              <a:t>Ambiguity</a:t>
            </a:r>
          </a:p>
          <a:p>
            <a:r>
              <a:rPr lang="en-US" smtClean="0"/>
              <a:t>Synonymy</a:t>
            </a:r>
          </a:p>
          <a:p>
            <a:r>
              <a:rPr lang="en-US" smtClean="0"/>
              <a:t>Entailment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929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Pragmatics: Speech 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Assertives</a:t>
            </a:r>
          </a:p>
          <a:p>
            <a:r>
              <a:rPr lang="en-US" smtClean="0"/>
              <a:t>Directives</a:t>
            </a:r>
          </a:p>
          <a:p>
            <a:r>
              <a:rPr lang="en-US" smtClean="0"/>
              <a:t>Commissives</a:t>
            </a:r>
          </a:p>
          <a:p>
            <a:r>
              <a:rPr lang="en-US" smtClean="0"/>
              <a:t>Expressives</a:t>
            </a:r>
          </a:p>
          <a:p>
            <a:r>
              <a:rPr lang="en-US" smtClean="0"/>
              <a:t>Declarations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9607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Speech perception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Understanding speech is remarkably DIFFICULT!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E02D1-FB41-464B-B86F-C017BCB1530F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60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1644</Words>
  <Application>Microsoft Office PowerPoint</Application>
  <PresentationFormat>On-screen Show (4:3)</PresentationFormat>
  <Paragraphs>196</Paragraphs>
  <Slides>23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PowerPoint Presentation</vt:lpstr>
      <vt:lpstr>Chapter 9</vt:lpstr>
      <vt:lpstr>Structure of language</vt:lpstr>
      <vt:lpstr>A simple English sentence</vt:lpstr>
      <vt:lpstr>Some common English phonemes</vt:lpstr>
      <vt:lpstr>Syntax: Phrase structure</vt:lpstr>
      <vt:lpstr>Semantics: How do we explain the following?</vt:lpstr>
      <vt:lpstr>Pragmatics: Speech acts</vt:lpstr>
      <vt:lpstr>Speech perception</vt:lpstr>
      <vt:lpstr>Phonemic restoration</vt:lpstr>
      <vt:lpstr>Speech errors</vt:lpstr>
      <vt:lpstr>Comprehending sentences</vt:lpstr>
      <vt:lpstr>Reading</vt:lpstr>
      <vt:lpstr>As always, CONTEXT MATTERS!</vt:lpstr>
      <vt:lpstr>Wouldn’t it have been easier if you had only seen this picture BEFORE reading the story?</vt:lpstr>
      <vt:lpstr>Griceans maxims of conversation</vt:lpstr>
      <vt:lpstr>Language and cognition</vt:lpstr>
      <vt:lpstr>The Whorfian hypothesis</vt:lpstr>
      <vt:lpstr>Color terms in different languages</vt:lpstr>
      <vt:lpstr>Neuropsychological findings</vt:lpstr>
      <vt:lpstr>Bilingualism</vt:lpstr>
      <vt:lpstr>Review</vt:lpstr>
      <vt:lpstr>Review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Language</dc:title>
  <dc:creator>Lori Van Wallendael</dc:creator>
  <cp:lastModifiedBy>Stephanie Palermini</cp:lastModifiedBy>
  <cp:revision>58</cp:revision>
  <dcterms:created xsi:type="dcterms:W3CDTF">2012-12-21T21:39:17Z</dcterms:created>
  <dcterms:modified xsi:type="dcterms:W3CDTF">2017-07-31T21:17:56Z</dcterms:modified>
</cp:coreProperties>
</file>