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6"/>
  </p:notesMasterIdLst>
  <p:sldIdLst>
    <p:sldId id="281" r:id="rId2"/>
    <p:sldId id="27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3" r:id="rId18"/>
    <p:sldId id="274" r:id="rId19"/>
    <p:sldId id="272" r:id="rId20"/>
    <p:sldId id="271" r:id="rId21"/>
    <p:sldId id="275" r:id="rId22"/>
    <p:sldId id="276" r:id="rId23"/>
    <p:sldId id="277" r:id="rId24"/>
    <p:sldId id="278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29"/>
    <p:restoredTop sz="86087" autoAdjust="0"/>
  </p:normalViewPr>
  <p:slideViewPr>
    <p:cSldViewPr snapToGrid="0" snapToObjects="1">
      <p:cViewPr varScale="1">
        <p:scale>
          <a:sx n="79" d="100"/>
          <a:sy n="79" d="100"/>
        </p:scale>
        <p:origin x="66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E55C54-96E6-514F-8DC8-335C99DFB892}" type="datetimeFigureOut">
              <a:rPr lang="en-US" smtClean="0"/>
              <a:pPr/>
              <a:t>7/31/2017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51CDBD-997D-DC4D-B823-1E1B6FD41F5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608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1CDBD-997D-DC4D-B823-1E1B6FD41F5D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6565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Heuristics may have led you to believe that San Diego is farther</a:t>
            </a:r>
            <a:r>
              <a:rPr lang="en-US" baseline="0" dirty="0" smtClean="0"/>
              <a:t> west, because California is (generally) west of Nevada.  Your mental map isn’t exactly like a real map.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1CDBD-997D-DC4D-B823-1E1B6FD41F5D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1493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Study the duck for five seconds.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1CDBD-997D-DC4D-B823-1E1B6FD41F5D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3436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People who encode the stimulus as a duck tend to pay more attention to the “bill” and miss the modification on the other side.  People who encode the stimulus as a rabbit tend to pay more</a:t>
            </a:r>
            <a:r>
              <a:rPr lang="en-US" baseline="0" dirty="0" smtClean="0"/>
              <a:t> attention to the “head” and notice the change more easily.</a:t>
            </a:r>
          </a:p>
          <a:p>
            <a:endParaRPr lang="en-US" baseline="0" dirty="0" smtClean="0"/>
          </a:p>
          <a:p>
            <a:r>
              <a:rPr lang="en-US" baseline="0" dirty="0" smtClean="0"/>
              <a:t>People can see the same picture and encode different mental images of it!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1CDBD-997D-DC4D-B823-1E1B6FD41F5D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96176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Implicit encoding (doesn’t have to be intentional)</a:t>
            </a:r>
          </a:p>
          <a:p>
            <a:r>
              <a:rPr lang="en-US" dirty="0" smtClean="0"/>
              <a:t>Perceptual equivalence (looking at a mental image is similar to looking at a real object)</a:t>
            </a:r>
          </a:p>
          <a:p>
            <a:r>
              <a:rPr lang="en-US" dirty="0" smtClean="0"/>
              <a:t>Spatial equivalence (images retain spatial relationships)</a:t>
            </a:r>
          </a:p>
          <a:p>
            <a:r>
              <a:rPr lang="en-US" dirty="0" smtClean="0"/>
              <a:t>Transformational equivalence (images can be rotated and otherwise transformed)</a:t>
            </a:r>
          </a:p>
          <a:p>
            <a:r>
              <a:rPr lang="en-US" dirty="0" smtClean="0"/>
              <a:t>Structural equivalence (images retain the structure of a real object)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Note that the earlier activities provide evidence for many of these claims, but also raise questions about the differences between mental images and real objects.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1CDBD-997D-DC4D-B823-1E1B6FD41F5D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47999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People</a:t>
            </a:r>
            <a:r>
              <a:rPr lang="en-US" baseline="0" dirty="0" smtClean="0"/>
              <a:t> are slightly better at identifying the first logo (58% correct) than the second (48%).  This is probably because the computer screen gives a context to the logo, whereas the subway logo is presented without any context.</a:t>
            </a:r>
          </a:p>
          <a:p>
            <a:endParaRPr lang="en-US" baseline="0" dirty="0" smtClean="0"/>
          </a:p>
          <a:p>
            <a:r>
              <a:rPr lang="en-US" baseline="0" dirty="0" smtClean="0"/>
              <a:t>But if mental images were really encoded, as pictures, without any intention, then you should be able to do both tasks!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1CDBD-997D-DC4D-B823-1E1B6FD41F5D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2731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Verbal labels lead people to reproduce images from memory that “look” more like the label</a:t>
            </a:r>
            <a:r>
              <a:rPr lang="en-US" baseline="0" dirty="0" smtClean="0"/>
              <a:t> than the original stimulus did.</a:t>
            </a:r>
          </a:p>
          <a:p>
            <a:endParaRPr lang="en-US" baseline="0" dirty="0" smtClean="0"/>
          </a:p>
          <a:p>
            <a:r>
              <a:rPr lang="en-US" baseline="0" dirty="0" smtClean="0"/>
              <a:t>Real pictures are not distorted by labels in the way that mental images are.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1CDBD-997D-DC4D-B823-1E1B6FD41F5D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1951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Mental images do not have a distinctive memory code at all. All forms of information are represented as abstract propositions (units of meaning).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1CDBD-997D-DC4D-B823-1E1B6FD41F5D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3703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PET scans are not subject to demand characteristics and expectancy effects.</a:t>
            </a:r>
          </a:p>
          <a:p>
            <a:r>
              <a:rPr lang="en-US" dirty="0" smtClean="0"/>
              <a:t>PET scans indicate that different parts of the brain are activated when doing mental arithmetic and when visualizing a walk through a familiar neighborhood.</a:t>
            </a:r>
          </a:p>
          <a:p>
            <a:r>
              <a:rPr lang="en-US" dirty="0" smtClean="0"/>
              <a:t>This supports the idea that visual images are processed differently from other cognitive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1CDBD-997D-DC4D-B823-1E1B6FD41F5D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1753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Space of the body:  Where are the parts of your body located at any particular time?</a:t>
            </a:r>
          </a:p>
          <a:p>
            <a:endParaRPr lang="en-US" dirty="0" smtClean="0"/>
          </a:p>
          <a:p>
            <a:r>
              <a:rPr lang="en-US" dirty="0" smtClean="0"/>
              <a:t>Space around the body: the area immediately around you</a:t>
            </a:r>
          </a:p>
          <a:p>
            <a:endParaRPr lang="en-US" dirty="0" smtClean="0"/>
          </a:p>
          <a:p>
            <a:r>
              <a:rPr lang="en-US" dirty="0" smtClean="0"/>
              <a:t>Space of navigation: larger spaces that we walk through, travel to, and explore</a:t>
            </a:r>
          </a:p>
          <a:p>
            <a:endParaRPr lang="en-US" dirty="0" smtClean="0"/>
          </a:p>
          <a:p>
            <a:r>
              <a:rPr lang="en-US" dirty="0" smtClean="0"/>
              <a:t>Our mental representations of these spaces may be distorted, made “neater,” and more regular.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1CDBD-997D-DC4D-B823-1E1B6FD41F5D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0333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LTM contains two distinct coding systems:</a:t>
            </a:r>
          </a:p>
          <a:p>
            <a:pPr lvl="1"/>
            <a:r>
              <a:rPr lang="en-US" dirty="0" smtClean="0"/>
              <a:t>Visual</a:t>
            </a:r>
          </a:p>
          <a:p>
            <a:pPr lvl="1"/>
            <a:r>
              <a:rPr lang="en-US" dirty="0" smtClean="0"/>
              <a:t>Verbal</a:t>
            </a:r>
          </a:p>
          <a:p>
            <a:r>
              <a:rPr lang="en-US" dirty="0" smtClean="0"/>
              <a:t>Memory is best when we construct both types of codes for an item.</a:t>
            </a:r>
          </a:p>
          <a:p>
            <a:r>
              <a:rPr lang="en-US" dirty="0" smtClean="0"/>
              <a:t>Concrete nouns are better recalled than abstract nouns, because they allow for both types of coding.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1CDBD-997D-DC4D-B823-1E1B6FD41F5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8211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Imagery improves memory because imagery produces more associations between the items to be recalled.</a:t>
            </a:r>
          </a:p>
          <a:p>
            <a:endParaRPr lang="en-US" dirty="0" smtClean="0"/>
          </a:p>
          <a:p>
            <a:r>
              <a:rPr lang="en-US" dirty="0" smtClean="0"/>
              <a:t>In a paired-associate task, forming an image of the two items INTERACTING is better than just forming two separate mental images of the items.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1CDBD-997D-DC4D-B823-1E1B6FD41F5D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05684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Participants are</a:t>
            </a:r>
            <a:r>
              <a:rPr lang="en-US" baseline="0" dirty="0" smtClean="0"/>
              <a:t> asked to imagine a letter F and follow the directions, responding as quickly as possible.</a:t>
            </a:r>
          </a:p>
          <a:p>
            <a:endParaRPr lang="en-US" dirty="0" smtClean="0"/>
          </a:p>
          <a:p>
            <a:r>
              <a:rPr lang="en-US" dirty="0" smtClean="0"/>
              <a:t>Respond to this task by either (1) saying “yes” or “no” at each corner, or (2)</a:t>
            </a:r>
            <a:r>
              <a:rPr lang="en-US" baseline="0" dirty="0" smtClean="0"/>
              <a:t> pointing to a “y” or “n” to indicate your response.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People are faster to respond verbally than to respond by pointing. Pointing may interfere with the maintaining of the visual image in memory.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1CDBD-997D-DC4D-B823-1E1B6FD41F5D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5362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Mental rotation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studies have established that people who are asked to mentally rotate drawings of three-dimensional objects show behaviors that are similar to people who rotate actual objects.  (See next slides)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1CDBD-997D-DC4D-B823-1E1B6FD41F5D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4923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Reaction times were longer when the required angle of rotation was larger.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1CDBD-997D-DC4D-B823-1E1B6FD41F5D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2256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Present a stimulus, then a cue about how much the stimulus will be rotated. Responses now are just as fast for any angle of rotation.</a:t>
            </a:r>
          </a:p>
          <a:p>
            <a:endParaRPr lang="en-US" dirty="0" smtClean="0"/>
          </a:p>
          <a:p>
            <a:r>
              <a:rPr lang="en-US" dirty="0" smtClean="0"/>
              <a:t>Participants were able</a:t>
            </a:r>
            <a:r>
              <a:rPr lang="en-US" baseline="0" dirty="0" smtClean="0"/>
              <a:t> to mentally rotate their images clockwise or counterclockwise before the actual stimulus appeared, so they could quickly respond whether the test stimuli were the same as the target, or mirror-imaged.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1CDBD-997D-DC4D-B823-1E1B6FD41F5D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2019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Form a mental image of the island map and its various locations.</a:t>
            </a:r>
          </a:p>
          <a:p>
            <a:endParaRPr lang="en-US" dirty="0" smtClean="0"/>
          </a:p>
          <a:p>
            <a:r>
              <a:rPr lang="en-US" dirty="0" smtClean="0"/>
              <a:t>Imagine a small black speck moving across the island. Start at the hut and move to the beach.</a:t>
            </a:r>
            <a:r>
              <a:rPr lang="en-US" baseline="0" dirty="0" smtClean="0"/>
              <a:t>  Press a button when you have arrived.  Start at the tree and move to the lake.  Press a button when you have arrived.</a:t>
            </a:r>
          </a:p>
          <a:p>
            <a:endParaRPr lang="en-US" baseline="0" dirty="0" smtClean="0"/>
          </a:p>
          <a:p>
            <a:r>
              <a:rPr lang="en-US" baseline="0" dirty="0" smtClean="0"/>
              <a:t>Reaction times varied with distance to be traveled.  Images preserve spatial relationships.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1CDBD-997D-DC4D-B823-1E1B6FD41F5D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0062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1CDBD-997D-DC4D-B823-1E1B6FD41F5D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718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9C322-2DC0-4361-94E8-82BA5E89C540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CE81-00A4-9D42-B6DE-C08BE7A8036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015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314E6-B714-41F5-8373-DBB4529552EB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CE81-00A4-9D42-B6DE-C08BE7A8036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413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376CA-1987-4921-BDA4-56E818339D47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CE81-00A4-9D42-B6DE-C08BE7A8036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098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D430A-0800-4E6B-8429-80905666EEFA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CE81-00A4-9D42-B6DE-C08BE7A8036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995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ED7F4-9BB8-4ECF-A669-186709D56E6D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CE81-00A4-9D42-B6DE-C08BE7A8036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6686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E66ED-ED90-4EE9-A8DC-5B042773F924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CE81-00A4-9D42-B6DE-C08BE7A8036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036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BA7CB-5A0B-4F25-AB3B-E41C702EDE6B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CE81-00A4-9D42-B6DE-C08BE7A8036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9922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F7CD76-7827-4109-ADFD-0F36A8809F71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CE81-00A4-9D42-B6DE-C08BE7A8036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0071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D6208-8B4E-410D-B30B-B7B6450DDD33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CE81-00A4-9D42-B6DE-C08BE7A8036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111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C4561-1C42-40F7-94C7-6268375FA3B8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CE81-00A4-9D42-B6DE-C08BE7A8036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7236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D7C2E-89FC-4E5A-9D0A-6433C979F733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CE81-00A4-9D42-B6DE-C08BE7A8036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883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950" y="2270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950" y="162469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D8EB1-5DF6-43E7-95B8-7F391F622E86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C3CE81-00A4-9D42-B6DE-C08BE7A8036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508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CE81-00A4-9D42-B6DE-C08BE7A8036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8455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But . . 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Imagine a map of the United States.</a:t>
            </a:r>
          </a:p>
          <a:p>
            <a:r>
              <a:rPr lang="en-US" smtClean="0"/>
              <a:t>Mark the following cities on your map:  Seattle, Boston, Reno, Los Angeles, San Diego, Chicago, New York, Washington, D.C.</a:t>
            </a:r>
          </a:p>
          <a:p>
            <a:r>
              <a:rPr lang="en-US" smtClean="0"/>
              <a:t>Which is farther west, San Diego or Reno?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CE81-00A4-9D42-B6DE-C08BE7A80367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102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Oops!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CE81-00A4-9D42-B6DE-C08BE7A80367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1910" y="1417638"/>
            <a:ext cx="7003911" cy="4607224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2199926" y="1417638"/>
            <a:ext cx="35771" cy="460722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357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Study this duck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CE81-00A4-9D42-B6DE-C08BE7A80367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4828" y="1947435"/>
            <a:ext cx="3345843" cy="2145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28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this the same duck?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CE81-00A4-9D42-B6DE-C08BE7A80367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5834" y="1978344"/>
            <a:ext cx="3323831" cy="2014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786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Really?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But what if I had told you initially that the picture was a rabbit, not a duck?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CE81-00A4-9D42-B6DE-C08BE7A80367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1519892" y="2890347"/>
            <a:ext cx="6674332" cy="1885673"/>
            <a:chOff x="1434548" y="2953162"/>
            <a:chExt cx="6674332" cy="188567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34548" y="2953162"/>
              <a:ext cx="3048573" cy="1822858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97519" y="2953162"/>
              <a:ext cx="3111361" cy="188567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47489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Principles of visual imagery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Implicit encoding</a:t>
            </a:r>
          </a:p>
          <a:p>
            <a:r>
              <a:rPr lang="en-US" smtClean="0"/>
              <a:t>Perceptual equivalence</a:t>
            </a:r>
          </a:p>
          <a:p>
            <a:r>
              <a:rPr lang="en-US" smtClean="0"/>
              <a:t>Spatial equivalence</a:t>
            </a:r>
          </a:p>
          <a:p>
            <a:r>
              <a:rPr lang="en-US" smtClean="0"/>
              <a:t>Transformational equivalence</a:t>
            </a:r>
          </a:p>
          <a:p>
            <a:r>
              <a:rPr lang="en-US" smtClean="0"/>
              <a:t>Structural equivalence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CE81-00A4-9D42-B6DE-C08BE7A80367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90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Critiques of imagery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Tasks create demand characteristics.</a:t>
            </a:r>
          </a:p>
          <a:p>
            <a:r>
              <a:rPr lang="en-US" smtClean="0"/>
              <a:t>Experimenter expectancy effects</a:t>
            </a:r>
          </a:p>
          <a:p>
            <a:r>
              <a:rPr lang="en-US" smtClean="0"/>
              <a:t>Are mental images REALLY like pictures? Or are they something else?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CE81-00A4-9D42-B6DE-C08BE7A80367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18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5815" y="1247088"/>
            <a:ext cx="4018067" cy="47757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Which is the real logo?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CE81-00A4-9D42-B6DE-C08BE7A80367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11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is the real logo?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CE81-00A4-9D42-B6DE-C08BE7A80367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1400" y="1370013"/>
            <a:ext cx="4521200" cy="415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659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832" y="853326"/>
            <a:ext cx="8026400" cy="518160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CE81-00A4-9D42-B6DE-C08BE7A80367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98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7660" y="1700123"/>
            <a:ext cx="6437376" cy="860603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Chapter 9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623118" y="2799952"/>
            <a:ext cx="57929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 Visual Imagery and Spatial Cognition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Propositional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Single memory code, neither verbal or visual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CE81-00A4-9D42-B6DE-C08BE7A80367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34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Neurological 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PET scan studies</a:t>
            </a:r>
          </a:p>
          <a:p>
            <a:pPr lvl="1"/>
            <a:r>
              <a:rPr lang="en-US" smtClean="0"/>
              <a:t>Do a mental arithmetic problem.</a:t>
            </a:r>
          </a:p>
          <a:p>
            <a:pPr lvl="1"/>
            <a:r>
              <a:rPr lang="en-US" smtClean="0"/>
              <a:t>Visualize a walk through your neighborhood.</a:t>
            </a:r>
          </a:p>
          <a:p>
            <a:r>
              <a:rPr lang="en-US" smtClean="0"/>
              <a:t>Different parts of brain activated by these tasks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CE81-00A4-9D42-B6DE-C08BE7A80367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187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Spatial cognition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Space of the body</a:t>
            </a:r>
          </a:p>
          <a:p>
            <a:r>
              <a:rPr lang="en-US" smtClean="0"/>
              <a:t>Space around the body</a:t>
            </a:r>
          </a:p>
          <a:p>
            <a:r>
              <a:rPr lang="en-US" smtClean="0"/>
              <a:t>Space of navigation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CE81-00A4-9D42-B6DE-C08BE7A80367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62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Visual images are mental representations of visual experiences.</a:t>
            </a:r>
          </a:p>
          <a:p>
            <a:r>
              <a:rPr lang="en-US" smtClean="0"/>
              <a:t>The dual-coding hypothesis states that there are separate codes for visual and verbal information, and “two codes are better than one.”</a:t>
            </a:r>
          </a:p>
          <a:p>
            <a:r>
              <a:rPr lang="en-US" smtClean="0"/>
              <a:t>Not all psychologists believe in the existence of two separate codes.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CE81-00A4-9D42-B6DE-C08BE7A80367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6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Images seem to function in some ways like real pictures:  they can be scanned, rotated, and transformed as real pictures can.</a:t>
            </a:r>
          </a:p>
          <a:p>
            <a:r>
              <a:rPr lang="en-US" smtClean="0"/>
              <a:t>But images do not always behave like pictures.</a:t>
            </a:r>
          </a:p>
          <a:p>
            <a:r>
              <a:rPr lang="en-US" smtClean="0"/>
              <a:t>Neuropsychological findings do suggest that visual images activate different parts of the brain than other cognitive tasks.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CE81-00A4-9D42-B6DE-C08BE7A80367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964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dual-coding hypothesis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Two distinct coding systems in LTM</a:t>
            </a:r>
          </a:p>
          <a:p>
            <a:pPr lvl="1"/>
            <a:r>
              <a:rPr lang="en-US" smtClean="0"/>
              <a:t>Visual</a:t>
            </a:r>
          </a:p>
          <a:p>
            <a:pPr lvl="1"/>
            <a:r>
              <a:rPr lang="en-US" smtClean="0"/>
              <a:t>Verbal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CE81-00A4-9D42-B6DE-C08BE7A80367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64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The relational-organizational hypothesis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Imagery produces more associations between items.</a:t>
            </a:r>
          </a:p>
          <a:p>
            <a:r>
              <a:rPr lang="en-US" smtClean="0"/>
              <a:t>Paired-associate task evidence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CE81-00A4-9D42-B6DE-C08BE7A80367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772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Ways to investigate mental imagery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CE81-00A4-9D42-B6DE-C08BE7A80367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6112" y="1974341"/>
            <a:ext cx="3343275" cy="2852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738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Mental rotation of images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Which of these are the same object, rotated?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CE81-00A4-9D42-B6DE-C08BE7A80367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7166" y="2365629"/>
            <a:ext cx="7821168" cy="2829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31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Time taken to mentally rotate objects is correlated with the actual angle of rotation required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CE81-00A4-9D42-B6DE-C08BE7A80367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0553" y="1370013"/>
            <a:ext cx="4774393" cy="4712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92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CE81-00A4-9D42-B6DE-C08BE7A80367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691896"/>
            <a:ext cx="74676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18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Imaginal scanning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3CE81-00A4-9D42-B6DE-C08BE7A80367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4675" y="1112329"/>
            <a:ext cx="4294649" cy="4971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597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1553</Words>
  <Application>Microsoft Office PowerPoint</Application>
  <PresentationFormat>On-screen Show (4:3)</PresentationFormat>
  <Paragraphs>170</Paragraphs>
  <Slides>24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Arial</vt:lpstr>
      <vt:lpstr>Calibri</vt:lpstr>
      <vt:lpstr>Office Theme</vt:lpstr>
      <vt:lpstr>PowerPoint Presentation</vt:lpstr>
      <vt:lpstr>Chapter 9</vt:lpstr>
      <vt:lpstr>The dual-coding hypothesis</vt:lpstr>
      <vt:lpstr>The relational-organizational hypothesis</vt:lpstr>
      <vt:lpstr>Ways to investigate mental imagery</vt:lpstr>
      <vt:lpstr>Mental rotation of images</vt:lpstr>
      <vt:lpstr>Time taken to mentally rotate objects is correlated with the actual angle of rotation required</vt:lpstr>
      <vt:lpstr>PowerPoint Presentation</vt:lpstr>
      <vt:lpstr>Imaginal scanning</vt:lpstr>
      <vt:lpstr>But . . .</vt:lpstr>
      <vt:lpstr>Oops!</vt:lpstr>
      <vt:lpstr>Study this duck</vt:lpstr>
      <vt:lpstr>Is this the same duck?</vt:lpstr>
      <vt:lpstr>Really?</vt:lpstr>
      <vt:lpstr>Principles of visual imagery</vt:lpstr>
      <vt:lpstr>Critiques of imagery research</vt:lpstr>
      <vt:lpstr>Which is the real logo?</vt:lpstr>
      <vt:lpstr>Which is the real logo?</vt:lpstr>
      <vt:lpstr>PowerPoint Presentation</vt:lpstr>
      <vt:lpstr>Propositional theory</vt:lpstr>
      <vt:lpstr>Neurological findings</vt:lpstr>
      <vt:lpstr>Spatial cognition</vt:lpstr>
      <vt:lpstr>Review</vt:lpstr>
      <vt:lpstr>Review</vt:lpstr>
    </vt:vector>
  </TitlesOfParts>
  <Company>UNC CHarlotte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 Imagery and Spatial Cognition</dc:title>
  <dc:creator>Lori Van Wallendael</dc:creator>
  <cp:lastModifiedBy>Stephanie Palermini</cp:lastModifiedBy>
  <cp:revision>51</cp:revision>
  <dcterms:created xsi:type="dcterms:W3CDTF">2012-12-21T20:46:47Z</dcterms:created>
  <dcterms:modified xsi:type="dcterms:W3CDTF">2017-07-31T21:13:53Z</dcterms:modified>
</cp:coreProperties>
</file>