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82" r:id="rId2"/>
    <p:sldId id="280" r:id="rId3"/>
    <p:sldId id="257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6"/>
    <p:restoredTop sz="86536" autoAdjust="0"/>
  </p:normalViewPr>
  <p:slideViewPr>
    <p:cSldViewPr snapToGrid="0" snapToObjects="1">
      <p:cViewPr varScale="1">
        <p:scale>
          <a:sx n="80" d="100"/>
          <a:sy n="80" d="100"/>
        </p:scale>
        <p:origin x="4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F15CC9-3E38-0F4A-94F1-8F7CA93B6866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75CAE-A355-0A4B-94D9-59ED081FA45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1940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Cognitive economy:</a:t>
            </a:r>
          </a:p>
          <a:p>
            <a:r>
              <a:rPr lang="en-US" dirty="0" smtClean="0"/>
              <a:t>Facts or properties are stored at the highest appropriate level and assumed to be true for all lower nodes.</a:t>
            </a:r>
          </a:p>
          <a:p>
            <a:r>
              <a:rPr lang="en-US" dirty="0" smtClean="0"/>
              <a:t>“Does a dog have live young?” requires us to travel up the network to “mammal,” where the appropriate fact is stored.</a:t>
            </a:r>
          </a:p>
          <a:p>
            <a:r>
              <a:rPr lang="en-US" dirty="0" smtClean="0"/>
              <a:t>“Does a dog have a tail?” can be answered more quickly, because tail is stored with the “dog” node.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7962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Schema:  a large unit of organized information used for representing concepts, situations, and events</a:t>
            </a:r>
          </a:p>
          <a:p>
            <a:endParaRPr lang="en-US" dirty="0" smtClean="0"/>
          </a:p>
          <a:p>
            <a:r>
              <a:rPr lang="en-US" dirty="0" smtClean="0"/>
              <a:t>Script: a schema for a routine event, such as going to the dentist, or eating at a restaurant</a:t>
            </a:r>
          </a:p>
          <a:p>
            <a:pPr lvl="1"/>
            <a:r>
              <a:rPr lang="en-US" dirty="0" smtClean="0"/>
              <a:t>Allows us to make inferences about facts not stated</a:t>
            </a:r>
          </a:p>
          <a:p>
            <a:pPr lvl="1"/>
            <a:r>
              <a:rPr lang="en-US" dirty="0" smtClean="0"/>
              <a:t>Central concepts to a script are better remembered than concepts of less importance to the script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9714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person classifying objects doesn’t just compare features of the objects to features stored in memory.</a:t>
            </a:r>
          </a:p>
          <a:p>
            <a:r>
              <a:rPr lang="en-US" dirty="0" smtClean="0"/>
              <a:t>Instead, a person uses his/her knowledge of how concept is organized to justify the classification.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6526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Category not defined by any set of features, or family resemblances.  Category makes sense only when we know its PURPOSE.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588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/>
              <a:t>The way people acquire and represent concepts may depend on what the concepts are.</a:t>
            </a:r>
          </a:p>
          <a:p>
            <a:endParaRPr lang="en-US" sz="1200" dirty="0" smtClean="0"/>
          </a:p>
          <a:p>
            <a:pPr lvl="3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Nominal-kind concepts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clear definitions, such as “odd number” or “bachelor.”</a:t>
            </a:r>
          </a:p>
          <a:p>
            <a:pPr lvl="3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Natural-kind concepts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(such as “tiger”) are of things that occur naturally in some environment, and may have more of a family resemblance structure.</a:t>
            </a:r>
          </a:p>
          <a:p>
            <a:pPr lvl="3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Artifact concepts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constructed to accomplish some task, and may be adequately described only within the knowledge-based approach.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8589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1944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</a:t>
            </a:r>
            <a:r>
              <a:rPr lang="en-US" baseline="0" dirty="0" smtClean="0"/>
              <a:t> make some predictions about how quickly people would verify “A canary can sing,” “A canary can fly,” and “A canary has skin.”</a:t>
            </a:r>
          </a:p>
          <a:p>
            <a:endParaRPr lang="en-US" baseline="0" dirty="0" smtClean="0"/>
          </a:p>
          <a:p>
            <a:r>
              <a:rPr lang="en-US" sz="1200" dirty="0" smtClean="0"/>
              <a:t>Some problems for hierarchical network models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People can verify “A shark can move” just as quickly as “A fish can move.”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People can verify “A pig is an animal” faster than “A pig is a mammal.”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The typicality effect:  People can verify “A robin is a bird” faster than “A turkey is a bird.”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3375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dirty="0" smtClean="0"/>
              <a:t>Declarative memory (information, facts)</a:t>
            </a:r>
          </a:p>
          <a:p>
            <a:pPr lvl="1"/>
            <a:r>
              <a:rPr lang="en-US" dirty="0" smtClean="0"/>
              <a:t>Working memory (information that is currently at a high level of activation)</a:t>
            </a:r>
          </a:p>
          <a:p>
            <a:pPr lvl="1"/>
            <a:r>
              <a:rPr lang="en-US" dirty="0" smtClean="0"/>
              <a:t>Procedural memory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30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Procedural memory represents information in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production rules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specify a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to achieve, one or more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conditions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must be true for the rule to apply, and one or more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actions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that result from applying the rule.</a:t>
            </a:r>
          </a:p>
          <a:p>
            <a:pPr lvl="3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07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Model “learns” to develop patterns of activation through many trials with training examples.</a:t>
            </a:r>
          </a:p>
          <a:p>
            <a:r>
              <a:rPr lang="en-US" dirty="0" smtClean="0"/>
              <a:t>Initially, connections between nodes are set at random strengths (weights); experience leads these connections to be activated more or less strongly.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750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Concepts are stored as sets of features that are necessary and sufficient to be a member of the concept.</a:t>
            </a:r>
          </a:p>
          <a:p>
            <a:r>
              <a:rPr lang="en-US" dirty="0" smtClean="0"/>
              <a:t>Problems:</a:t>
            </a:r>
          </a:p>
          <a:p>
            <a:pPr lvl="1"/>
            <a:r>
              <a:rPr lang="en-US" dirty="0" smtClean="0"/>
              <a:t>Typicality effects: not all examples of a concept are equally “good.”</a:t>
            </a:r>
          </a:p>
          <a:p>
            <a:pPr lvl="1"/>
            <a:r>
              <a:rPr lang="en-US" dirty="0" smtClean="0"/>
              <a:t>People don’t always agree on category membership.</a:t>
            </a:r>
          </a:p>
          <a:p>
            <a:pPr lvl="1"/>
            <a:r>
              <a:rPr lang="en-US" dirty="0" smtClean="0"/>
              <a:t>Most people cannot generate lists of features that are necessary and sufficient for a concept.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6729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Prototype “Smith Brother” is in the center, surrounded by examples of the concept.</a:t>
            </a:r>
          </a:p>
          <a:p>
            <a:endParaRPr lang="en-US" dirty="0" smtClean="0"/>
          </a:p>
          <a:p>
            <a:r>
              <a:rPr lang="en-US" dirty="0" smtClean="0"/>
              <a:t>Concepts are represented not by features, but by a mental “prototype”—an idealized representation of the category.</a:t>
            </a:r>
          </a:p>
          <a:p>
            <a:r>
              <a:rPr lang="en-US" dirty="0" smtClean="0"/>
              <a:t>Members of a concept share “family resemblance” rather than a specific set of necessary features.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8152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Concepts include representations of at least some specific instances (not just an idealized prototype).</a:t>
            </a:r>
          </a:p>
          <a:p>
            <a:r>
              <a:rPr lang="en-US" dirty="0" smtClean="0"/>
              <a:t>People categorize new instances by comparing them to specific instances of categories (exemplars).</a:t>
            </a:r>
          </a:p>
          <a:p>
            <a:r>
              <a:rPr lang="en-US" dirty="0" smtClean="0"/>
              <a:t>Does not require necessary and sufficient features of a concept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453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are likely to store such information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whern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task requires us to distinguish among individual instances.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are likely to store such information when the same instance appears repeatedly.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are likely to store information about exemplars when things vary in many complicated ways and the relevant dimensions are not obvious.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When instances may belong to a number of categories at the same time, we are more likely to store exemplar information.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natural settings, we store exemplar information because we don’t know how we will be called upon to use the information later.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275CAE-A355-0A4B-94D9-59ED081FA45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8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1BACF-649F-4555-BBD8-1834E6331717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10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DC37E-D965-4322-95B0-6C1F61D18DEA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540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3CC90-D0F9-4088-AA79-C40C74D9EFE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17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7C17-7D7D-427A-91E4-90C551E37225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33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2BA8-B930-421C-A0DF-8FCE0642A40D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65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1C5A5-4C2C-4887-BDA8-768EC1212BE4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39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0D4A5-EF80-4E54-A960-82F0F90B771E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007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4C11D-0264-4D7D-AD13-AEF23D822682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526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FF245-1B4F-41B9-BE72-27A41670D54C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5233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6C3BE-C2AA-4F3F-89EE-9203B0FBA7B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174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0E5EA-9A71-4FBD-A76D-87A7EB3218C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40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4786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8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478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78E8C-F687-4E9A-AE34-34519D805798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178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30786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665B7F-4E60-EA4D-ACEC-6977FDBFD0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209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730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Concepts and categories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Concept = mental representation of some object, event, or pattern</a:t>
            </a:r>
          </a:p>
          <a:p>
            <a:r>
              <a:rPr lang="en-US" smtClean="0"/>
              <a:t>Category = class of similar things that</a:t>
            </a:r>
            <a:r>
              <a:rPr lang="is-IS" smtClean="0"/>
              <a:t>….</a:t>
            </a:r>
            <a:endParaRPr lang="en-US" smtClean="0"/>
          </a:p>
          <a:p>
            <a:pPr lvl="1"/>
            <a:r>
              <a:rPr lang="en-US" smtClean="0"/>
              <a:t>Can be objects or entities</a:t>
            </a:r>
          </a:p>
          <a:p>
            <a:pPr lvl="1"/>
            <a:r>
              <a:rPr lang="en-US" smtClean="0"/>
              <a:t>Share some similarity in properties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449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069" y="1835413"/>
            <a:ext cx="7595033" cy="3061116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concepts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336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Classical view of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Necessary and sufficient features</a:t>
            </a:r>
          </a:p>
          <a:p>
            <a:r>
              <a:rPr lang="en-US" smtClean="0"/>
              <a:t>Problems with this view</a:t>
            </a:r>
          </a:p>
          <a:p>
            <a:pPr lvl="1"/>
            <a:r>
              <a:rPr lang="en-US" smtClean="0"/>
              <a:t>Typicality effects</a:t>
            </a:r>
          </a:p>
          <a:p>
            <a:pPr lvl="1"/>
            <a:r>
              <a:rPr lang="en-US" smtClean="0"/>
              <a:t>Disagreements on category membership</a:t>
            </a:r>
          </a:p>
          <a:p>
            <a:pPr lvl="1"/>
            <a:r>
              <a:rPr lang="en-US" smtClean="0"/>
              <a:t>Difficulty of generating feature lists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9609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Prototype view of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4786" y="1600200"/>
            <a:ext cx="4150035" cy="4525963"/>
          </a:xfrm>
        </p:spPr>
        <p:txBody>
          <a:bodyPr/>
          <a:lstStyle/>
          <a:p>
            <a:r>
              <a:rPr lang="en-US" dirty="0" smtClean="0"/>
              <a:t>Prototype =  idealized representation of category</a:t>
            </a:r>
          </a:p>
          <a:p>
            <a:r>
              <a:rPr lang="en-US" dirty="0" smtClean="0"/>
              <a:t>“Family resemblance” is key.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1556" y="1600200"/>
            <a:ext cx="4060065" cy="4033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443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Levels of categorization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574"/>
          <a:stretch/>
        </p:blipFill>
        <p:spPr>
          <a:xfrm>
            <a:off x="864419" y="1616159"/>
            <a:ext cx="7970333" cy="3960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4256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Exemplar view of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instance</a:t>
            </a:r>
          </a:p>
          <a:p>
            <a:pPr marL="0" indent="0">
              <a:buNone/>
            </a:pPr>
            <a:r>
              <a:rPr lang="en-US" dirty="0" smtClean="0"/>
              <a:t>is compared to</a:t>
            </a:r>
          </a:p>
          <a:p>
            <a:r>
              <a:rPr lang="en-US" dirty="0" smtClean="0"/>
              <a:t>Previously stored instances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83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When do we store information about individual exemplars?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658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Schemata and scripts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Schema:  large unit of organized information </a:t>
            </a:r>
          </a:p>
          <a:p>
            <a:pPr lvl="1"/>
            <a:r>
              <a:rPr lang="en-US" smtClean="0"/>
              <a:t>Used for representing concepts, situations, events</a:t>
            </a:r>
          </a:p>
          <a:p>
            <a:r>
              <a:rPr lang="en-US" smtClean="0"/>
              <a:t>Script: schema for routine event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8921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Knowledge-based view of concepts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683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Example: What category is this?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</a:t>
            </a:r>
          </a:p>
          <a:p>
            <a:r>
              <a:rPr lang="en-US" dirty="0" smtClean="0"/>
              <a:t>Pets</a:t>
            </a:r>
          </a:p>
          <a:p>
            <a:r>
              <a:rPr lang="en-US" dirty="0" smtClean="0"/>
              <a:t>Photo albums</a:t>
            </a:r>
          </a:p>
          <a:p>
            <a:r>
              <a:rPr lang="en-US" dirty="0" smtClean="0"/>
              <a:t>Family heirlooms</a:t>
            </a:r>
          </a:p>
          <a:p>
            <a:r>
              <a:rPr lang="en-US" dirty="0" smtClean="0"/>
              <a:t>Cash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“Things to save in case of a fire”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476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72713" y="1454923"/>
            <a:ext cx="3105665" cy="958764"/>
          </a:xfrm>
        </p:spPr>
        <p:txBody>
          <a:bodyPr/>
          <a:lstStyle/>
          <a:p>
            <a:r>
              <a:rPr lang="en-US" b="1" dirty="0" smtClean="0"/>
              <a:t>Chapter 8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46206" y="2790567"/>
            <a:ext cx="7595286" cy="17526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Knowledge </a:t>
            </a:r>
            <a:r>
              <a:rPr lang="en-US" sz="3600" b="1" dirty="0" smtClean="0">
                <a:solidFill>
                  <a:schemeClr val="tx1"/>
                </a:solidFill>
              </a:rPr>
              <a:t>Representation: </a:t>
            </a:r>
            <a:r>
              <a:rPr lang="en-US" sz="3600" b="1" dirty="0">
                <a:solidFill>
                  <a:schemeClr val="tx1"/>
                </a:solidFill>
              </a:rPr>
              <a:t>Storing </a:t>
            </a:r>
            <a:r>
              <a:rPr lang="en-US" sz="3600" b="1" dirty="0" smtClean="0">
                <a:solidFill>
                  <a:schemeClr val="tx1"/>
                </a:solidFill>
              </a:rPr>
              <a:t>and Organizing Information in Long-Term Memory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Three types of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Nominal-kind concepts</a:t>
            </a:r>
          </a:p>
          <a:p>
            <a:r>
              <a:rPr lang="en-US" smtClean="0"/>
              <a:t>Natural-kind concepts</a:t>
            </a:r>
          </a:p>
          <a:p>
            <a:r>
              <a:rPr lang="en-US" smtClean="0"/>
              <a:t>Artifact concepts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786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There are many different theories and frameworks about how knowledge is represented in memory.</a:t>
            </a:r>
          </a:p>
          <a:p>
            <a:r>
              <a:rPr lang="en-US" smtClean="0"/>
              <a:t>Network models assume that categories and facts are represented as linked nodes.</a:t>
            </a:r>
          </a:p>
          <a:p>
            <a:r>
              <a:rPr lang="en-US" smtClean="0"/>
              <a:t>ACT models also posit the existence of production rules to represent procedural memory.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638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Similarity-based approaches to concept formation include the classical approach, the prototype view, the exemplar view, and parts of the schema view.</a:t>
            </a:r>
          </a:p>
          <a:p>
            <a:r>
              <a:rPr lang="en-US" smtClean="0"/>
              <a:t>Explanation-based approaches include parts of the schema view and the knowledge-based view.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388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475" y="3340186"/>
            <a:ext cx="3016525" cy="35178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Network models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525" y="1481164"/>
            <a:ext cx="5778844" cy="3243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14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hierarchical semantic network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515" y="1301816"/>
            <a:ext cx="7874142" cy="475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4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Alternative: Spreading activation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Looser structure than hierarchical models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4319" y="2177105"/>
            <a:ext cx="3370534" cy="394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471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A</a:t>
            </a:r>
            <a:r>
              <a:rPr lang="en-US" dirty="0" smtClean="0"/>
              <a:t>daptive </a:t>
            </a:r>
            <a:r>
              <a:rPr lang="en-US" u="sng" dirty="0" smtClean="0"/>
              <a:t>c</a:t>
            </a:r>
            <a:r>
              <a:rPr lang="en-US" dirty="0" smtClean="0"/>
              <a:t>ontrol of </a:t>
            </a:r>
            <a:r>
              <a:rPr lang="en-US" u="sng" dirty="0" smtClean="0"/>
              <a:t>t</a:t>
            </a:r>
            <a:r>
              <a:rPr lang="en-US" dirty="0" smtClean="0"/>
              <a:t>hought</a:t>
            </a:r>
          </a:p>
          <a:p>
            <a:r>
              <a:rPr lang="en-US" dirty="0" smtClean="0"/>
              <a:t>Three types of memory systems</a:t>
            </a:r>
          </a:p>
          <a:p>
            <a:pPr lvl="1"/>
            <a:r>
              <a:rPr lang="en-US" dirty="0" smtClean="0"/>
              <a:t>Declarative memory</a:t>
            </a:r>
          </a:p>
          <a:p>
            <a:pPr lvl="1"/>
            <a:r>
              <a:rPr lang="en-US" dirty="0" smtClean="0"/>
              <a:t>Working memory </a:t>
            </a:r>
          </a:p>
          <a:p>
            <a:pPr lvl="1"/>
            <a:r>
              <a:rPr lang="en-US" dirty="0" smtClean="0"/>
              <a:t>Procedural memory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1707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Procedural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Representation = “production rules”</a:t>
            </a:r>
          </a:p>
          <a:p>
            <a:pPr lvl="1"/>
            <a:r>
              <a:rPr lang="en-US" smtClean="0"/>
              <a:t>Goal</a:t>
            </a:r>
          </a:p>
          <a:p>
            <a:pPr lvl="1"/>
            <a:r>
              <a:rPr lang="en-US" smtClean="0"/>
              <a:t>Conditions</a:t>
            </a:r>
          </a:p>
          <a:p>
            <a:pPr lvl="1"/>
            <a:r>
              <a:rPr lang="en-US" smtClean="0"/>
              <a:t>Actions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871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Connectionist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Model “learns” concepts through experience.</a:t>
            </a:r>
          </a:p>
          <a:p>
            <a:r>
              <a:rPr lang="en-US" smtClean="0"/>
              <a:t>Initial connections set at random strengths.</a:t>
            </a:r>
          </a:p>
          <a:p>
            <a:r>
              <a:rPr lang="en-US" smtClean="0"/>
              <a:t>With each new trial, weights are adjusted.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54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connectionist model for “Robin”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665B7F-4E60-EA4D-ACEC-6977FDBFD0F6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4892" y="1417638"/>
            <a:ext cx="6589484" cy="467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01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1441</Words>
  <Application>Microsoft Office PowerPoint</Application>
  <PresentationFormat>On-screen Show (4:3)</PresentationFormat>
  <Paragraphs>167</Paragraphs>
  <Slides>22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PowerPoint Presentation</vt:lpstr>
      <vt:lpstr>Chapter 8</vt:lpstr>
      <vt:lpstr>Network models</vt:lpstr>
      <vt:lpstr>A hierarchical semantic network</vt:lpstr>
      <vt:lpstr>Alternative: Spreading activation models</vt:lpstr>
      <vt:lpstr>ACT models</vt:lpstr>
      <vt:lpstr>Procedural memory</vt:lpstr>
      <vt:lpstr>Connectionist models</vt:lpstr>
      <vt:lpstr>A connectionist model for “Robin”</vt:lpstr>
      <vt:lpstr>Concepts and categories</vt:lpstr>
      <vt:lpstr>Examples of concepts</vt:lpstr>
      <vt:lpstr>Classical view of concepts</vt:lpstr>
      <vt:lpstr>Prototype view of concepts</vt:lpstr>
      <vt:lpstr>Levels of categorization</vt:lpstr>
      <vt:lpstr>Exemplar view of concepts</vt:lpstr>
      <vt:lpstr>When do we store information about individual exemplars?</vt:lpstr>
      <vt:lpstr>Schemata and scripts</vt:lpstr>
      <vt:lpstr>Knowledge-based view of concepts</vt:lpstr>
      <vt:lpstr>Example: What category is this?</vt:lpstr>
      <vt:lpstr>Three types of concepts</vt:lpstr>
      <vt:lpstr>Review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Knowledge Representation</dc:title>
  <dc:creator>Lori Van Wallendael</dc:creator>
  <cp:lastModifiedBy>Stephanie Palermini</cp:lastModifiedBy>
  <cp:revision>74</cp:revision>
  <dcterms:created xsi:type="dcterms:W3CDTF">2012-12-21T19:50:03Z</dcterms:created>
  <dcterms:modified xsi:type="dcterms:W3CDTF">2017-07-31T21:05:47Z</dcterms:modified>
</cp:coreProperties>
</file>