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5"/>
  </p:notesMasterIdLst>
  <p:sldIdLst>
    <p:sldId id="285" r:id="rId2"/>
    <p:sldId id="279" r:id="rId3"/>
    <p:sldId id="271" r:id="rId4"/>
    <p:sldId id="272" r:id="rId5"/>
    <p:sldId id="281" r:id="rId6"/>
    <p:sldId id="273" r:id="rId7"/>
    <p:sldId id="282" r:id="rId8"/>
    <p:sldId id="280" r:id="rId9"/>
    <p:sldId id="274" r:id="rId10"/>
    <p:sldId id="275" r:id="rId11"/>
    <p:sldId id="283" r:id="rId12"/>
    <p:sldId id="277" r:id="rId13"/>
    <p:sldId id="27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32"/>
    <p:restoredTop sz="87826" autoAdjust="0"/>
  </p:normalViewPr>
  <p:slideViewPr>
    <p:cSldViewPr snapToGrid="0" snapToObjects="1">
      <p:cViewPr varScale="1">
        <p:scale>
          <a:sx n="81" d="100"/>
          <a:sy n="81" d="100"/>
        </p:scale>
        <p:origin x="408"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479A1E-396A-E042-88B8-073DF1794237}" type="datetimeFigureOut">
              <a:rPr lang="en-US" smtClean="0"/>
              <a:pPr/>
              <a:t>7/31/2017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A4B6C5-6925-7944-879A-06737D686ADB}" type="slidenum">
              <a:rPr lang="en-US" smtClean="0"/>
              <a:pPr/>
              <a:t>‹#›</a:t>
            </a:fld>
            <a:endParaRPr lang="en-US" dirty="0"/>
          </a:p>
        </p:txBody>
      </p:sp>
    </p:spTree>
    <p:extLst>
      <p:ext uri="{BB962C8B-B14F-4D97-AF65-F5344CB8AC3E}">
        <p14:creationId xmlns:p14="http://schemas.microsoft.com/office/powerpoint/2010/main" val="2189855506"/>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AA4B6C5-6925-7944-879A-06737D686ADB}" type="slidenum">
              <a:rPr lang="en-US" smtClean="0"/>
              <a:pPr/>
              <a:t>2</a:t>
            </a:fld>
            <a:endParaRPr lang="en-US" dirty="0"/>
          </a:p>
        </p:txBody>
      </p:sp>
    </p:spTree>
    <p:extLst>
      <p:ext uri="{BB962C8B-B14F-4D97-AF65-F5344CB8AC3E}">
        <p14:creationId xmlns:p14="http://schemas.microsoft.com/office/powerpoint/2010/main" val="542415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A4B6C5-6925-7944-879A-06737D686ADB}" type="slidenum">
              <a:rPr lang="en-US" smtClean="0"/>
              <a:pPr/>
              <a:t>13</a:t>
            </a:fld>
            <a:endParaRPr lang="en-US" dirty="0"/>
          </a:p>
        </p:txBody>
      </p:sp>
    </p:spTree>
    <p:extLst>
      <p:ext uri="{BB962C8B-B14F-4D97-AF65-F5344CB8AC3E}">
        <p14:creationId xmlns:p14="http://schemas.microsoft.com/office/powerpoint/2010/main" val="1901906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Bartlett rejected the laboratory study of memory, arguing that real world memories use world knowledge and frameworks known as </a:t>
            </a:r>
            <a:r>
              <a:rPr lang="en-US" sz="1200" b="1" kern="1200" dirty="0" smtClean="0">
                <a:solidFill>
                  <a:schemeClr val="tx1"/>
                </a:solidFill>
                <a:effectLst/>
                <a:latin typeface="+mn-lt"/>
                <a:ea typeface="+mn-ea"/>
                <a:cs typeface="+mn-cs"/>
              </a:rPr>
              <a:t>schemata</a:t>
            </a:r>
            <a:r>
              <a:rPr lang="en-US" sz="1200" kern="1200" dirty="0" smtClean="0">
                <a:solidFill>
                  <a:schemeClr val="tx1"/>
                </a:solidFill>
                <a:effectLst/>
                <a:latin typeface="+mn-lt"/>
                <a:ea typeface="+mn-ea"/>
                <a:cs typeface="+mn-cs"/>
              </a:rPr>
              <a:t> to organize information.</a:t>
            </a:r>
          </a:p>
          <a:p>
            <a:pPr lvl="1"/>
            <a:endParaRPr lang="en-US" sz="12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Bartlett used the method of </a:t>
            </a:r>
            <a:r>
              <a:rPr lang="en-US" sz="1200" b="1" kern="1200" dirty="0" smtClean="0">
                <a:solidFill>
                  <a:schemeClr val="tx1"/>
                </a:solidFill>
                <a:effectLst/>
                <a:latin typeface="+mn-lt"/>
                <a:ea typeface="+mn-ea"/>
                <a:cs typeface="+mn-cs"/>
              </a:rPr>
              <a:t>serial reproduction</a:t>
            </a:r>
            <a:r>
              <a:rPr lang="en-US" sz="1200" kern="1200" dirty="0" smtClean="0">
                <a:solidFill>
                  <a:schemeClr val="tx1"/>
                </a:solidFill>
                <a:effectLst/>
                <a:latin typeface="+mn-lt"/>
                <a:ea typeface="+mn-ea"/>
                <a:cs typeface="+mn-cs"/>
              </a:rPr>
              <a:t> to study memory, asking participants to recall stories on more than one occasion.</a:t>
            </a:r>
          </a:p>
          <a:p>
            <a:pPr lvl="1"/>
            <a:endParaRPr lang="en-US" sz="1200" kern="1200" dirty="0" smtClean="0">
              <a:solidFill>
                <a:schemeClr val="tx1"/>
              </a:solidFill>
              <a:effectLst/>
              <a:latin typeface="+mn-lt"/>
              <a:ea typeface="+mn-ea"/>
              <a:cs typeface="+mn-cs"/>
            </a:endParaRPr>
          </a:p>
          <a:p>
            <a:pPr lvl="2"/>
            <a:r>
              <a:rPr lang="en-US" sz="1200" kern="1200" dirty="0" smtClean="0">
                <a:solidFill>
                  <a:schemeClr val="tx1"/>
                </a:solidFill>
                <a:effectLst/>
                <a:latin typeface="+mn-lt"/>
                <a:ea typeface="+mn-ea"/>
                <a:cs typeface="+mn-cs"/>
              </a:rPr>
              <a:t>Bartlett asked participants to try to remember Native American folktales that were used unfamiliar cultural conventions.</a:t>
            </a:r>
          </a:p>
          <a:p>
            <a:pPr lvl="2"/>
            <a:endParaRPr lang="en-US" sz="1200" kern="1200" dirty="0" smtClean="0">
              <a:solidFill>
                <a:schemeClr val="tx1"/>
              </a:solidFill>
              <a:effectLst/>
              <a:latin typeface="+mn-lt"/>
              <a:ea typeface="+mn-ea"/>
              <a:cs typeface="+mn-cs"/>
            </a:endParaRPr>
          </a:p>
          <a:p>
            <a:pPr lvl="2"/>
            <a:r>
              <a:rPr lang="en-US" sz="1200" kern="1200" dirty="0" smtClean="0">
                <a:solidFill>
                  <a:schemeClr val="tx1"/>
                </a:solidFill>
                <a:effectLst/>
                <a:latin typeface="+mn-lt"/>
                <a:ea typeface="+mn-ea"/>
                <a:cs typeface="+mn-cs"/>
              </a:rPr>
              <a:t>Participants unintentionally distorted the material to make it seem more coherent from their own point of view.</a:t>
            </a:r>
          </a:p>
          <a:p>
            <a:pPr lvl="2"/>
            <a:endParaRPr lang="en-US" sz="1200" kern="1200" dirty="0" smtClean="0">
              <a:solidFill>
                <a:schemeClr val="tx1"/>
              </a:solidFill>
              <a:effectLst/>
              <a:latin typeface="+mn-lt"/>
              <a:ea typeface="+mn-ea"/>
              <a:cs typeface="+mn-cs"/>
            </a:endParaRPr>
          </a:p>
          <a:p>
            <a:pPr lvl="2"/>
            <a:r>
              <a:rPr lang="en-US" sz="1200" kern="1200" dirty="0" smtClean="0">
                <a:solidFill>
                  <a:schemeClr val="tx1"/>
                </a:solidFill>
                <a:effectLst/>
                <a:latin typeface="+mn-lt"/>
                <a:ea typeface="+mn-ea"/>
                <a:cs typeface="+mn-cs"/>
              </a:rPr>
              <a:t>Bartlett thus saw memory as an active and often inaccurate process that encodes and retrieves information so as to “make sense.”</a:t>
            </a:r>
          </a:p>
          <a:p>
            <a:endParaRPr lang="en-US" dirty="0"/>
          </a:p>
        </p:txBody>
      </p:sp>
      <p:sp>
        <p:nvSpPr>
          <p:cNvPr id="4" name="Slide Number Placeholder 3"/>
          <p:cNvSpPr>
            <a:spLocks noGrp="1"/>
          </p:cNvSpPr>
          <p:nvPr>
            <p:ph type="sldNum" sz="quarter" idx="10"/>
          </p:nvPr>
        </p:nvSpPr>
        <p:spPr/>
        <p:txBody>
          <a:bodyPr/>
          <a:lstStyle/>
          <a:p>
            <a:fld id="{DAA4B6C5-6925-7944-879A-06737D686ADB}" type="slidenum">
              <a:rPr lang="en-US" smtClean="0"/>
              <a:pPr/>
              <a:t>3</a:t>
            </a:fld>
            <a:endParaRPr lang="en-US" dirty="0"/>
          </a:p>
        </p:txBody>
      </p:sp>
    </p:spTree>
    <p:extLst>
      <p:ext uri="{BB962C8B-B14F-4D97-AF65-F5344CB8AC3E}">
        <p14:creationId xmlns:p14="http://schemas.microsoft.com/office/powerpoint/2010/main" val="855543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A4B6C5-6925-7944-879A-06737D686ADB}" type="slidenum">
              <a:rPr lang="en-US" smtClean="0"/>
              <a:pPr/>
              <a:t>5</a:t>
            </a:fld>
            <a:endParaRPr lang="en-US" dirty="0"/>
          </a:p>
        </p:txBody>
      </p:sp>
    </p:spTree>
    <p:extLst>
      <p:ext uri="{BB962C8B-B14F-4D97-AF65-F5344CB8AC3E}">
        <p14:creationId xmlns:p14="http://schemas.microsoft.com/office/powerpoint/2010/main" val="9727349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Where were you when you heard about the attack on the World Trade Center?</a:t>
            </a:r>
          </a:p>
          <a:p>
            <a:endParaRPr lang="en-US" dirty="0" smtClean="0"/>
          </a:p>
          <a:p>
            <a:pPr lvl="2"/>
            <a:r>
              <a:rPr lang="en-US" sz="1200" kern="1200" dirty="0" smtClean="0">
                <a:solidFill>
                  <a:schemeClr val="tx1"/>
                </a:solidFill>
                <a:effectLst/>
                <a:latin typeface="+mn-lt"/>
                <a:ea typeface="+mn-ea"/>
                <a:cs typeface="+mn-cs"/>
              </a:rPr>
              <a:t>Some researchers believe that these memories seem especially vivid because of the emotional response to them.</a:t>
            </a:r>
          </a:p>
          <a:p>
            <a:pPr lvl="2"/>
            <a:endParaRPr lang="en-US" sz="1200" kern="1200" dirty="0" smtClean="0">
              <a:solidFill>
                <a:schemeClr val="tx1"/>
              </a:solidFill>
              <a:effectLst/>
              <a:latin typeface="+mn-lt"/>
              <a:ea typeface="+mn-ea"/>
              <a:cs typeface="+mn-cs"/>
            </a:endParaRPr>
          </a:p>
          <a:p>
            <a:pPr lvl="2"/>
            <a:r>
              <a:rPr lang="en-US" sz="1200" kern="1200" dirty="0" err="1" smtClean="0">
                <a:solidFill>
                  <a:schemeClr val="tx1"/>
                </a:solidFill>
                <a:effectLst/>
                <a:latin typeface="+mn-lt"/>
                <a:ea typeface="+mn-ea"/>
                <a:cs typeface="+mn-cs"/>
              </a:rPr>
              <a:t>Neisser</a:t>
            </a:r>
            <a:r>
              <a:rPr lang="en-US" sz="1200" kern="1200" dirty="0" smtClean="0">
                <a:solidFill>
                  <a:schemeClr val="tx1"/>
                </a:solidFill>
                <a:effectLst/>
                <a:latin typeface="+mn-lt"/>
                <a:ea typeface="+mn-ea"/>
                <a:cs typeface="+mn-cs"/>
              </a:rPr>
              <a:t> argues that, in establishing a flashbulb memory, we are finding a way to link ourselves to history.</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AA4B6C5-6925-7944-879A-06737D686ADB}" type="slidenum">
              <a:rPr lang="en-US" smtClean="0"/>
              <a:pPr/>
              <a:t>6</a:t>
            </a:fld>
            <a:endParaRPr lang="en-US" dirty="0"/>
          </a:p>
        </p:txBody>
      </p:sp>
    </p:spTree>
    <p:extLst>
      <p:ext uri="{BB962C8B-B14F-4D97-AF65-F5344CB8AC3E}">
        <p14:creationId xmlns:p14="http://schemas.microsoft.com/office/powerpoint/2010/main" val="3165205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Although</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they are vivid, flashbulb memories can become distorted over time.</a:t>
            </a:r>
          </a:p>
          <a:p>
            <a:pPr lvl="1"/>
            <a:endParaRPr lang="en-US" sz="12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Schmidt’s study of 9/11 flashbulb memories showed that people who reported the strongest emotional reactions also showed the most impairment in their memory.</a:t>
            </a:r>
          </a:p>
          <a:p>
            <a:pPr lvl="1"/>
            <a:endParaRPr lang="en-US" sz="1200" kern="1200" dirty="0" smtClean="0">
              <a:solidFill>
                <a:schemeClr val="tx1"/>
              </a:solidFill>
              <a:effectLst/>
              <a:latin typeface="+mn-lt"/>
              <a:ea typeface="+mn-ea"/>
              <a:cs typeface="+mn-cs"/>
            </a:endParaRPr>
          </a:p>
          <a:p>
            <a:pPr lvl="1"/>
            <a:r>
              <a:rPr lang="en-US" sz="1200" kern="1200" dirty="0" err="1" smtClean="0">
                <a:solidFill>
                  <a:schemeClr val="tx1"/>
                </a:solidFill>
                <a:effectLst/>
                <a:latin typeface="+mn-lt"/>
                <a:ea typeface="+mn-ea"/>
                <a:cs typeface="+mn-cs"/>
              </a:rPr>
              <a:t>Hirst</a:t>
            </a:r>
            <a:r>
              <a:rPr lang="en-US" sz="1200" kern="1200" dirty="0" smtClean="0">
                <a:solidFill>
                  <a:schemeClr val="tx1"/>
                </a:solidFill>
                <a:effectLst/>
                <a:latin typeface="+mn-lt"/>
                <a:ea typeface="+mn-ea"/>
                <a:cs typeface="+mn-cs"/>
              </a:rPr>
              <a:t> and colleagues published a 10-year follow up to memories of 9/11, comparing people’s flashbulb memories (personal circumstances of hearing about the events) to event memories (memories of the events of 9/11).</a:t>
            </a:r>
          </a:p>
          <a:p>
            <a:pPr lvl="1"/>
            <a:endParaRPr lang="en-US" sz="1200" kern="1200" dirty="0" smtClean="0">
              <a:solidFill>
                <a:schemeClr val="tx1"/>
              </a:solidFill>
              <a:effectLst/>
              <a:latin typeface="+mn-lt"/>
              <a:ea typeface="+mn-ea"/>
              <a:cs typeface="+mn-cs"/>
            </a:endParaRPr>
          </a:p>
          <a:p>
            <a:pPr lvl="3"/>
            <a:r>
              <a:rPr lang="en-US" sz="1200" kern="1200" dirty="0" smtClean="0">
                <a:solidFill>
                  <a:schemeClr val="tx1"/>
                </a:solidFill>
                <a:effectLst/>
                <a:latin typeface="+mn-lt"/>
                <a:ea typeface="+mn-ea"/>
                <a:cs typeface="+mn-cs"/>
              </a:rPr>
              <a:t>There was rapid forgetting of both types of events during the first year, and then forgetting leveled off.</a:t>
            </a:r>
          </a:p>
          <a:p>
            <a:pPr lvl="3"/>
            <a:endParaRPr lang="en-US" sz="1200" kern="1200" dirty="0" smtClean="0">
              <a:solidFill>
                <a:schemeClr val="tx1"/>
              </a:solidFill>
              <a:effectLst/>
              <a:latin typeface="+mn-lt"/>
              <a:ea typeface="+mn-ea"/>
              <a:cs typeface="+mn-cs"/>
            </a:endParaRPr>
          </a:p>
          <a:p>
            <a:pPr lvl="3"/>
            <a:r>
              <a:rPr lang="en-US" sz="1200" kern="1200" dirty="0" smtClean="0">
                <a:solidFill>
                  <a:schemeClr val="tx1"/>
                </a:solidFill>
                <a:effectLst/>
                <a:latin typeface="+mn-lt"/>
                <a:ea typeface="+mn-ea"/>
                <a:cs typeface="+mn-cs"/>
              </a:rPr>
              <a:t>People’s confidence in their recall, however, did not diminish over 10 years.</a:t>
            </a:r>
          </a:p>
          <a:p>
            <a:pPr lvl="3"/>
            <a:endParaRPr lang="en-US" sz="1200" kern="1200" dirty="0" smtClean="0">
              <a:solidFill>
                <a:schemeClr val="tx1"/>
              </a:solidFill>
              <a:effectLst/>
              <a:latin typeface="+mn-lt"/>
              <a:ea typeface="+mn-ea"/>
              <a:cs typeface="+mn-cs"/>
            </a:endParaRPr>
          </a:p>
          <a:p>
            <a:pPr lvl="3"/>
            <a:r>
              <a:rPr lang="en-US" sz="1200" kern="1200" dirty="0" smtClean="0">
                <a:solidFill>
                  <a:schemeClr val="tx1"/>
                </a:solidFill>
                <a:effectLst/>
                <a:latin typeface="+mn-lt"/>
                <a:ea typeface="+mn-ea"/>
                <a:cs typeface="+mn-cs"/>
              </a:rPr>
              <a:t>Once an inconsistency entered a flashbulb memory report, it was likely to be repeated in subsequent reports; errors in event memory, however, tended to be corrected over time.</a:t>
            </a:r>
          </a:p>
          <a:p>
            <a:pPr lvl="3"/>
            <a:endParaRPr lang="en-US" sz="1200" kern="1200" dirty="0" smtClean="0">
              <a:solidFill>
                <a:schemeClr val="tx1"/>
              </a:solidFill>
              <a:effectLst/>
              <a:latin typeface="+mn-lt"/>
              <a:ea typeface="+mn-ea"/>
              <a:cs typeface="+mn-cs"/>
            </a:endParaRPr>
          </a:p>
          <a:p>
            <a:pPr lvl="1"/>
            <a:r>
              <a:rPr lang="en-US" sz="1200" kern="1200" dirty="0" smtClean="0">
                <a:solidFill>
                  <a:schemeClr val="tx1"/>
                </a:solidFill>
                <a:effectLst/>
                <a:latin typeface="+mn-lt"/>
                <a:ea typeface="+mn-ea"/>
                <a:cs typeface="+mn-cs"/>
              </a:rPr>
              <a:t>Many researchers now believe that flashbulb memories do not rely on special memory mechanisms, and are “special” only in the confidence placed in them.</a:t>
            </a:r>
          </a:p>
          <a:p>
            <a:endParaRPr lang="en-US" dirty="0"/>
          </a:p>
        </p:txBody>
      </p:sp>
      <p:sp>
        <p:nvSpPr>
          <p:cNvPr id="4" name="Slide Number Placeholder 3"/>
          <p:cNvSpPr>
            <a:spLocks noGrp="1"/>
          </p:cNvSpPr>
          <p:nvPr>
            <p:ph type="sldNum" sz="quarter" idx="10"/>
          </p:nvPr>
        </p:nvSpPr>
        <p:spPr/>
        <p:txBody>
          <a:bodyPr/>
          <a:lstStyle/>
          <a:p>
            <a:fld id="{DAA4B6C5-6925-7944-879A-06737D686ADB}" type="slidenum">
              <a:rPr lang="en-US" smtClean="0"/>
              <a:pPr/>
              <a:t>7</a:t>
            </a:fld>
            <a:endParaRPr lang="en-US" dirty="0"/>
          </a:p>
        </p:txBody>
      </p:sp>
    </p:spTree>
    <p:extLst>
      <p:ext uri="{BB962C8B-B14F-4D97-AF65-F5344CB8AC3E}">
        <p14:creationId xmlns:p14="http://schemas.microsoft.com/office/powerpoint/2010/main" val="1080403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A4B6C5-6925-7944-879A-06737D686ADB}" type="slidenum">
              <a:rPr lang="en-US" smtClean="0"/>
              <a:pPr/>
              <a:t>8</a:t>
            </a:fld>
            <a:endParaRPr lang="en-US" dirty="0"/>
          </a:p>
        </p:txBody>
      </p:sp>
    </p:spTree>
    <p:extLst>
      <p:ext uri="{BB962C8B-B14F-4D97-AF65-F5344CB8AC3E}">
        <p14:creationId xmlns:p14="http://schemas.microsoft.com/office/powerpoint/2010/main" val="18169053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 event never happened. But after initial questioning, 29% of participants “recalled” details of the false event!</a:t>
            </a:r>
          </a:p>
          <a:p>
            <a:endParaRPr lang="en-US" dirty="0" smtClean="0"/>
          </a:p>
          <a:p>
            <a:r>
              <a:rPr lang="en-US" dirty="0" smtClean="0"/>
              <a:t>After repeated questioning, 25% stuck with their “memory” of the false event</a:t>
            </a:r>
            <a:endParaRPr lang="en-US" dirty="0"/>
          </a:p>
        </p:txBody>
      </p:sp>
      <p:sp>
        <p:nvSpPr>
          <p:cNvPr id="4" name="Slide Number Placeholder 3"/>
          <p:cNvSpPr>
            <a:spLocks noGrp="1"/>
          </p:cNvSpPr>
          <p:nvPr>
            <p:ph type="sldNum" sz="quarter" idx="10"/>
          </p:nvPr>
        </p:nvSpPr>
        <p:spPr/>
        <p:txBody>
          <a:bodyPr/>
          <a:lstStyle/>
          <a:p>
            <a:fld id="{DAA4B6C5-6925-7944-879A-06737D686ADB}" type="slidenum">
              <a:rPr lang="en-US" smtClean="0"/>
              <a:pPr/>
              <a:t>9</a:t>
            </a:fld>
            <a:endParaRPr lang="en-US" dirty="0"/>
          </a:p>
        </p:txBody>
      </p:sp>
    </p:spTree>
    <p:extLst>
      <p:ext uri="{BB962C8B-B14F-4D97-AF65-F5344CB8AC3E}">
        <p14:creationId xmlns:p14="http://schemas.microsoft.com/office/powerpoint/2010/main" val="1841201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sz="1200" kern="1200" dirty="0" smtClean="0">
                <a:solidFill>
                  <a:schemeClr val="tx1"/>
                </a:solidFill>
                <a:effectLst/>
                <a:latin typeface="+mn-lt"/>
                <a:ea typeface="+mn-ea"/>
                <a:cs typeface="+mn-cs"/>
              </a:rPr>
              <a:t>Clancy and colleagues used the </a:t>
            </a:r>
            <a:r>
              <a:rPr lang="en-US" sz="1200" kern="1200" dirty="0" err="1" smtClean="0">
                <a:solidFill>
                  <a:schemeClr val="tx1"/>
                </a:solidFill>
                <a:effectLst/>
                <a:latin typeface="+mn-lt"/>
                <a:ea typeface="+mn-ea"/>
                <a:cs typeface="+mn-cs"/>
              </a:rPr>
              <a:t>Deese</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Roediger</a:t>
            </a:r>
            <a:r>
              <a:rPr lang="en-US" sz="1200" kern="1200" dirty="0" smtClean="0">
                <a:solidFill>
                  <a:schemeClr val="tx1"/>
                </a:solidFill>
                <a:effectLst/>
                <a:latin typeface="+mn-lt"/>
                <a:ea typeface="+mn-ea"/>
                <a:cs typeface="+mn-cs"/>
              </a:rPr>
              <a:t>-McDermott paradigm on women who had never experience childhood sexual abuse (CSA), women who had experienced CSA and had a continuous memory of it, women who believed they had experienced CSA but had no memory of it, and women who claimed to have repressed and recovered memories of CSA.</a:t>
            </a:r>
          </a:p>
          <a:p>
            <a:pPr lvl="1"/>
            <a:endParaRPr lang="en-US" sz="1200" kern="1200" dirty="0" smtClean="0">
              <a:solidFill>
                <a:schemeClr val="tx1"/>
              </a:solidFill>
              <a:effectLst/>
              <a:latin typeface="+mn-lt"/>
              <a:ea typeface="+mn-ea"/>
              <a:cs typeface="+mn-cs"/>
            </a:endParaRPr>
          </a:p>
          <a:p>
            <a:pPr lvl="2"/>
            <a:r>
              <a:rPr lang="en-US" sz="1200" kern="1200" dirty="0" smtClean="0">
                <a:solidFill>
                  <a:schemeClr val="tx1"/>
                </a:solidFill>
                <a:effectLst/>
                <a:latin typeface="+mn-lt"/>
                <a:ea typeface="+mn-ea"/>
                <a:cs typeface="+mn-cs"/>
              </a:rPr>
              <a:t>The recovered memory group showed much higher false recognition of words that were not actually presented on the word lists than did all of the other groups.</a:t>
            </a:r>
          </a:p>
          <a:p>
            <a:pPr lvl="2"/>
            <a:endParaRPr lang="en-US" sz="1200" kern="1200" dirty="0" smtClean="0">
              <a:solidFill>
                <a:schemeClr val="tx1"/>
              </a:solidFill>
              <a:effectLst/>
              <a:latin typeface="+mn-lt"/>
              <a:ea typeface="+mn-ea"/>
              <a:cs typeface="+mn-cs"/>
            </a:endParaRPr>
          </a:p>
          <a:p>
            <a:pPr lvl="2"/>
            <a:r>
              <a:rPr lang="en-US" sz="1200" kern="1200" dirty="0" smtClean="0">
                <a:solidFill>
                  <a:schemeClr val="tx1"/>
                </a:solidFill>
                <a:effectLst/>
                <a:latin typeface="+mn-lt"/>
                <a:ea typeface="+mn-ea"/>
                <a:cs typeface="+mn-cs"/>
              </a:rPr>
              <a:t>Although caution must be taken in interpreting these results, the results are consistent with the idea that women who report recovered memories are more likely to experience false memories in the laboratory task.</a:t>
            </a:r>
          </a:p>
          <a:p>
            <a:endParaRPr lang="en-US" dirty="0"/>
          </a:p>
        </p:txBody>
      </p:sp>
      <p:sp>
        <p:nvSpPr>
          <p:cNvPr id="4" name="Slide Number Placeholder 3"/>
          <p:cNvSpPr>
            <a:spLocks noGrp="1"/>
          </p:cNvSpPr>
          <p:nvPr>
            <p:ph type="sldNum" sz="quarter" idx="10"/>
          </p:nvPr>
        </p:nvSpPr>
        <p:spPr/>
        <p:txBody>
          <a:bodyPr/>
          <a:lstStyle/>
          <a:p>
            <a:fld id="{DAA4B6C5-6925-7944-879A-06737D686ADB}" type="slidenum">
              <a:rPr lang="en-US" smtClean="0"/>
              <a:pPr/>
              <a:t>10</a:t>
            </a:fld>
            <a:endParaRPr lang="en-US" dirty="0"/>
          </a:p>
        </p:txBody>
      </p:sp>
    </p:spTree>
    <p:extLst>
      <p:ext uri="{BB962C8B-B14F-4D97-AF65-F5344CB8AC3E}">
        <p14:creationId xmlns:p14="http://schemas.microsoft.com/office/powerpoint/2010/main" val="3961323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A4B6C5-6925-7944-879A-06737D686ADB}" type="slidenum">
              <a:rPr lang="en-US" smtClean="0"/>
              <a:pPr/>
              <a:t>11</a:t>
            </a:fld>
            <a:endParaRPr lang="en-US" dirty="0"/>
          </a:p>
        </p:txBody>
      </p:sp>
    </p:spTree>
    <p:extLst>
      <p:ext uri="{BB962C8B-B14F-4D97-AF65-F5344CB8AC3E}">
        <p14:creationId xmlns:p14="http://schemas.microsoft.com/office/powerpoint/2010/main" val="13121955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4CF4D0-A08D-470A-BEF7-1B13C34B1250}" type="datetime1">
              <a:rPr lang="en-US" smtClean="0"/>
              <a:t>7/31/2017</a:t>
            </a:fld>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B0A15041-CCCC-BE41-AC1D-568E7D682CC1}" type="slidenum">
              <a:rPr lang="en-US" smtClean="0"/>
              <a:pPr/>
              <a:t>‹#›</a:t>
            </a:fld>
            <a:endParaRPr lang="en-US" dirty="0"/>
          </a:p>
        </p:txBody>
      </p:sp>
    </p:spTree>
    <p:extLst>
      <p:ext uri="{BB962C8B-B14F-4D97-AF65-F5344CB8AC3E}">
        <p14:creationId xmlns:p14="http://schemas.microsoft.com/office/powerpoint/2010/main" val="8343917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251677-38B5-4EED-B094-28DF42DBB2EF}" type="datetime1">
              <a:rPr lang="en-US" smtClean="0"/>
              <a:t>7/31/2017</a:t>
            </a:fld>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B0A15041-CCCC-BE41-AC1D-568E7D682CC1}" type="slidenum">
              <a:rPr lang="en-US" smtClean="0"/>
              <a:pPr/>
              <a:t>‹#›</a:t>
            </a:fld>
            <a:endParaRPr lang="en-US" dirty="0"/>
          </a:p>
        </p:txBody>
      </p:sp>
    </p:spTree>
    <p:extLst>
      <p:ext uri="{BB962C8B-B14F-4D97-AF65-F5344CB8AC3E}">
        <p14:creationId xmlns:p14="http://schemas.microsoft.com/office/powerpoint/2010/main" val="666793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4A3151-E70D-41C6-BE5D-7E528B938648}" type="datetime1">
              <a:rPr lang="en-US" smtClean="0"/>
              <a:t>7/31/2017</a:t>
            </a:fld>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B0A15041-CCCC-BE41-AC1D-568E7D682CC1}" type="slidenum">
              <a:rPr lang="en-US" smtClean="0"/>
              <a:pPr/>
              <a:t>‹#›</a:t>
            </a:fld>
            <a:endParaRPr lang="en-US" dirty="0"/>
          </a:p>
        </p:txBody>
      </p:sp>
    </p:spTree>
    <p:extLst>
      <p:ext uri="{BB962C8B-B14F-4D97-AF65-F5344CB8AC3E}">
        <p14:creationId xmlns:p14="http://schemas.microsoft.com/office/powerpoint/2010/main" val="25835974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6E5D94-6015-4BA2-8216-19D426C55253}" type="datetime1">
              <a:rPr lang="en-US" smtClean="0"/>
              <a:t>7/31/2017</a:t>
            </a:fld>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B0A15041-CCCC-BE41-AC1D-568E7D682CC1}" type="slidenum">
              <a:rPr lang="en-US" smtClean="0"/>
              <a:pPr/>
              <a:t>‹#›</a:t>
            </a:fld>
            <a:endParaRPr lang="en-US" dirty="0"/>
          </a:p>
        </p:txBody>
      </p:sp>
    </p:spTree>
    <p:extLst>
      <p:ext uri="{BB962C8B-B14F-4D97-AF65-F5344CB8AC3E}">
        <p14:creationId xmlns:p14="http://schemas.microsoft.com/office/powerpoint/2010/main" val="32475839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F63C9A-6BBE-4E53-97DC-B74ACEF68468}" type="datetime1">
              <a:rPr lang="en-US" smtClean="0"/>
              <a:t>7/31/2017</a:t>
            </a:fld>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B0A15041-CCCC-BE41-AC1D-568E7D682CC1}" type="slidenum">
              <a:rPr lang="en-US" smtClean="0"/>
              <a:pPr/>
              <a:t>‹#›</a:t>
            </a:fld>
            <a:endParaRPr lang="en-US" dirty="0"/>
          </a:p>
        </p:txBody>
      </p:sp>
    </p:spTree>
    <p:extLst>
      <p:ext uri="{BB962C8B-B14F-4D97-AF65-F5344CB8AC3E}">
        <p14:creationId xmlns:p14="http://schemas.microsoft.com/office/powerpoint/2010/main" val="1530348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B7BCECF-547A-4687-AC94-D3B072DAE9E0}" type="datetime1">
              <a:rPr lang="en-US" smtClean="0"/>
              <a:t>7/31/2017</a:t>
            </a:fld>
            <a:endParaRPr lang="en-US" dirty="0"/>
          </a:p>
        </p:txBody>
      </p:sp>
      <p:sp>
        <p:nvSpPr>
          <p:cNvPr id="6" name="Footer Placeholder 5"/>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7" name="Slide Number Placeholder 6"/>
          <p:cNvSpPr>
            <a:spLocks noGrp="1"/>
          </p:cNvSpPr>
          <p:nvPr>
            <p:ph type="sldNum" sz="quarter" idx="12"/>
          </p:nvPr>
        </p:nvSpPr>
        <p:spPr/>
        <p:txBody>
          <a:bodyPr/>
          <a:lstStyle/>
          <a:p>
            <a:fld id="{B0A15041-CCCC-BE41-AC1D-568E7D682CC1}" type="slidenum">
              <a:rPr lang="en-US" smtClean="0"/>
              <a:pPr/>
              <a:t>‹#›</a:t>
            </a:fld>
            <a:endParaRPr lang="en-US" dirty="0"/>
          </a:p>
        </p:txBody>
      </p:sp>
    </p:spTree>
    <p:extLst>
      <p:ext uri="{BB962C8B-B14F-4D97-AF65-F5344CB8AC3E}">
        <p14:creationId xmlns:p14="http://schemas.microsoft.com/office/powerpoint/2010/main" val="2898665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47AD318-AA09-4A15-ABBF-B7CF0617262A}" type="datetime1">
              <a:rPr lang="en-US" smtClean="0"/>
              <a:t>7/31/2017</a:t>
            </a:fld>
            <a:endParaRPr lang="en-US" dirty="0"/>
          </a:p>
        </p:txBody>
      </p:sp>
      <p:sp>
        <p:nvSpPr>
          <p:cNvPr id="8" name="Footer Placeholder 7"/>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9" name="Slide Number Placeholder 8"/>
          <p:cNvSpPr>
            <a:spLocks noGrp="1"/>
          </p:cNvSpPr>
          <p:nvPr>
            <p:ph type="sldNum" sz="quarter" idx="12"/>
          </p:nvPr>
        </p:nvSpPr>
        <p:spPr/>
        <p:txBody>
          <a:bodyPr/>
          <a:lstStyle/>
          <a:p>
            <a:fld id="{B0A15041-CCCC-BE41-AC1D-568E7D682CC1}" type="slidenum">
              <a:rPr lang="en-US" smtClean="0"/>
              <a:pPr/>
              <a:t>‹#›</a:t>
            </a:fld>
            <a:endParaRPr lang="en-US" dirty="0"/>
          </a:p>
        </p:txBody>
      </p:sp>
    </p:spTree>
    <p:extLst>
      <p:ext uri="{BB962C8B-B14F-4D97-AF65-F5344CB8AC3E}">
        <p14:creationId xmlns:p14="http://schemas.microsoft.com/office/powerpoint/2010/main" val="1608407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CE134D-3391-4D4F-9230-D2FD08B02DFB}" type="datetime1">
              <a:rPr lang="en-US" smtClean="0"/>
              <a:t>7/31/2017</a:t>
            </a:fld>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B0A15041-CCCC-BE41-AC1D-568E7D682CC1}" type="slidenum">
              <a:rPr lang="en-US" smtClean="0"/>
              <a:pPr/>
              <a:t>‹#›</a:t>
            </a:fld>
            <a:endParaRPr lang="en-US" dirty="0"/>
          </a:p>
        </p:txBody>
      </p:sp>
    </p:spTree>
    <p:extLst>
      <p:ext uri="{BB962C8B-B14F-4D97-AF65-F5344CB8AC3E}">
        <p14:creationId xmlns:p14="http://schemas.microsoft.com/office/powerpoint/2010/main" val="959683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E326E79-7039-40EA-A35C-3ED204933B06}" type="datetime1">
              <a:rPr lang="en-US" smtClean="0"/>
              <a:t>7/31/2017</a:t>
            </a:fld>
            <a:endParaRPr lang="en-US" dirty="0"/>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4" name="Slide Number Placeholder 3"/>
          <p:cNvSpPr>
            <a:spLocks noGrp="1"/>
          </p:cNvSpPr>
          <p:nvPr>
            <p:ph type="sldNum" sz="quarter" idx="12"/>
          </p:nvPr>
        </p:nvSpPr>
        <p:spPr/>
        <p:txBody>
          <a:bodyPr/>
          <a:lstStyle/>
          <a:p>
            <a:fld id="{B0A15041-CCCC-BE41-AC1D-568E7D682CC1}" type="slidenum">
              <a:rPr lang="en-US" smtClean="0"/>
              <a:pPr/>
              <a:t>‹#›</a:t>
            </a:fld>
            <a:endParaRPr lang="en-US" dirty="0"/>
          </a:p>
        </p:txBody>
      </p:sp>
    </p:spTree>
    <p:extLst>
      <p:ext uri="{BB962C8B-B14F-4D97-AF65-F5344CB8AC3E}">
        <p14:creationId xmlns:p14="http://schemas.microsoft.com/office/powerpoint/2010/main" val="36464817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B9DE27-D886-413B-A39B-67052304C536}" type="datetime1">
              <a:rPr lang="en-US" smtClean="0"/>
              <a:t>7/31/2017</a:t>
            </a:fld>
            <a:endParaRPr lang="en-US" dirty="0"/>
          </a:p>
        </p:txBody>
      </p:sp>
      <p:sp>
        <p:nvSpPr>
          <p:cNvPr id="6" name="Footer Placeholder 5"/>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7" name="Slide Number Placeholder 6"/>
          <p:cNvSpPr>
            <a:spLocks noGrp="1"/>
          </p:cNvSpPr>
          <p:nvPr>
            <p:ph type="sldNum" sz="quarter" idx="12"/>
          </p:nvPr>
        </p:nvSpPr>
        <p:spPr/>
        <p:txBody>
          <a:bodyPr/>
          <a:lstStyle/>
          <a:p>
            <a:fld id="{B0A15041-CCCC-BE41-AC1D-568E7D682CC1}" type="slidenum">
              <a:rPr lang="en-US" smtClean="0"/>
              <a:pPr/>
              <a:t>‹#›</a:t>
            </a:fld>
            <a:endParaRPr lang="en-US" dirty="0"/>
          </a:p>
        </p:txBody>
      </p:sp>
    </p:spTree>
    <p:extLst>
      <p:ext uri="{BB962C8B-B14F-4D97-AF65-F5344CB8AC3E}">
        <p14:creationId xmlns:p14="http://schemas.microsoft.com/office/powerpoint/2010/main" val="3036275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A663A9-AAB7-48B9-9613-2226F28F134B}" type="datetime1">
              <a:rPr lang="en-US" smtClean="0"/>
              <a:t>7/31/2017</a:t>
            </a:fld>
            <a:endParaRPr lang="en-US" dirty="0"/>
          </a:p>
        </p:txBody>
      </p:sp>
      <p:sp>
        <p:nvSpPr>
          <p:cNvPr id="6" name="Footer Placeholder 5"/>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7" name="Slide Number Placeholder 6"/>
          <p:cNvSpPr>
            <a:spLocks noGrp="1"/>
          </p:cNvSpPr>
          <p:nvPr>
            <p:ph type="sldNum" sz="quarter" idx="12"/>
          </p:nvPr>
        </p:nvSpPr>
        <p:spPr/>
        <p:txBody>
          <a:bodyPr/>
          <a:lstStyle/>
          <a:p>
            <a:fld id="{B0A15041-CCCC-BE41-AC1D-568E7D682CC1}" type="slidenum">
              <a:rPr lang="en-US" smtClean="0"/>
              <a:pPr/>
              <a:t>‹#›</a:t>
            </a:fld>
            <a:endParaRPr lang="en-US" dirty="0"/>
          </a:p>
        </p:txBody>
      </p:sp>
    </p:spTree>
    <p:extLst>
      <p:ext uri="{BB962C8B-B14F-4D97-AF65-F5344CB8AC3E}">
        <p14:creationId xmlns:p14="http://schemas.microsoft.com/office/powerpoint/2010/main" val="3473963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4786"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34786" y="1624012"/>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61D689-1501-4462-9741-72F4275C2FD4}" type="datetime1">
              <a:rPr lang="en-US" smtClean="0"/>
              <a:t>7/31/2017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A15041-CCCC-BE41-AC1D-568E7D682CC1}" type="slidenum">
              <a:rPr lang="en-US" smtClean="0"/>
              <a:pPr/>
              <a:t>‹#›</a:t>
            </a:fld>
            <a:endParaRPr lang="en-US" dirty="0"/>
          </a:p>
        </p:txBody>
      </p:sp>
    </p:spTree>
    <p:extLst>
      <p:ext uri="{BB962C8B-B14F-4D97-AF65-F5344CB8AC3E}">
        <p14:creationId xmlns:p14="http://schemas.microsoft.com/office/powerpoint/2010/main" val="12572502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457200" rtl="0" eaLnBrk="1" latinLnBrk="0" hangingPunct="1">
        <a:spcBef>
          <a:spcPct val="0"/>
        </a:spcBef>
        <a:buNone/>
        <a:defRPr sz="36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2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2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2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0A15041-CCCC-BE41-AC1D-568E7D682CC1}" type="slidenum">
              <a:rPr lang="en-US" smtClean="0"/>
              <a:pPr/>
              <a:t>1</a:t>
            </a:fld>
            <a:endParaRPr lang="en-US" dirty="0"/>
          </a:p>
        </p:txBody>
      </p:sp>
    </p:spTree>
    <p:extLst>
      <p:ext uri="{BB962C8B-B14F-4D97-AF65-F5344CB8AC3E}">
        <p14:creationId xmlns:p14="http://schemas.microsoft.com/office/powerpoint/2010/main" val="2606724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The Deese/Roediger-McDermott paradigm</a:t>
            </a:r>
            <a:endParaRPr lang="en-US" dirty="0"/>
          </a:p>
        </p:txBody>
      </p:sp>
      <p:sp>
        <p:nvSpPr>
          <p:cNvPr id="3" name="Content Placeholder 2"/>
          <p:cNvSpPr>
            <a:spLocks noGrp="1"/>
          </p:cNvSpPr>
          <p:nvPr>
            <p:ph idx="1"/>
          </p:nvPr>
        </p:nvSpPr>
        <p:spPr/>
        <p:txBody>
          <a:bodyPr/>
          <a:lstStyle/>
          <a:p>
            <a:r>
              <a:rPr lang="en-US" smtClean="0"/>
              <a:t>Study of list of words related to sleep</a:t>
            </a:r>
          </a:p>
          <a:p>
            <a:pPr lvl="1"/>
            <a:r>
              <a:rPr lang="en-US" smtClean="0"/>
              <a:t>Dark</a:t>
            </a:r>
          </a:p>
          <a:p>
            <a:pPr lvl="1"/>
            <a:r>
              <a:rPr lang="en-US" smtClean="0"/>
              <a:t>Dream</a:t>
            </a:r>
          </a:p>
          <a:p>
            <a:pPr lvl="1"/>
            <a:r>
              <a:rPr lang="en-US" smtClean="0"/>
              <a:t>Pillow</a:t>
            </a:r>
          </a:p>
          <a:p>
            <a:pPr lvl="1"/>
            <a:r>
              <a:rPr lang="en-US" smtClean="0"/>
              <a:t>Nap</a:t>
            </a:r>
          </a:p>
          <a:p>
            <a:pPr lvl="1"/>
            <a:r>
              <a:rPr lang="en-US" smtClean="0"/>
              <a:t>Night</a:t>
            </a:r>
          </a:p>
          <a:p>
            <a:pPr lvl="1"/>
            <a:r>
              <a:rPr lang="en-US" smtClean="0"/>
              <a:t>Quiet</a:t>
            </a:r>
          </a:p>
          <a:p>
            <a:r>
              <a:rPr lang="en-US" smtClean="0"/>
              <a:t>80% of participants false-recognize “sleep” as having been on the list, although it wasn’t.</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B0A15041-CCCC-BE41-AC1D-568E7D682CC1}" type="slidenum">
              <a:rPr lang="en-US" smtClean="0"/>
              <a:pPr/>
              <a:t>10</a:t>
            </a:fld>
            <a:endParaRPr lang="en-US" dirty="0"/>
          </a:p>
        </p:txBody>
      </p:sp>
    </p:spTree>
    <p:extLst>
      <p:ext uri="{BB962C8B-B14F-4D97-AF65-F5344CB8AC3E}">
        <p14:creationId xmlns:p14="http://schemas.microsoft.com/office/powerpoint/2010/main" val="40928441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Memory consolidation</a:t>
            </a:r>
            <a:endParaRPr lang="en-US" dirty="0"/>
          </a:p>
        </p:txBody>
      </p:sp>
      <p:sp>
        <p:nvSpPr>
          <p:cNvPr id="3" name="Content Placeholder 2"/>
          <p:cNvSpPr>
            <a:spLocks noGrp="1"/>
          </p:cNvSpPr>
          <p:nvPr>
            <p:ph idx="1"/>
          </p:nvPr>
        </p:nvSpPr>
        <p:spPr/>
        <p:txBody>
          <a:bodyPr/>
          <a:lstStyle/>
          <a:p>
            <a:r>
              <a:rPr lang="en-US" smtClean="0"/>
              <a:t>Stimulant drugs given after learning can enhance memory consolidation.</a:t>
            </a:r>
          </a:p>
          <a:p>
            <a:r>
              <a:rPr lang="en-US" smtClean="0"/>
              <a:t>MRI studies</a:t>
            </a:r>
          </a:p>
          <a:p>
            <a:pPr lvl="1"/>
            <a:r>
              <a:rPr lang="en-US" smtClean="0"/>
              <a:t>Greater activation of hippocampal region during learning</a:t>
            </a:r>
          </a:p>
          <a:p>
            <a:pPr lvl="1"/>
            <a:r>
              <a:rPr lang="en-US" smtClean="0"/>
              <a:t>More activation = better odds of retrieval</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B0A15041-CCCC-BE41-AC1D-568E7D682CC1}" type="slidenum">
              <a:rPr lang="en-US" smtClean="0"/>
              <a:pPr/>
              <a:t>11</a:t>
            </a:fld>
            <a:endParaRPr lang="en-US" dirty="0"/>
          </a:p>
        </p:txBody>
      </p:sp>
    </p:spTree>
    <p:extLst>
      <p:ext uri="{BB962C8B-B14F-4D97-AF65-F5344CB8AC3E}">
        <p14:creationId xmlns:p14="http://schemas.microsoft.com/office/powerpoint/2010/main" val="1098544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Review</a:t>
            </a:r>
            <a:endParaRPr lang="en-US" dirty="0"/>
          </a:p>
        </p:txBody>
      </p:sp>
      <p:sp>
        <p:nvSpPr>
          <p:cNvPr id="3" name="Content Placeholder 2"/>
          <p:cNvSpPr>
            <a:spLocks noGrp="1"/>
          </p:cNvSpPr>
          <p:nvPr>
            <p:ph idx="1"/>
          </p:nvPr>
        </p:nvSpPr>
        <p:spPr/>
        <p:txBody>
          <a:bodyPr/>
          <a:lstStyle/>
          <a:p>
            <a:r>
              <a:rPr lang="en-US" smtClean="0"/>
              <a:t>Real-world memory uses schemas to actively organize information.</a:t>
            </a:r>
          </a:p>
          <a:p>
            <a:r>
              <a:rPr lang="en-US" smtClean="0"/>
              <a:t>Autobiographical memory is more durable than laboratory memories.</a:t>
            </a:r>
          </a:p>
          <a:p>
            <a:r>
              <a:rPr lang="en-US" smtClean="0"/>
              <a:t>Nevertheless, even vivid flashbulb memories are subject to distortion and error.</a:t>
            </a:r>
            <a:endParaRPr lang="en-US" dirty="0" smtClean="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B0A15041-CCCC-BE41-AC1D-568E7D682CC1}" type="slidenum">
              <a:rPr lang="en-US" smtClean="0"/>
              <a:pPr/>
              <a:t>12</a:t>
            </a:fld>
            <a:endParaRPr lang="en-US" dirty="0"/>
          </a:p>
        </p:txBody>
      </p:sp>
    </p:spTree>
    <p:extLst>
      <p:ext uri="{BB962C8B-B14F-4D97-AF65-F5344CB8AC3E}">
        <p14:creationId xmlns:p14="http://schemas.microsoft.com/office/powerpoint/2010/main" val="776759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Review</a:t>
            </a:r>
            <a:endParaRPr lang="en-US" dirty="0"/>
          </a:p>
        </p:txBody>
      </p:sp>
      <p:sp>
        <p:nvSpPr>
          <p:cNvPr id="3" name="Content Placeholder 2"/>
          <p:cNvSpPr>
            <a:spLocks noGrp="1"/>
          </p:cNvSpPr>
          <p:nvPr>
            <p:ph idx="1"/>
          </p:nvPr>
        </p:nvSpPr>
        <p:spPr/>
        <p:txBody>
          <a:bodyPr/>
          <a:lstStyle/>
          <a:p>
            <a:r>
              <a:rPr lang="en-US" smtClean="0"/>
              <a:t>Studies indicate that suggestion can lead to the formation of false memories of events that never occurred.</a:t>
            </a:r>
          </a:p>
          <a:p>
            <a:r>
              <a:rPr lang="en-US" smtClean="0"/>
              <a:t>We are beginning to understand more about how memory consolidation occurs in the brain and how it can be modified.</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B0A15041-CCCC-BE41-AC1D-568E7D682CC1}" type="slidenum">
              <a:rPr lang="en-US" smtClean="0"/>
              <a:pPr/>
              <a:t>13</a:t>
            </a:fld>
            <a:endParaRPr lang="en-US" dirty="0"/>
          </a:p>
        </p:txBody>
      </p:sp>
    </p:spTree>
    <p:extLst>
      <p:ext uri="{BB962C8B-B14F-4D97-AF65-F5344CB8AC3E}">
        <p14:creationId xmlns:p14="http://schemas.microsoft.com/office/powerpoint/2010/main" val="3241753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54623" y="1529063"/>
            <a:ext cx="2498783" cy="925813"/>
          </a:xfrm>
        </p:spPr>
        <p:txBody>
          <a:bodyPr>
            <a:normAutofit/>
          </a:bodyPr>
          <a:lstStyle/>
          <a:p>
            <a:pPr algn="ctr"/>
            <a:r>
              <a:rPr lang="en-US" sz="3600" b="1" dirty="0" smtClean="0"/>
              <a:t>Chapter 7 </a:t>
            </a:r>
            <a:endParaRPr lang="en-US" sz="3600" b="1" dirty="0"/>
          </a:p>
        </p:txBody>
      </p:sp>
      <p:sp>
        <p:nvSpPr>
          <p:cNvPr id="3" name="Rectangle 2"/>
          <p:cNvSpPr/>
          <p:nvPr/>
        </p:nvSpPr>
        <p:spPr>
          <a:xfrm>
            <a:off x="1933437" y="2864486"/>
            <a:ext cx="5541154" cy="1200329"/>
          </a:xfrm>
          <a:prstGeom prst="rect">
            <a:avLst/>
          </a:prstGeom>
        </p:spPr>
        <p:txBody>
          <a:bodyPr wrap="square">
            <a:spAutoFit/>
          </a:bodyPr>
          <a:lstStyle/>
          <a:p>
            <a:pPr algn="ctr"/>
            <a:r>
              <a:rPr lang="en-US" sz="3600" b="1" dirty="0"/>
              <a:t>The Reconstructive Nature of Memory</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Narrative memory</a:t>
            </a:r>
            <a:endParaRPr lang="en-US" dirty="0"/>
          </a:p>
        </p:txBody>
      </p:sp>
      <p:sp>
        <p:nvSpPr>
          <p:cNvPr id="3" name="Content Placeholder 2"/>
          <p:cNvSpPr>
            <a:spLocks noGrp="1"/>
          </p:cNvSpPr>
          <p:nvPr>
            <p:ph idx="1"/>
          </p:nvPr>
        </p:nvSpPr>
        <p:spPr/>
        <p:txBody>
          <a:bodyPr/>
          <a:lstStyle/>
          <a:p>
            <a:r>
              <a:rPr lang="en-US" smtClean="0"/>
              <a:t>Bartlett, “War of the Ghosts”</a:t>
            </a:r>
          </a:p>
          <a:p>
            <a:r>
              <a:rPr lang="en-US" smtClean="0"/>
              <a:t>Serial reproduction method</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B0A15041-CCCC-BE41-AC1D-568E7D682CC1}" type="slidenum">
              <a:rPr lang="en-US" smtClean="0"/>
              <a:pPr/>
              <a:t>3</a:t>
            </a:fld>
            <a:endParaRPr lang="en-US" dirty="0"/>
          </a:p>
        </p:txBody>
      </p:sp>
    </p:spTree>
    <p:extLst>
      <p:ext uri="{BB962C8B-B14F-4D97-AF65-F5344CB8AC3E}">
        <p14:creationId xmlns:p14="http://schemas.microsoft.com/office/powerpoint/2010/main" val="206678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Autobiographical memory</a:t>
            </a:r>
            <a:endParaRPr lang="en-US" dirty="0"/>
          </a:p>
        </p:txBody>
      </p:sp>
      <p:sp>
        <p:nvSpPr>
          <p:cNvPr id="3" name="Content Placeholder 2"/>
          <p:cNvSpPr>
            <a:spLocks noGrp="1"/>
          </p:cNvSpPr>
          <p:nvPr>
            <p:ph idx="1"/>
          </p:nvPr>
        </p:nvSpPr>
        <p:spPr/>
        <p:txBody>
          <a:bodyPr/>
          <a:lstStyle/>
          <a:p>
            <a:r>
              <a:rPr lang="en-US" smtClean="0"/>
              <a:t>Real-world memories: more durable than laboratory memories</a:t>
            </a:r>
          </a:p>
          <a:p>
            <a:r>
              <a:rPr lang="en-US" smtClean="0"/>
              <a:t>Some items forgotten because they are hard to distinguish from similar memories</a:t>
            </a:r>
          </a:p>
          <a:p>
            <a:r>
              <a:rPr lang="en-US" smtClean="0"/>
              <a:t>Single-event memories often combined into extended or summarized events</a:t>
            </a:r>
          </a:p>
          <a:p>
            <a:r>
              <a:rPr lang="en-US" smtClean="0"/>
              <a:t>Rare actions more likely to be recalled than frequent actions</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B0A15041-CCCC-BE41-AC1D-568E7D682CC1}" type="slidenum">
              <a:rPr lang="en-US" smtClean="0"/>
              <a:pPr/>
              <a:t>4</a:t>
            </a:fld>
            <a:endParaRPr lang="en-US" dirty="0"/>
          </a:p>
        </p:txBody>
      </p:sp>
    </p:spTree>
    <p:extLst>
      <p:ext uri="{BB962C8B-B14F-4D97-AF65-F5344CB8AC3E}">
        <p14:creationId xmlns:p14="http://schemas.microsoft.com/office/powerpoint/2010/main" val="2763372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Infantile (childhood) amnesia</a:t>
            </a:r>
            <a:endParaRPr lang="en-US" dirty="0"/>
          </a:p>
        </p:txBody>
      </p:sp>
      <p:sp>
        <p:nvSpPr>
          <p:cNvPr id="3" name="Content Placeholder 2"/>
          <p:cNvSpPr>
            <a:spLocks noGrp="1"/>
          </p:cNvSpPr>
          <p:nvPr>
            <p:ph idx="1"/>
          </p:nvPr>
        </p:nvSpPr>
        <p:spPr/>
        <p:txBody>
          <a:bodyPr/>
          <a:lstStyle/>
          <a:p>
            <a:r>
              <a:rPr lang="en-US" smtClean="0"/>
              <a:t>Patricia Bauer, interviews with adult women over 4-year span</a:t>
            </a:r>
          </a:p>
          <a:p>
            <a:r>
              <a:rPr lang="en-US" smtClean="0"/>
              <a:t>“Describe your earliest memory”</a:t>
            </a:r>
          </a:p>
          <a:p>
            <a:r>
              <a:rPr lang="en-US" smtClean="0"/>
              <a:t>Accounts consistent over 4 years of interviews</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B0A15041-CCCC-BE41-AC1D-568E7D682CC1}" type="slidenum">
              <a:rPr lang="en-US" smtClean="0"/>
              <a:pPr/>
              <a:t>5</a:t>
            </a:fld>
            <a:endParaRPr lang="en-US" dirty="0"/>
          </a:p>
        </p:txBody>
      </p:sp>
    </p:spTree>
    <p:extLst>
      <p:ext uri="{BB962C8B-B14F-4D97-AF65-F5344CB8AC3E}">
        <p14:creationId xmlns:p14="http://schemas.microsoft.com/office/powerpoint/2010/main" val="16577869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Flashbulb memories</a:t>
            </a:r>
            <a:endParaRPr lang="en-US" dirty="0"/>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B0A15041-CCCC-BE41-AC1D-568E7D682CC1}" type="slidenum">
              <a:rPr lang="en-US" smtClean="0"/>
              <a:pPr/>
              <a:t>6</a:t>
            </a:fld>
            <a:endParaRPr lang="en-US" dirty="0"/>
          </a:p>
        </p:txBody>
      </p:sp>
      <p:pic>
        <p:nvPicPr>
          <p:cNvPr id="4" name="Picture 3"/>
          <p:cNvPicPr>
            <a:picLocks noChangeAspect="1"/>
          </p:cNvPicPr>
          <p:nvPr/>
        </p:nvPicPr>
        <p:blipFill>
          <a:blip r:embed="rId3"/>
          <a:stretch>
            <a:fillRect/>
          </a:stretch>
        </p:blipFill>
        <p:spPr>
          <a:xfrm>
            <a:off x="3212504" y="1300191"/>
            <a:ext cx="3274164" cy="4776074"/>
          </a:xfrm>
          <a:prstGeom prst="rect">
            <a:avLst/>
          </a:prstGeom>
        </p:spPr>
      </p:pic>
    </p:spTree>
    <p:extLst>
      <p:ext uri="{BB962C8B-B14F-4D97-AF65-F5344CB8AC3E}">
        <p14:creationId xmlns:p14="http://schemas.microsoft.com/office/powerpoint/2010/main" val="3860316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Flashbulb memories</a:t>
            </a:r>
            <a:endParaRPr lang="en-US" dirty="0"/>
          </a:p>
        </p:txBody>
      </p:sp>
      <p:sp>
        <p:nvSpPr>
          <p:cNvPr id="3" name="Content Placeholder 2"/>
          <p:cNvSpPr>
            <a:spLocks noGrp="1"/>
          </p:cNvSpPr>
          <p:nvPr>
            <p:ph idx="1"/>
          </p:nvPr>
        </p:nvSpPr>
        <p:spPr/>
        <p:txBody>
          <a:bodyPr/>
          <a:lstStyle/>
          <a:p>
            <a:r>
              <a:rPr lang="en-US" smtClean="0"/>
              <a:t>Strong emotional reactions associated with most impairment in memory</a:t>
            </a:r>
          </a:p>
          <a:p>
            <a:r>
              <a:rPr lang="en-US" smtClean="0"/>
              <a:t>Rapid forgetting during first year after event</a:t>
            </a:r>
          </a:p>
          <a:p>
            <a:r>
              <a:rPr lang="en-US" smtClean="0"/>
              <a:t>Confidence does not diminish over time.</a:t>
            </a:r>
          </a:p>
          <a:p>
            <a:r>
              <a:rPr lang="en-US" smtClean="0"/>
              <a:t>Inconsistencies in flashbulb memory tend to be repeated once they enter memory.</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B0A15041-CCCC-BE41-AC1D-568E7D682CC1}" type="slidenum">
              <a:rPr lang="en-US" smtClean="0"/>
              <a:pPr/>
              <a:t>7</a:t>
            </a:fld>
            <a:endParaRPr lang="en-US" dirty="0"/>
          </a:p>
        </p:txBody>
      </p:sp>
    </p:spTree>
    <p:extLst>
      <p:ext uri="{BB962C8B-B14F-4D97-AF65-F5344CB8AC3E}">
        <p14:creationId xmlns:p14="http://schemas.microsoft.com/office/powerpoint/2010/main" val="1493349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Eyewitness memory</a:t>
            </a:r>
            <a:endParaRPr lang="en-US" dirty="0"/>
          </a:p>
        </p:txBody>
      </p:sp>
      <p:sp>
        <p:nvSpPr>
          <p:cNvPr id="3" name="Content Placeholder 2"/>
          <p:cNvSpPr>
            <a:spLocks noGrp="1"/>
          </p:cNvSpPr>
          <p:nvPr>
            <p:ph idx="1"/>
          </p:nvPr>
        </p:nvSpPr>
        <p:spPr/>
        <p:txBody>
          <a:bodyPr/>
          <a:lstStyle/>
          <a:p>
            <a:r>
              <a:rPr lang="en-US" smtClean="0"/>
              <a:t>Loftus:  eyewitness memory subject to distortion under leading questions</a:t>
            </a:r>
          </a:p>
          <a:p>
            <a:pPr lvl="1"/>
            <a:r>
              <a:rPr lang="en-US" smtClean="0"/>
              <a:t>“Did another car pass the red Datsun at the stop sign?”</a:t>
            </a:r>
          </a:p>
          <a:p>
            <a:pPr lvl="1"/>
            <a:r>
              <a:rPr lang="en-US" smtClean="0"/>
              <a:t>Sign was actually a yield sign.</a:t>
            </a:r>
          </a:p>
          <a:p>
            <a:pPr lvl="1"/>
            <a:r>
              <a:rPr lang="en-US" smtClean="0"/>
              <a:t>Participants later falsely recognized the stop sign 59% of the time.</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B0A15041-CCCC-BE41-AC1D-568E7D682CC1}" type="slidenum">
              <a:rPr lang="en-US" smtClean="0"/>
              <a:pPr/>
              <a:t>8</a:t>
            </a:fld>
            <a:endParaRPr lang="en-US" dirty="0"/>
          </a:p>
        </p:txBody>
      </p:sp>
    </p:spTree>
    <p:extLst>
      <p:ext uri="{BB962C8B-B14F-4D97-AF65-F5344CB8AC3E}">
        <p14:creationId xmlns:p14="http://schemas.microsoft.com/office/powerpoint/2010/main" val="9094697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False memory creation</a:t>
            </a:r>
            <a:endParaRPr lang="en-US" dirty="0"/>
          </a:p>
        </p:txBody>
      </p:sp>
      <p:sp>
        <p:nvSpPr>
          <p:cNvPr id="3" name="Content Placeholder 2"/>
          <p:cNvSpPr>
            <a:spLocks noGrp="1"/>
          </p:cNvSpPr>
          <p:nvPr>
            <p:ph idx="1"/>
          </p:nvPr>
        </p:nvSpPr>
        <p:spPr/>
        <p:txBody>
          <a:bodyPr/>
          <a:lstStyle/>
          <a:p>
            <a:pPr marL="0" indent="0">
              <a:buNone/>
            </a:pPr>
            <a:r>
              <a:rPr lang="en-US" dirty="0" smtClean="0"/>
              <a:t>“You went on a shopping trip with your mom and your cousin. Somehow, you wandered away in the store and got lost. A security guard found you and you were reunited with your mom about an hour later.”</a:t>
            </a:r>
          </a:p>
          <a:p>
            <a:pPr marL="0" indent="0" algn="r">
              <a:buNone/>
            </a:pPr>
            <a:r>
              <a:rPr lang="en-US" dirty="0" smtClean="0"/>
              <a:t>–Loftus and colleagues</a:t>
            </a:r>
            <a:endParaRPr lang="en-US" dirty="0" smtClean="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B0A15041-CCCC-BE41-AC1D-568E7D682CC1}" type="slidenum">
              <a:rPr lang="en-US" smtClean="0"/>
              <a:pPr/>
              <a:t>9</a:t>
            </a:fld>
            <a:endParaRPr lang="en-US" dirty="0"/>
          </a:p>
        </p:txBody>
      </p:sp>
    </p:spTree>
    <p:extLst>
      <p:ext uri="{BB962C8B-B14F-4D97-AF65-F5344CB8AC3E}">
        <p14:creationId xmlns:p14="http://schemas.microsoft.com/office/powerpoint/2010/main" val="20641381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95</TotalTime>
  <Words>1058</Words>
  <Application>Microsoft Office PowerPoint</Application>
  <PresentationFormat>On-screen Show (4:3)</PresentationFormat>
  <Paragraphs>117</Paragraphs>
  <Slides>13</Slides>
  <Notes>10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PowerPoint Presentation</vt:lpstr>
      <vt:lpstr>Chapter 7 </vt:lpstr>
      <vt:lpstr>Narrative memory</vt:lpstr>
      <vt:lpstr>Autobiographical memory</vt:lpstr>
      <vt:lpstr>Infantile (childhood) amnesia</vt:lpstr>
      <vt:lpstr>Flashbulb memories</vt:lpstr>
      <vt:lpstr>Flashbulb memories</vt:lpstr>
      <vt:lpstr>Eyewitness memory</vt:lpstr>
      <vt:lpstr>False memory creation</vt:lpstr>
      <vt:lpstr>The Deese/Roediger-McDermott paradigm</vt:lpstr>
      <vt:lpstr>Memory consolidation</vt:lpstr>
      <vt:lpstr>Review</vt:lpstr>
      <vt:lpstr>Review</vt:lpstr>
    </vt:vector>
  </TitlesOfParts>
  <Company>UNC CHarlotte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Long Term Memory</dc:title>
  <dc:creator>Lori Van Wallendael</dc:creator>
  <cp:lastModifiedBy>Stephanie Palermini</cp:lastModifiedBy>
  <cp:revision>72</cp:revision>
  <dcterms:created xsi:type="dcterms:W3CDTF">2012-12-21T19:00:46Z</dcterms:created>
  <dcterms:modified xsi:type="dcterms:W3CDTF">2017-07-31T21:01:21Z</dcterms:modified>
</cp:coreProperties>
</file>