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3"/>
  </p:notesMasterIdLst>
  <p:sldIdLst>
    <p:sldId id="278" r:id="rId2"/>
    <p:sldId id="274" r:id="rId3"/>
    <p:sldId id="275" r:id="rId4"/>
    <p:sldId id="27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68" r:id="rId19"/>
    <p:sldId id="271" r:id="rId20"/>
    <p:sldId id="272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26"/>
    <p:restoredTop sz="86536" autoAdjust="0"/>
  </p:normalViewPr>
  <p:slideViewPr>
    <p:cSldViewPr snapToGrid="0" snapToObjects="1">
      <p:cViewPr varScale="1">
        <p:scale>
          <a:sx n="80" d="100"/>
          <a:sy n="80" d="100"/>
        </p:scale>
        <p:origin x="118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C43DF5-9CB6-B942-BAE4-75435684E8FF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E8815A47-B386-FD43-9FC9-999CA5DD9F35}">
      <dgm:prSet phldrT="[Text]"/>
      <dgm:spPr/>
      <dgm:t>
        <a:bodyPr/>
        <a:lstStyle/>
        <a:p>
          <a:r>
            <a:rPr lang="en-US" dirty="0" smtClean="0"/>
            <a:t>Sensory memory</a:t>
          </a:r>
          <a:endParaRPr lang="en-US" dirty="0"/>
        </a:p>
      </dgm:t>
    </dgm:pt>
    <dgm:pt modelId="{A574BEE8-AD10-F144-BE09-71532A1AAB59}" type="parTrans" cxnId="{6002D446-79C3-CA45-8901-D635093E56F5}">
      <dgm:prSet/>
      <dgm:spPr/>
      <dgm:t>
        <a:bodyPr/>
        <a:lstStyle/>
        <a:p>
          <a:endParaRPr lang="en-US"/>
        </a:p>
      </dgm:t>
    </dgm:pt>
    <dgm:pt modelId="{23038786-702E-DC49-AB5E-F3D2B1D849AF}" type="sibTrans" cxnId="{6002D446-79C3-CA45-8901-D635093E56F5}">
      <dgm:prSet/>
      <dgm:spPr/>
      <dgm:t>
        <a:bodyPr/>
        <a:lstStyle/>
        <a:p>
          <a:endParaRPr lang="en-US"/>
        </a:p>
      </dgm:t>
    </dgm:pt>
    <dgm:pt modelId="{E71CEF98-417C-3C4F-8411-8F6C0852B2A9}">
      <dgm:prSet phldrT="[Text]"/>
      <dgm:spPr/>
      <dgm:t>
        <a:bodyPr/>
        <a:lstStyle/>
        <a:p>
          <a:r>
            <a:rPr lang="en-US" dirty="0" smtClean="0"/>
            <a:t>Short-term memory</a:t>
          </a:r>
          <a:endParaRPr lang="en-US" dirty="0"/>
        </a:p>
      </dgm:t>
    </dgm:pt>
    <dgm:pt modelId="{D2ADA9E3-CE60-F94B-8905-B12A11EA4CF0}" type="parTrans" cxnId="{24111A0A-7881-9842-81D1-1968D08AE328}">
      <dgm:prSet/>
      <dgm:spPr/>
      <dgm:t>
        <a:bodyPr/>
        <a:lstStyle/>
        <a:p>
          <a:endParaRPr lang="en-US"/>
        </a:p>
      </dgm:t>
    </dgm:pt>
    <dgm:pt modelId="{FEE12D41-AA8F-9B4F-A113-4F7EB2663B6E}" type="sibTrans" cxnId="{24111A0A-7881-9842-81D1-1968D08AE328}">
      <dgm:prSet/>
      <dgm:spPr/>
      <dgm:t>
        <a:bodyPr/>
        <a:lstStyle/>
        <a:p>
          <a:endParaRPr lang="en-US"/>
        </a:p>
      </dgm:t>
    </dgm:pt>
    <dgm:pt modelId="{59406FF6-AAF2-8A41-A39A-81D63FB9A314}">
      <dgm:prSet phldrT="[Text]"/>
      <dgm:spPr/>
      <dgm:t>
        <a:bodyPr/>
        <a:lstStyle/>
        <a:p>
          <a:r>
            <a:rPr lang="en-US" dirty="0" smtClean="0"/>
            <a:t>Long-term memory</a:t>
          </a:r>
          <a:endParaRPr lang="en-US" dirty="0"/>
        </a:p>
      </dgm:t>
    </dgm:pt>
    <dgm:pt modelId="{1BA15600-FBBD-B34A-B48F-55D2AB091AF5}" type="parTrans" cxnId="{CD846291-274B-9B40-B7DA-AB112794EBEE}">
      <dgm:prSet/>
      <dgm:spPr/>
      <dgm:t>
        <a:bodyPr/>
        <a:lstStyle/>
        <a:p>
          <a:endParaRPr lang="en-US"/>
        </a:p>
      </dgm:t>
    </dgm:pt>
    <dgm:pt modelId="{2A6DCD1A-C394-5744-84AC-6AAF2E6604F8}" type="sibTrans" cxnId="{CD846291-274B-9B40-B7DA-AB112794EBEE}">
      <dgm:prSet/>
      <dgm:spPr/>
      <dgm:t>
        <a:bodyPr/>
        <a:lstStyle/>
        <a:p>
          <a:endParaRPr lang="en-US"/>
        </a:p>
      </dgm:t>
    </dgm:pt>
    <dgm:pt modelId="{F1EF217B-1650-1041-B8FE-E65EFC15C47C}" type="pres">
      <dgm:prSet presAssocID="{24C43DF5-9CB6-B942-BAE4-75435684E8FF}" presName="Name0" presStyleCnt="0">
        <dgm:presLayoutVars>
          <dgm:dir/>
          <dgm:resizeHandles val="exact"/>
        </dgm:presLayoutVars>
      </dgm:prSet>
      <dgm:spPr/>
    </dgm:pt>
    <dgm:pt modelId="{F4EE6C7B-4D74-EE4A-B05D-850E00F89246}" type="pres">
      <dgm:prSet presAssocID="{E8815A47-B386-FD43-9FC9-999CA5DD9F3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CCE521-4990-C443-80C5-F624DA61B856}" type="pres">
      <dgm:prSet presAssocID="{23038786-702E-DC49-AB5E-F3D2B1D849AF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BF23991-045C-B247-AD30-BBD79F43EBBF}" type="pres">
      <dgm:prSet presAssocID="{23038786-702E-DC49-AB5E-F3D2B1D849AF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F6A9B595-E13F-5E4C-B78C-90E1F4E652AC}" type="pres">
      <dgm:prSet presAssocID="{E71CEF98-417C-3C4F-8411-8F6C0852B2A9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84E677-F2EE-8643-A678-691B00777D29}" type="pres">
      <dgm:prSet presAssocID="{FEE12D41-AA8F-9B4F-A113-4F7EB2663B6E}" presName="sibTrans" presStyleLbl="sibTrans2D1" presStyleIdx="1" presStyleCnt="2"/>
      <dgm:spPr/>
      <dgm:t>
        <a:bodyPr/>
        <a:lstStyle/>
        <a:p>
          <a:endParaRPr lang="en-US"/>
        </a:p>
      </dgm:t>
    </dgm:pt>
    <dgm:pt modelId="{27538D4B-DF77-5541-8830-17506A2F923E}" type="pres">
      <dgm:prSet presAssocID="{FEE12D41-AA8F-9B4F-A113-4F7EB2663B6E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D923DD4-8429-9948-9368-A15FB91FA2F2}" type="pres">
      <dgm:prSet presAssocID="{59406FF6-AAF2-8A41-A39A-81D63FB9A31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0101F5-98B6-5849-A6FF-0E4F082A3E15}" type="presOf" srcId="{59406FF6-AAF2-8A41-A39A-81D63FB9A314}" destId="{6D923DD4-8429-9948-9368-A15FB91FA2F2}" srcOrd="0" destOrd="0" presId="urn:microsoft.com/office/officeart/2005/8/layout/process1"/>
    <dgm:cxn modelId="{11E2EC5B-D834-3045-83F6-BAF7990EACC6}" type="presOf" srcId="{E8815A47-B386-FD43-9FC9-999CA5DD9F35}" destId="{F4EE6C7B-4D74-EE4A-B05D-850E00F89246}" srcOrd="0" destOrd="0" presId="urn:microsoft.com/office/officeart/2005/8/layout/process1"/>
    <dgm:cxn modelId="{5D30244E-E1CC-E548-A1D3-D604A9B64F56}" type="presOf" srcId="{24C43DF5-9CB6-B942-BAE4-75435684E8FF}" destId="{F1EF217B-1650-1041-B8FE-E65EFC15C47C}" srcOrd="0" destOrd="0" presId="urn:microsoft.com/office/officeart/2005/8/layout/process1"/>
    <dgm:cxn modelId="{179FB28C-BC5D-234B-A603-6C73C0180454}" type="presOf" srcId="{23038786-702E-DC49-AB5E-F3D2B1D849AF}" destId="{BACCE521-4990-C443-80C5-F624DA61B856}" srcOrd="0" destOrd="0" presId="urn:microsoft.com/office/officeart/2005/8/layout/process1"/>
    <dgm:cxn modelId="{CD846291-274B-9B40-B7DA-AB112794EBEE}" srcId="{24C43DF5-9CB6-B942-BAE4-75435684E8FF}" destId="{59406FF6-AAF2-8A41-A39A-81D63FB9A314}" srcOrd="2" destOrd="0" parTransId="{1BA15600-FBBD-B34A-B48F-55D2AB091AF5}" sibTransId="{2A6DCD1A-C394-5744-84AC-6AAF2E6604F8}"/>
    <dgm:cxn modelId="{24111A0A-7881-9842-81D1-1968D08AE328}" srcId="{24C43DF5-9CB6-B942-BAE4-75435684E8FF}" destId="{E71CEF98-417C-3C4F-8411-8F6C0852B2A9}" srcOrd="1" destOrd="0" parTransId="{D2ADA9E3-CE60-F94B-8905-B12A11EA4CF0}" sibTransId="{FEE12D41-AA8F-9B4F-A113-4F7EB2663B6E}"/>
    <dgm:cxn modelId="{000A9BD8-3599-FD46-B88A-894A9E387F97}" type="presOf" srcId="{E71CEF98-417C-3C4F-8411-8F6C0852B2A9}" destId="{F6A9B595-E13F-5E4C-B78C-90E1F4E652AC}" srcOrd="0" destOrd="0" presId="urn:microsoft.com/office/officeart/2005/8/layout/process1"/>
    <dgm:cxn modelId="{325AF18F-2900-F04E-AE90-B99EDFA4AEC9}" type="presOf" srcId="{FEE12D41-AA8F-9B4F-A113-4F7EB2663B6E}" destId="{27538D4B-DF77-5541-8830-17506A2F923E}" srcOrd="1" destOrd="0" presId="urn:microsoft.com/office/officeart/2005/8/layout/process1"/>
    <dgm:cxn modelId="{6002D446-79C3-CA45-8901-D635093E56F5}" srcId="{24C43DF5-9CB6-B942-BAE4-75435684E8FF}" destId="{E8815A47-B386-FD43-9FC9-999CA5DD9F35}" srcOrd="0" destOrd="0" parTransId="{A574BEE8-AD10-F144-BE09-71532A1AAB59}" sibTransId="{23038786-702E-DC49-AB5E-F3D2B1D849AF}"/>
    <dgm:cxn modelId="{E56330A9-0962-4D49-BA25-713C75BB6D8F}" type="presOf" srcId="{FEE12D41-AA8F-9B4F-A113-4F7EB2663B6E}" destId="{C584E677-F2EE-8643-A678-691B00777D29}" srcOrd="0" destOrd="0" presId="urn:microsoft.com/office/officeart/2005/8/layout/process1"/>
    <dgm:cxn modelId="{D6241D99-7576-2647-831F-1989346D68AB}" type="presOf" srcId="{23038786-702E-DC49-AB5E-F3D2B1D849AF}" destId="{DBF23991-045C-B247-AD30-BBD79F43EBBF}" srcOrd="1" destOrd="0" presId="urn:microsoft.com/office/officeart/2005/8/layout/process1"/>
    <dgm:cxn modelId="{91FB8749-F9BD-714C-8900-3666BF8D07A5}" type="presParOf" srcId="{F1EF217B-1650-1041-B8FE-E65EFC15C47C}" destId="{F4EE6C7B-4D74-EE4A-B05D-850E00F89246}" srcOrd="0" destOrd="0" presId="urn:microsoft.com/office/officeart/2005/8/layout/process1"/>
    <dgm:cxn modelId="{070B13F5-4C5B-0641-B9AB-202118EA9899}" type="presParOf" srcId="{F1EF217B-1650-1041-B8FE-E65EFC15C47C}" destId="{BACCE521-4990-C443-80C5-F624DA61B856}" srcOrd="1" destOrd="0" presId="urn:microsoft.com/office/officeart/2005/8/layout/process1"/>
    <dgm:cxn modelId="{7488A9F6-F451-FA42-AA01-34641663C162}" type="presParOf" srcId="{BACCE521-4990-C443-80C5-F624DA61B856}" destId="{DBF23991-045C-B247-AD30-BBD79F43EBBF}" srcOrd="0" destOrd="0" presId="urn:microsoft.com/office/officeart/2005/8/layout/process1"/>
    <dgm:cxn modelId="{EA97E642-35B8-9B49-A3EA-C9094E52CA5E}" type="presParOf" srcId="{F1EF217B-1650-1041-B8FE-E65EFC15C47C}" destId="{F6A9B595-E13F-5E4C-B78C-90E1F4E652AC}" srcOrd="2" destOrd="0" presId="urn:microsoft.com/office/officeart/2005/8/layout/process1"/>
    <dgm:cxn modelId="{D36B255F-E2EE-4346-ABE3-AC7235148F07}" type="presParOf" srcId="{F1EF217B-1650-1041-B8FE-E65EFC15C47C}" destId="{C584E677-F2EE-8643-A678-691B00777D29}" srcOrd="3" destOrd="0" presId="urn:microsoft.com/office/officeart/2005/8/layout/process1"/>
    <dgm:cxn modelId="{10315E7E-B5C5-5F44-80CE-41251A0DFBAB}" type="presParOf" srcId="{C584E677-F2EE-8643-A678-691B00777D29}" destId="{27538D4B-DF77-5541-8830-17506A2F923E}" srcOrd="0" destOrd="0" presId="urn:microsoft.com/office/officeart/2005/8/layout/process1"/>
    <dgm:cxn modelId="{32BEEC39-BFAD-A444-84E4-46A5EEBFA356}" type="presParOf" srcId="{F1EF217B-1650-1041-B8FE-E65EFC15C47C}" destId="{6D923DD4-8429-9948-9368-A15FB91FA2F2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EE6C7B-4D74-EE4A-B05D-850E00F89246}">
      <dsp:nvSpPr>
        <dsp:cNvPr id="0" name=""/>
        <dsp:cNvSpPr/>
      </dsp:nvSpPr>
      <dsp:spPr>
        <a:xfrm>
          <a:off x="7233" y="1614417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Sensory memory</a:t>
          </a:r>
          <a:endParaRPr lang="en-US" sz="3000" kern="1200" dirty="0"/>
        </a:p>
      </dsp:txBody>
      <dsp:txXfrm>
        <a:off x="45225" y="1652409"/>
        <a:ext cx="2085893" cy="1221142"/>
      </dsp:txXfrm>
    </dsp:sp>
    <dsp:sp modelId="{BACCE521-4990-C443-80C5-F624DA61B856}">
      <dsp:nvSpPr>
        <dsp:cNvPr id="0" name=""/>
        <dsp:cNvSpPr/>
      </dsp:nvSpPr>
      <dsp:spPr>
        <a:xfrm>
          <a:off x="2385298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2385298" y="2102137"/>
        <a:ext cx="320822" cy="321687"/>
      </dsp:txXfrm>
    </dsp:sp>
    <dsp:sp modelId="{F6A9B595-E13F-5E4C-B78C-90E1F4E652AC}">
      <dsp:nvSpPr>
        <dsp:cNvPr id="0" name=""/>
        <dsp:cNvSpPr/>
      </dsp:nvSpPr>
      <dsp:spPr>
        <a:xfrm>
          <a:off x="3033861" y="1614417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Short-term memory</a:t>
          </a:r>
          <a:endParaRPr lang="en-US" sz="3000" kern="1200" dirty="0"/>
        </a:p>
      </dsp:txBody>
      <dsp:txXfrm>
        <a:off x="3071853" y="1652409"/>
        <a:ext cx="2085893" cy="1221142"/>
      </dsp:txXfrm>
    </dsp:sp>
    <dsp:sp modelId="{C584E677-F2EE-8643-A678-691B00777D29}">
      <dsp:nvSpPr>
        <dsp:cNvPr id="0" name=""/>
        <dsp:cNvSpPr/>
      </dsp:nvSpPr>
      <dsp:spPr>
        <a:xfrm>
          <a:off x="5411926" y="1994908"/>
          <a:ext cx="458317" cy="536145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5411926" y="2102137"/>
        <a:ext cx="320822" cy="321687"/>
      </dsp:txXfrm>
    </dsp:sp>
    <dsp:sp modelId="{6D923DD4-8429-9948-9368-A15FB91FA2F2}">
      <dsp:nvSpPr>
        <dsp:cNvPr id="0" name=""/>
        <dsp:cNvSpPr/>
      </dsp:nvSpPr>
      <dsp:spPr>
        <a:xfrm>
          <a:off x="6060489" y="1614417"/>
          <a:ext cx="2161877" cy="129712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kern="1200" dirty="0" smtClean="0"/>
            <a:t>Long-term memory</a:t>
          </a:r>
          <a:endParaRPr lang="en-US" sz="3000" kern="1200" dirty="0"/>
        </a:p>
      </dsp:txBody>
      <dsp:txXfrm>
        <a:off x="6098481" y="1652409"/>
        <a:ext cx="2085893" cy="12211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848134-BE4C-0840-8A0D-6A33E20B217E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255E3-1A34-EC47-BC6A-F7151748651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3068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391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Emphasizes the active nature of working memory; not just a passive storehouse, but a center of activity!</a:t>
            </a:r>
          </a:p>
          <a:p>
            <a:endParaRPr lang="en-US" dirty="0" smtClean="0"/>
          </a:p>
          <a:p>
            <a:r>
              <a:rPr lang="en-US" dirty="0" smtClean="0"/>
              <a:t>Phonological loop: carries</a:t>
            </a:r>
            <a:r>
              <a:rPr lang="en-US" baseline="0" dirty="0" smtClean="0"/>
              <a:t> out subvocal rehearsal of verbal information</a:t>
            </a:r>
          </a:p>
          <a:p>
            <a:r>
              <a:rPr lang="en-US" baseline="0" dirty="0" smtClean="0"/>
              <a:t>Visuospatial sketchpad: maintains visual material</a:t>
            </a:r>
          </a:p>
          <a:p>
            <a:r>
              <a:rPr lang="en-US" baseline="0" dirty="0" smtClean="0"/>
              <a:t>Central executive: directs the flow of information</a:t>
            </a:r>
          </a:p>
          <a:p>
            <a:r>
              <a:rPr lang="en-US" baseline="0" dirty="0" smtClean="0"/>
              <a:t>Episodic buffer: integrates information and may assist in getting information to long-term storage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03318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H.M. thought to provide evidence to support the distinction between long-term and short-term</a:t>
            </a:r>
            <a:r>
              <a:rPr lang="en-US" baseline="0" dirty="0" smtClean="0"/>
              <a:t> memory systems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759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Different patterns of activation shown for verbal memory (left frontal and parietal lobes) and spatial memory (right parietal, temporal, and frontal lobes)</a:t>
            </a:r>
          </a:p>
          <a:p>
            <a:endParaRPr lang="en-US" dirty="0" smtClean="0"/>
          </a:p>
          <a:p>
            <a:r>
              <a:rPr lang="en-US" dirty="0" smtClean="0"/>
              <a:t>Supports Baddeley’s view of the separate components of working memory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653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5957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terminology: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Retrieval is the process of calling to mind previously stored information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Encoding occurs when information is first translated into a form that other cognitive processes can use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This form of information is called a memory trace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The memory trace is held in storage for later retrieval</a:t>
            </a:r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When</a:t>
            </a:r>
            <a:r>
              <a:rPr lang="en-US" baseline="0" dirty="0" smtClean="0"/>
              <a:t> we cannot retrieve information, we say that forgetting has occurred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6625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 do we believe that these are really different memory systems?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856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Primacy:  words at the beginning of a list are recalled more easily</a:t>
            </a:r>
          </a:p>
          <a:p>
            <a:r>
              <a:rPr lang="en-US" dirty="0" smtClean="0"/>
              <a:t>Recency:</a:t>
            </a:r>
            <a:r>
              <a:rPr lang="en-US" baseline="0" dirty="0" smtClean="0"/>
              <a:t> words at the end of a list are recalled more easily</a:t>
            </a:r>
          </a:p>
          <a:p>
            <a:endParaRPr lang="en-US" baseline="0" dirty="0" smtClean="0"/>
          </a:p>
          <a:p>
            <a:r>
              <a:rPr lang="en-US" baseline="0" dirty="0" smtClean="0"/>
              <a:t>Why?</a:t>
            </a:r>
          </a:p>
          <a:p>
            <a:r>
              <a:rPr lang="en-US" baseline="0" dirty="0" smtClean="0"/>
              <a:t>Primacy:  Words at beginning of list get more rehearsal, therefore are more likely to get into long-term store</a:t>
            </a:r>
          </a:p>
          <a:p>
            <a:r>
              <a:rPr lang="en-US" baseline="0" dirty="0" smtClean="0"/>
              <a:t>Recency: words are still in sensory or short-term memory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267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Good performance as long as tone is presented within 1 second of display going off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54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Echoic memory has been studied through a “four-eared” variation of the dichotic listening task.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partial report technique was created through using visual cues to report information from one location only.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Like icons,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echos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have a large capacity for information, but last only a short while (although probably longer than icons, and perhaps as long as 20 seconds).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 with icons,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echos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can be masked through presentation of another auditory stimulus—a phenomenon called the “suffix effect.”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32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3521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“search” STM in a serial manner—checking each item in the “contents” of STM one at a time.</a:t>
            </a:r>
          </a:p>
          <a:p>
            <a:endParaRPr lang="en-US" dirty="0" smtClean="0"/>
          </a:p>
          <a:p>
            <a:r>
              <a:rPr lang="en-US" dirty="0" smtClean="0"/>
              <a:t>Once search is initiated, it is EXHAUSTIVE; we search everything in STM, even if we find what we are looking for early!</a:t>
            </a:r>
          </a:p>
          <a:p>
            <a:endParaRPr lang="en-US" dirty="0" smtClean="0"/>
          </a:p>
          <a:p>
            <a:r>
              <a:rPr lang="en-US" dirty="0" smtClean="0"/>
              <a:t>How do we know this?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7304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lphaUcParenR"/>
            </a:pPr>
            <a:r>
              <a:rPr lang="en-US" dirty="0" smtClean="0"/>
              <a:t>Would indicate</a:t>
            </a:r>
            <a:r>
              <a:rPr lang="en-US" baseline="0" dirty="0" smtClean="0"/>
              <a:t> that size of the memory set didn’t matter—parallel search</a:t>
            </a:r>
          </a:p>
          <a:p>
            <a:pPr marL="228600" indent="-228600">
              <a:buAutoNum type="alphaUcParenR"/>
            </a:pPr>
            <a:r>
              <a:rPr lang="en-US" baseline="0" dirty="0" smtClean="0"/>
              <a:t>Would indicate a serial, self-terminating search (“no” would require a full search of the memory set, but “yes” would sometimes take less time if item was found at the beginning of the search)</a:t>
            </a:r>
          </a:p>
          <a:p>
            <a:pPr marL="228600" indent="-228600">
              <a:buAutoNum type="alphaUcParenR"/>
            </a:pPr>
            <a:r>
              <a:rPr lang="en-US" baseline="0" dirty="0" smtClean="0"/>
              <a:t>Would indicate a serial, exhaustive search; whether item is found or not, entire set is always searched</a:t>
            </a:r>
          </a:p>
          <a:p>
            <a:pPr marL="228600" indent="-228600">
              <a:buAutoNum type="alphaUcParenR"/>
            </a:pPr>
            <a:endParaRPr lang="en-US" baseline="0" dirty="0" smtClean="0"/>
          </a:p>
          <a:p>
            <a:pPr marL="0" indent="0">
              <a:buNone/>
            </a:pPr>
            <a:r>
              <a:rPr lang="en-US" baseline="0" dirty="0" smtClean="0"/>
              <a:t>Actual results:  Looked like the results in panel C!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255E3-1A34-EC47-BC6A-F71517486514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405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F8AFC-85EB-4A8A-B6DF-CF4B45A14C7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71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49A6A-2BAF-49DE-A08E-011B37CFBB1A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362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0C60E-9E76-4580-8714-79C253A828A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2362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49117-AFB3-49CC-9B65-A10FE166FE4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8921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A8C49-1A06-476A-AD82-7C55881DD82C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23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49237-1DEA-4685-AD04-BD90D613EF0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5233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7B602-5CFC-4795-B452-ED7E988B25F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6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FC5BD-93D4-40FB-9110-083D1A3E006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061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0B662E-9F67-429C-BF15-BC59B2F546A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14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1547A-0603-447D-8856-AA3411E3072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654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96419-08D4-4E16-AA5D-2F3F6234A5A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6698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785" y="22701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85" y="166551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C9F86C-E9F2-47BC-9F10-67D4FA49D692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95F28-F206-BE4D-B3F4-BEC330217BC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794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796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Brown–Peterson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 a three-consonant trigram: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		</a:t>
            </a:r>
            <a:r>
              <a:rPr lang="en-US" sz="4000" dirty="0" smtClean="0"/>
              <a:t>B  K  G</a:t>
            </a:r>
          </a:p>
          <a:p>
            <a:endParaRPr lang="en-US" dirty="0" smtClean="0"/>
          </a:p>
          <a:p>
            <a:r>
              <a:rPr lang="en-US" dirty="0" smtClean="0"/>
              <a:t>Ask participant to count backward by 3’s.</a:t>
            </a:r>
          </a:p>
          <a:p>
            <a:r>
              <a:rPr lang="en-US" dirty="0" smtClean="0"/>
              <a:t>3 seconds of counting: 80% recall letters</a:t>
            </a:r>
          </a:p>
          <a:p>
            <a:r>
              <a:rPr lang="en-US" dirty="0" smtClean="0"/>
              <a:t>18 seconds of counting: 7% recall letters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586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Why do we forget?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Memory trace decays.</a:t>
            </a:r>
          </a:p>
          <a:p>
            <a:r>
              <a:rPr lang="en-US" smtClean="0"/>
              <a:t>INTERFERENCE occurs.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4250" y="2673577"/>
            <a:ext cx="4635500" cy="351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07610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Retrieval from STM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Serial search</a:t>
            </a:r>
          </a:p>
          <a:p>
            <a:r>
              <a:rPr lang="en-US" smtClean="0"/>
              <a:t>Exhaustive search</a:t>
            </a:r>
          </a:p>
          <a:p>
            <a:r>
              <a:rPr lang="en-US" smtClean="0"/>
              <a:t>How do we know this?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0580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Sternberg’s STM search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Participant learns a memory set of one to six letters.</a:t>
            </a:r>
          </a:p>
          <a:p>
            <a:r>
              <a:rPr lang="en-US" smtClean="0"/>
              <a:t>A probe letter is presented:  Was it in the memory set?</a:t>
            </a:r>
          </a:p>
          <a:p>
            <a:r>
              <a:rPr lang="en-US" smtClean="0"/>
              <a:t>Participant responds “yes” or “no” as quickly as possible.</a:t>
            </a:r>
          </a:p>
          <a:p>
            <a:r>
              <a:rPr lang="en-US" smtClean="0"/>
              <a:t>Possible results for this task . . .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7231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Possible results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351" y="2450723"/>
            <a:ext cx="8136073" cy="2818677"/>
          </a:xfrm>
          <a:prstGeom prst="rect">
            <a:avLst/>
          </a:prstGeom>
        </p:spPr>
      </p:pic>
      <p:sp>
        <p:nvSpPr>
          <p:cNvPr id="4" name="5-Point Star 3"/>
          <p:cNvSpPr/>
          <p:nvPr/>
        </p:nvSpPr>
        <p:spPr>
          <a:xfrm>
            <a:off x="7207887" y="1788849"/>
            <a:ext cx="715423" cy="661874"/>
          </a:xfrm>
          <a:prstGeom prst="star5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618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Working memory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094" y="1370013"/>
            <a:ext cx="5677359" cy="4811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24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about daydreams?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Daydreams = stimulus-independent thoughts (SITs)</a:t>
            </a:r>
          </a:p>
          <a:p>
            <a:r>
              <a:rPr lang="en-US" smtClean="0"/>
              <a:t>Neither phonological loop nor visuospatial sketchpad is solely responsible for SITs.</a:t>
            </a:r>
          </a:p>
          <a:p>
            <a:r>
              <a:rPr lang="en-US" smtClean="0"/>
              <a:t>Producing SITs appears to involve central executive.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9937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People with higher working memory capacities 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Are less susceptible to </a:t>
            </a:r>
            <a:r>
              <a:rPr lang="en-US" dirty="0" err="1" smtClean="0"/>
              <a:t>inattentional</a:t>
            </a:r>
            <a:r>
              <a:rPr lang="en-US" dirty="0" smtClean="0"/>
              <a:t> blindness</a:t>
            </a:r>
          </a:p>
          <a:p>
            <a:r>
              <a:rPr lang="en-US" dirty="0" smtClean="0"/>
              <a:t>Are less susceptible to having their attention drawn to a misleading cue in an attention task</a:t>
            </a:r>
          </a:p>
          <a:p>
            <a:r>
              <a:rPr lang="en-US" dirty="0" smtClean="0"/>
              <a:t>Are better at reasoning and decision making</a:t>
            </a:r>
          </a:p>
          <a:p>
            <a:r>
              <a:rPr lang="en-US" dirty="0" smtClean="0"/>
              <a:t>Are less likely to be misled by leading questions in an eyewitness task</a:t>
            </a:r>
          </a:p>
          <a:p>
            <a:r>
              <a:rPr lang="en-US" dirty="0" smtClean="0"/>
              <a:t>In short, are </a:t>
            </a:r>
            <a:r>
              <a:rPr lang="en-US" dirty="0" smtClean="0">
                <a:solidFill>
                  <a:srgbClr val="FF0000"/>
                </a:solidFill>
              </a:rPr>
              <a:t>better able to control their cognitive focus!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1517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Neurological studies of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“H.M.”:  surgical removal of most of his hippocampus, amygdala, other temporal lobe areas</a:t>
            </a:r>
          </a:p>
          <a:p>
            <a:r>
              <a:rPr lang="en-US" smtClean="0"/>
              <a:t>Could not transfer new memories to LTM</a:t>
            </a:r>
          </a:p>
          <a:p>
            <a:r>
              <a:rPr lang="en-US" smtClean="0"/>
              <a:t>Could remember information from years before the operation, however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944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PET scan studies</a:t>
            </a:r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idx="1"/>
          </p:nvPr>
        </p:nvSpPr>
        <p:spPr>
          <a:xfrm>
            <a:off x="806118" y="1535113"/>
            <a:ext cx="4040188" cy="639762"/>
          </a:xfrm>
        </p:spPr>
        <p:txBody>
          <a:bodyPr/>
          <a:lstStyle/>
          <a:p>
            <a:r>
              <a:rPr lang="en-US" dirty="0"/>
              <a:t>Verbal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06118" y="2174875"/>
            <a:ext cx="4040188" cy="395128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Left frontal lobe</a:t>
            </a:r>
          </a:p>
          <a:p>
            <a:r>
              <a:rPr lang="en-US" sz="2200" dirty="0" smtClean="0"/>
              <a:t>Left parietal lobe</a:t>
            </a:r>
            <a:endParaRPr lang="en-US" sz="2200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993943" y="1535113"/>
            <a:ext cx="4041775" cy="639762"/>
          </a:xfrm>
        </p:spPr>
        <p:txBody>
          <a:bodyPr/>
          <a:lstStyle/>
          <a:p>
            <a:r>
              <a:rPr lang="en-US" dirty="0"/>
              <a:t>Spatial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"/>
          </p:nvPr>
        </p:nvSpPr>
        <p:spPr>
          <a:xfrm>
            <a:off x="4993943" y="2174875"/>
            <a:ext cx="4041775" cy="3951288"/>
          </a:xfrm>
        </p:spPr>
        <p:txBody>
          <a:bodyPr>
            <a:normAutofit/>
          </a:bodyPr>
          <a:lstStyle/>
          <a:p>
            <a:r>
              <a:rPr lang="en-US" sz="2200" dirty="0" smtClean="0"/>
              <a:t>Right parietal lobe</a:t>
            </a:r>
          </a:p>
          <a:p>
            <a:r>
              <a:rPr lang="en-US" sz="2200" dirty="0" smtClean="0"/>
              <a:t>Right temporal lobe</a:t>
            </a:r>
          </a:p>
          <a:p>
            <a:r>
              <a:rPr lang="en-US" sz="2200" dirty="0" smtClean="0"/>
              <a:t>Right frontal lobe</a:t>
            </a:r>
            <a:endParaRPr lang="en-US" sz="2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3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640" y="1586101"/>
            <a:ext cx="6559420" cy="1107297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Chapter 5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31394" y="2817043"/>
            <a:ext cx="6153912" cy="17526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  <a:latin typeface="+mj-lt"/>
              </a:rPr>
              <a:t>Working </a:t>
            </a:r>
            <a:r>
              <a:rPr lang="en-US" sz="3600" b="1" dirty="0" smtClean="0">
                <a:solidFill>
                  <a:schemeClr val="tx1"/>
                </a:solidFill>
                <a:latin typeface="+mj-lt"/>
              </a:rPr>
              <a:t>Memory: Forming and Using New Memory Traces</a:t>
            </a:r>
            <a:endParaRPr lang="en-US" sz="36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Memory is an active process involving encoding, storage, and retrieval.</a:t>
            </a:r>
          </a:p>
          <a:p>
            <a:r>
              <a:rPr lang="en-US" smtClean="0"/>
              <a:t>Modal approach divides memory into sensory memory, short-term memory, and long-term memory.</a:t>
            </a:r>
          </a:p>
          <a:p>
            <a:r>
              <a:rPr lang="en-US" smtClean="0"/>
              <a:t>STM can hold about seven pieces of information for about 20 seconds without rehearsal.</a:t>
            </a:r>
          </a:p>
          <a:p>
            <a:r>
              <a:rPr lang="en-US" smtClean="0"/>
              <a:t>Code in STM appears to be acoustic.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76384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Searching STM is a serial, exhaustive process.</a:t>
            </a:r>
          </a:p>
          <a:p>
            <a:r>
              <a:rPr lang="en-US" smtClean="0"/>
              <a:t>New conception of STM is “working memory,” emphasizing the active nature of STM.</a:t>
            </a:r>
          </a:p>
          <a:p>
            <a:pPr lvl="1"/>
            <a:r>
              <a:rPr lang="en-US" smtClean="0"/>
              <a:t>Visuospatial sketchpad</a:t>
            </a:r>
          </a:p>
          <a:p>
            <a:pPr lvl="1"/>
            <a:r>
              <a:rPr lang="en-US" smtClean="0"/>
              <a:t>Phonological loop</a:t>
            </a:r>
          </a:p>
          <a:p>
            <a:pPr lvl="1"/>
            <a:r>
              <a:rPr lang="en-US" smtClean="0"/>
              <a:t>Episodic buffer</a:t>
            </a:r>
          </a:p>
          <a:p>
            <a:pPr lvl="1"/>
            <a:r>
              <a:rPr lang="en-US" smtClean="0"/>
              <a:t>Central executive</a:t>
            </a:r>
          </a:p>
          <a:p>
            <a:r>
              <a:rPr lang="en-US" smtClean="0"/>
              <a:t>Brain structures such as the hippocampus play a role in memory formation.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447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Key terms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Retrieval</a:t>
            </a:r>
          </a:p>
          <a:p>
            <a:r>
              <a:rPr lang="en-US" smtClean="0"/>
              <a:t>Encoding</a:t>
            </a:r>
          </a:p>
          <a:p>
            <a:r>
              <a:rPr lang="en-US" smtClean="0"/>
              <a:t>Memory trace</a:t>
            </a:r>
          </a:p>
          <a:p>
            <a:r>
              <a:rPr lang="en-US" smtClean="0"/>
              <a:t>Storage</a:t>
            </a:r>
          </a:p>
          <a:p>
            <a:r>
              <a:rPr lang="en-US" smtClean="0"/>
              <a:t>Forgetting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430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Modal model of memory</a:t>
            </a:r>
            <a:endParaRPr lang="en-US" dirty="0"/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343038"/>
              </p:ext>
            </p:extLst>
          </p:nvPr>
        </p:nvGraphicFramePr>
        <p:xfrm>
          <a:off x="735013" y="166528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6025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serial position effect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499" y="1853366"/>
            <a:ext cx="8307238" cy="401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06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Sensory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Iconic memory:  visual information in raw, uncoded form</a:t>
            </a:r>
          </a:p>
          <a:p>
            <a:pPr lvl="1"/>
            <a:r>
              <a:rPr lang="en-US" smtClean="0"/>
              <a:t>Large capacity</a:t>
            </a:r>
          </a:p>
          <a:p>
            <a:pPr lvl="1"/>
            <a:r>
              <a:rPr lang="en-US" smtClean="0"/>
              <a:t>Fades in less than 1 second</a:t>
            </a:r>
          </a:p>
          <a:p>
            <a:r>
              <a:rPr lang="en-US" smtClean="0"/>
              <a:t>How do we know this?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partial report technique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Display blinks on briefly, then off.</a:t>
            </a:r>
          </a:p>
          <a:p>
            <a:r>
              <a:rPr lang="en-US" smtClean="0"/>
              <a:t>Tone tells participant which row to report.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6959" y="2649098"/>
            <a:ext cx="2945251" cy="287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076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Echoic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“Four-eared” partial report technique</a:t>
            </a:r>
          </a:p>
          <a:p>
            <a:r>
              <a:rPr lang="en-US" smtClean="0"/>
              <a:t>Echo lasts longer than icon.</a:t>
            </a:r>
          </a:p>
          <a:p>
            <a:pPr lvl="1"/>
            <a:r>
              <a:rPr lang="en-US" smtClean="0"/>
              <a:t>Perhaps as long as 20 seconds</a:t>
            </a:r>
          </a:p>
          <a:p>
            <a:r>
              <a:rPr lang="en-US" smtClean="0"/>
              <a:t>Suffix effect </a:t>
            </a:r>
          </a:p>
          <a:p>
            <a:pPr lvl="1"/>
            <a:r>
              <a:rPr lang="en-US" smtClean="0"/>
              <a:t>Another sound presented after target can “mask” echoic memory.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441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Short-term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Capacity:  7 ± 2 chunks of information</a:t>
            </a:r>
          </a:p>
          <a:p>
            <a:r>
              <a:rPr lang="en-US" smtClean="0"/>
              <a:t>Coding: acoustic</a:t>
            </a:r>
          </a:p>
          <a:p>
            <a:pPr lvl="1"/>
            <a:r>
              <a:rPr lang="en-US" smtClean="0"/>
              <a:t>Easier to confuse “G” with “P” (sound-alike) than to confuse “R” with “P.”</a:t>
            </a:r>
          </a:p>
          <a:p>
            <a:r>
              <a:rPr lang="en-US" smtClean="0"/>
              <a:t>Retention duration: about 20 seconds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95F28-F206-BE4D-B3F4-BEC330217BCD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0909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1334</Words>
  <Application>Microsoft Office PowerPoint</Application>
  <PresentationFormat>On-screen Show (4:3)</PresentationFormat>
  <Paragraphs>182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Office Theme</vt:lpstr>
      <vt:lpstr>PowerPoint Presentation</vt:lpstr>
      <vt:lpstr>Chapter 5</vt:lpstr>
      <vt:lpstr>Key terms</vt:lpstr>
      <vt:lpstr>Modal model of memory</vt:lpstr>
      <vt:lpstr>The serial position effect</vt:lpstr>
      <vt:lpstr>Sensory memory</vt:lpstr>
      <vt:lpstr>The partial report technique</vt:lpstr>
      <vt:lpstr>Echoic memory</vt:lpstr>
      <vt:lpstr>Short-term memory</vt:lpstr>
      <vt:lpstr>The Brown–Peterson task</vt:lpstr>
      <vt:lpstr>Why do we forget?</vt:lpstr>
      <vt:lpstr>Retrieval from STM</vt:lpstr>
      <vt:lpstr>Sternberg’s STM search task</vt:lpstr>
      <vt:lpstr>Possible results</vt:lpstr>
      <vt:lpstr>Working memory</vt:lpstr>
      <vt:lpstr>What about daydreams?</vt:lpstr>
      <vt:lpstr>People with higher working memory capacities . . .</vt:lpstr>
      <vt:lpstr>Neurological studies of memory</vt:lpstr>
      <vt:lpstr>PET scan studies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memory</dc:title>
  <dc:creator>Lori Van Wallendael</dc:creator>
  <cp:lastModifiedBy>Stephanie Palermini</cp:lastModifiedBy>
  <cp:revision>56</cp:revision>
  <dcterms:created xsi:type="dcterms:W3CDTF">2012-12-21T18:05:14Z</dcterms:created>
  <dcterms:modified xsi:type="dcterms:W3CDTF">2017-07-31T20:56:20Z</dcterms:modified>
</cp:coreProperties>
</file>