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79" r:id="rId2"/>
    <p:sldId id="277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2" r:id="rId14"/>
    <p:sldId id="267" r:id="rId15"/>
    <p:sldId id="268" r:id="rId16"/>
    <p:sldId id="269" r:id="rId17"/>
    <p:sldId id="270" r:id="rId18"/>
    <p:sldId id="271" r:id="rId19"/>
    <p:sldId id="266" r:id="rId20"/>
    <p:sldId id="278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02"/>
    <p:restoredTop sz="94822" autoAdjust="0"/>
  </p:normalViewPr>
  <p:slideViewPr>
    <p:cSldViewPr snapToGrid="0" snapToObjects="1">
      <p:cViewPr varScale="1">
        <p:scale>
          <a:sx n="87" d="100"/>
          <a:sy n="87" d="100"/>
        </p:scale>
        <p:origin x="22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D07D2-2226-D644-AC47-940AB5E9CD95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46BF1C-F46E-A74C-8EE3-85854CB01F1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575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Attention refers to mental effort or concentration employed</a:t>
            </a:r>
            <a:r>
              <a:rPr lang="en-US" baseline="0" dirty="0" smtClean="0"/>
              <a:t> in a situation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more complex and unfamiliar the task, the more mental resources must be used to perform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735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Spelke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and colleagues showed that university students can be trained to write dictated words while they simultaneously read short stories.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 six weeks of practice, reading rates approached normal speed and scores on reading comprehension tests were comparable to their undistracted scores.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participants could also categorize the dictated words by meaning without sacrificing reading speed and comprehension.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4419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Reading becomes so automatic that we cannot “turn it off” 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744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Attempting</a:t>
            </a:r>
            <a:r>
              <a:rPr lang="en-US" baseline="0" dirty="0" smtClean="0"/>
              <a:t> to name the ink color is difficult because reading, an automatic process, interferes with our ability to name the color (a less-practiced skill).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997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3947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first notice individual features,</a:t>
            </a:r>
            <a:r>
              <a:rPr lang="en-US" baseline="0" dirty="0" smtClean="0"/>
              <a:t> like color or shape, and then integrate them.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we only need to look for one feature, like the “S” shape in (A), processing is automatic, and it does not matter how many other stimuli are present in the array.</a:t>
            </a:r>
          </a:p>
          <a:p>
            <a:endParaRPr lang="en-US" baseline="0" dirty="0" smtClean="0"/>
          </a:p>
          <a:p>
            <a:r>
              <a:rPr lang="en-US" baseline="0" dirty="0" smtClean="0"/>
              <a:t>If we need to find a combination of features, however, like the “green X” in (B), processing is more complicated, and the number of other items in the array does matter.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6141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Research suggests that the regular practice of mindfulness meditation is correlated with higher satisfaction and other positive outcomes, and lower incidence of depression, absent-mindedness, and social anxiety.</a:t>
            </a:r>
          </a:p>
          <a:p>
            <a:pPr lvl="1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Neurologically, mindfulness is associated with activation of the prefrontal cortex and lower activity in the area of the amygdala.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998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Drawings made by patient</a:t>
            </a:r>
            <a:r>
              <a:rPr lang="en-US" baseline="0" dirty="0" smtClean="0"/>
              <a:t> with damage to right parietal lobe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496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Probability</a:t>
            </a:r>
            <a:r>
              <a:rPr lang="en-US" baseline="0" dirty="0" smtClean="0"/>
              <a:t> of missing a red light increases while talking on a cell phone, relative to listening to the radio.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3354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metaanalysis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examined the results of 57 different naturalistic driving studies (real drivers in their own cars), and showed that cell phones were associated with increased risk of accidents in a number of ways.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odds of a crash or near-crash rose by 4.04 when dialing a handheld cell phone.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odds of a crash or near-crash increased by 3.57 when locating a handheld cell phone.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odds of a crash or near-crash increased by 10.30 for text messaging or browsing.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2898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2015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Selective attention refers to the fact that we usually focus our attention on one task rather than on many.</a:t>
            </a:r>
          </a:p>
          <a:p>
            <a:endParaRPr lang="en-US" dirty="0" smtClean="0"/>
          </a:p>
          <a:p>
            <a:pPr marL="171450" indent="-171450">
              <a:buFont typeface="Arial" charset="0"/>
              <a:buChar char="•"/>
            </a:pPr>
            <a:r>
              <a:rPr lang="en-US" dirty="0" smtClean="0"/>
              <a:t>This implies</a:t>
            </a:r>
            <a:r>
              <a:rPr lang="en-US" baseline="0" dirty="0" smtClean="0"/>
              <a:t> that we shut out other, competing tasks somehow</a:t>
            </a:r>
          </a:p>
          <a:p>
            <a:pPr marL="171450" indent="-171450">
              <a:buFont typeface="Arial" charset="0"/>
              <a:buChar char="•"/>
            </a:pPr>
            <a:r>
              <a:rPr lang="en-US" baseline="0" dirty="0" smtClean="0"/>
              <a:t>But how much information do we process about the things to which we do </a:t>
            </a:r>
            <a:r>
              <a:rPr lang="en-US" i="1" baseline="0" dirty="0" smtClean="0"/>
              <a:t>not</a:t>
            </a:r>
            <a:r>
              <a:rPr lang="en-US" i="0" baseline="0" dirty="0" smtClean="0"/>
              <a:t> pay attention?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10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a dichotic</a:t>
            </a:r>
            <a:r>
              <a:rPr lang="en-US" baseline="0" dirty="0" smtClean="0"/>
              <a:t> listening task, a participant hears two different messages, one in each ear.  They are asked to shadow (repeat) one ear and ignore the other.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7787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Cocktail party effect:  Shadowing is disrupted when a listener hears their own name in the unattended message</a:t>
            </a:r>
          </a:p>
          <a:p>
            <a:endParaRPr lang="en-US" dirty="0" smtClean="0"/>
          </a:p>
          <a:p>
            <a:r>
              <a:rPr lang="en-US" dirty="0" smtClean="0"/>
              <a:t>Listener</a:t>
            </a:r>
            <a:r>
              <a:rPr lang="en-US" baseline="0" dirty="0" smtClean="0"/>
              <a:t> sometimes consciously notices their name, even though it was presented in a message that was supposed to be completely blocked by the attentional filter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49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Certain words, like our names, are important enough to have lower thresholds for processing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Expectations can prime certain words, leading to temporarily lowered thresholds for conscious processing.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0145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Spotlights can highlight more than one object at a time, or focus on one.</a:t>
            </a:r>
          </a:p>
          <a:p>
            <a:endParaRPr lang="en-US" dirty="0" smtClean="0"/>
          </a:p>
          <a:p>
            <a:r>
              <a:rPr lang="en-US" dirty="0" err="1" smtClean="0"/>
              <a:t>Kahneman</a:t>
            </a:r>
            <a:r>
              <a:rPr lang="en-US" dirty="0" smtClean="0"/>
              <a:t>:  Attention is a cognitive resource that can be allocated as needed, just as money can be invested in different accounts.</a:t>
            </a:r>
          </a:p>
          <a:p>
            <a:r>
              <a:rPr lang="en-US" dirty="0" smtClean="0"/>
              <a:t>Influences on attention allocation:</a:t>
            </a:r>
          </a:p>
          <a:p>
            <a:pPr lvl="1"/>
            <a:r>
              <a:rPr lang="en-US" dirty="0" smtClean="0"/>
              <a:t>Momentary intentions</a:t>
            </a:r>
          </a:p>
          <a:p>
            <a:pPr lvl="1"/>
            <a:r>
              <a:rPr lang="en-US" dirty="0" smtClean="0"/>
              <a:t>Enduring dispositions</a:t>
            </a:r>
          </a:p>
          <a:p>
            <a:r>
              <a:rPr lang="en-US" dirty="0" smtClean="0"/>
              <a:t>Arousal determines amount of resources that are available to allocation.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1984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 films superimposed; participants asked to follow only one, counting</a:t>
            </a:r>
            <a:r>
              <a:rPr lang="en-US" baseline="0" dirty="0" smtClean="0"/>
              <a:t> hand slaps or passes</a:t>
            </a:r>
          </a:p>
          <a:p>
            <a:endParaRPr lang="en-US" baseline="0" dirty="0" smtClean="0"/>
          </a:p>
          <a:p>
            <a:r>
              <a:rPr lang="en-US" baseline="0" dirty="0" smtClean="0"/>
              <a:t>Unexpected events like a hand-slapper stopping to throw a ball are not noticed by participants who are shadowing the other scene.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7112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Participants assigned to follow “white team” or “black team” in easy</a:t>
            </a:r>
            <a:r>
              <a:rPr lang="en-US" baseline="0" dirty="0" smtClean="0"/>
              <a:t> or hard conditions. They failed to notice a woman with an umbrella, or even a woman wearing a gorilla suit, passing through the scene!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6507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Someone stops to ask for directions. A barrier</a:t>
            </a:r>
            <a:r>
              <a:rPr lang="en-US" baseline="0" dirty="0" smtClean="0"/>
              <a:t> is interposed between the asker and the participant. The asker changes identity, but only about 50% of the participants notice this!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46BF1C-F46E-A74C-8EE3-85854CB01F1D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0945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C1263-D3CC-41FA-843E-76925172FB4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575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1A76C-004C-43B1-98EE-382CC389CC1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927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3A8D15-FA8A-4517-93FB-4A310B0146C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46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CB810-B13A-4D13-9B01-C6CC7D0A572E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7690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19B8-F959-4829-872A-C71A75AAB3F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64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0D84A-848B-4B92-A0E8-E3AB9BEB2471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450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EF3B5-EECC-412F-A28F-C53443308F3A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792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CDF34-AC25-4D9B-93A9-4C404B65734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4270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96EE7-C73B-4893-BB79-9801019EA41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451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E30C5-2A70-47AD-BFFE-66CB716ABCE9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55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7B602-7D80-4E60-879F-C3408BAF7685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6579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295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2950" y="154305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41FDA-A3EF-4FAA-91AF-3A92B15230E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A65350-FD4C-B14D-AF0D-1E69A579BAA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593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995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Neisser and Becklen (1975) study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473" y="1676137"/>
            <a:ext cx="4803053" cy="4421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1202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Inattentional blindness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6850" y="1321603"/>
            <a:ext cx="6222923" cy="4649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5358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 blindness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1234" y="1204199"/>
            <a:ext cx="6161532" cy="493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4998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Divided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to combine two tasks is possible.</a:t>
            </a:r>
          </a:p>
          <a:p>
            <a:r>
              <a:rPr lang="en-US" b="1" dirty="0" smtClean="0"/>
              <a:t>Attention hypothesis of </a:t>
            </a:r>
            <a:r>
              <a:rPr lang="en-US" b="1" dirty="0" err="1" smtClean="0"/>
              <a:t>automatization</a:t>
            </a:r>
            <a:endParaRPr lang="en-US" b="1" dirty="0" smtClean="0"/>
          </a:p>
          <a:p>
            <a:pPr lvl="1"/>
            <a:r>
              <a:rPr lang="en-US" dirty="0" smtClean="0"/>
              <a:t>Attention needed during practice phase</a:t>
            </a:r>
          </a:p>
          <a:p>
            <a:pPr lvl="1"/>
            <a:r>
              <a:rPr lang="en-US" dirty="0" smtClean="0"/>
              <a:t>Attention determines what gets learned.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332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Automaticity and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With practice, activities require less cognitive capacity.</a:t>
            </a:r>
          </a:p>
          <a:p>
            <a:r>
              <a:rPr lang="en-US" smtClean="0"/>
              <a:t>Practiced drivers tend to drive “on autopilot.”</a:t>
            </a:r>
          </a:p>
          <a:p>
            <a:r>
              <a:rPr lang="en-US" smtClean="0"/>
              <a:t>Reading becomes automatic with practice.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635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Stroop effect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15</a:t>
            </a:fld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957393457"/>
              </p:ext>
            </p:extLst>
          </p:nvPr>
        </p:nvGraphicFramePr>
        <p:xfrm>
          <a:off x="963976" y="2200065"/>
          <a:ext cx="7722824" cy="24341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307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07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70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07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1136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3366FF"/>
                          </a:solidFill>
                        </a:rPr>
                        <a:t>RED</a:t>
                      </a:r>
                      <a:endParaRPr lang="en-US" sz="2300" dirty="0">
                        <a:solidFill>
                          <a:srgbClr val="3366FF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FF6600"/>
                          </a:solidFill>
                        </a:rPr>
                        <a:t>BLUE</a:t>
                      </a:r>
                      <a:endParaRPr lang="en-US" sz="2300" dirty="0">
                        <a:solidFill>
                          <a:srgbClr val="FF66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FF0000"/>
                          </a:solidFill>
                        </a:rPr>
                        <a:t>GREEN</a:t>
                      </a:r>
                      <a:endParaRPr lang="en-US" sz="2300" dirty="0">
                        <a:solidFill>
                          <a:srgbClr val="FF00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ORANGE</a:t>
                      </a:r>
                      <a:endParaRPr lang="en-US" sz="23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136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FF0000"/>
                          </a:solidFill>
                        </a:rPr>
                        <a:t>PURPLE</a:t>
                      </a:r>
                      <a:endParaRPr lang="en-US" sz="2300" dirty="0">
                        <a:solidFill>
                          <a:srgbClr val="FF00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008000"/>
                          </a:solidFill>
                        </a:rPr>
                        <a:t>BLACK</a:t>
                      </a:r>
                      <a:endParaRPr lang="en-US" sz="2300" dirty="0">
                        <a:solidFill>
                          <a:srgbClr val="0080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WHITE</a:t>
                      </a:r>
                      <a:endParaRPr lang="en-US" sz="23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3366FF"/>
                          </a:solidFill>
                        </a:rPr>
                        <a:t>PINK</a:t>
                      </a:r>
                      <a:endParaRPr lang="en-US" sz="2300" dirty="0">
                        <a:solidFill>
                          <a:srgbClr val="3366FF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11368"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FFFF00"/>
                          </a:solidFill>
                        </a:rPr>
                        <a:t>GREEN</a:t>
                      </a:r>
                      <a:endParaRPr lang="en-US" sz="2300" dirty="0">
                        <a:solidFill>
                          <a:srgbClr val="FFFF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008000"/>
                          </a:solidFill>
                        </a:rPr>
                        <a:t>YELLOW</a:t>
                      </a:r>
                      <a:endParaRPr lang="en-US" sz="2300" dirty="0">
                        <a:solidFill>
                          <a:srgbClr val="0080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0000FF"/>
                          </a:solidFill>
                        </a:rPr>
                        <a:t>RED</a:t>
                      </a:r>
                      <a:endParaRPr lang="en-US" sz="2300" dirty="0">
                        <a:solidFill>
                          <a:srgbClr val="0000FF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300" dirty="0" smtClean="0">
                          <a:solidFill>
                            <a:srgbClr val="FF0000"/>
                          </a:solidFill>
                        </a:rPr>
                        <a:t>GRAY</a:t>
                      </a:r>
                      <a:endParaRPr lang="en-US" sz="2300" dirty="0">
                        <a:solidFill>
                          <a:srgbClr val="FF0000"/>
                        </a:solidFill>
                      </a:endParaRPr>
                    </a:p>
                  </a:txBody>
                  <a:tcPr marL="85809" marR="85809" marT="42905" marB="42905" anchor="ctr" anchorCtr="1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0000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Characteristics of automatic processing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It occurs without intention.</a:t>
            </a:r>
          </a:p>
          <a:p>
            <a:r>
              <a:rPr lang="en-US" smtClean="0"/>
              <a:t>It occurs without conscious awareness.</a:t>
            </a:r>
          </a:p>
          <a:p>
            <a:r>
              <a:rPr lang="en-US" smtClean="0"/>
              <a:t>It does not interfere with other mental activity.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5815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 single number  “pops out” against a background of letters, no matter how many letters are in the array.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7895" y="2508068"/>
            <a:ext cx="2048209" cy="316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588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 integration theory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4513" y="1296008"/>
            <a:ext cx="6748648" cy="4762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5206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Controlling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Mindfulness meditation</a:t>
            </a:r>
          </a:p>
          <a:p>
            <a:pPr lvl="1"/>
            <a:r>
              <a:rPr lang="en-US" smtClean="0"/>
              <a:t>Stay focused on the moment.</a:t>
            </a:r>
          </a:p>
          <a:p>
            <a:r>
              <a:rPr lang="en-US" smtClean="0"/>
              <a:t>Correlated with higher satisfaction with life</a:t>
            </a:r>
          </a:p>
          <a:p>
            <a:r>
              <a:rPr lang="en-US" smtClean="0"/>
              <a:t>Neurologically associated with activation of prefrontal cortex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096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1712" y="1677579"/>
            <a:ext cx="2892489" cy="1152707"/>
          </a:xfrm>
        </p:spPr>
        <p:txBody>
          <a:bodyPr>
            <a:normAutofit/>
          </a:bodyPr>
          <a:lstStyle/>
          <a:p>
            <a:r>
              <a:rPr lang="en-US" b="1" dirty="0" smtClean="0"/>
              <a:t>Chapter 4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7556" y="3188581"/>
            <a:ext cx="6400800" cy="1400835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+mj-lt"/>
              </a:rPr>
              <a:t>Attention: Deploying Cognitive Resources</a:t>
            </a:r>
            <a:endParaRPr lang="en-US" sz="3600" b="1" dirty="0">
              <a:solidFill>
                <a:schemeClr val="tx1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 brain and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Sensory neglect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03400" y="2658236"/>
            <a:ext cx="61087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59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Cell phone + car = DANGER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4031" y="1151335"/>
            <a:ext cx="6247437" cy="491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189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Don’t text and drive!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600" y="1188416"/>
            <a:ext cx="48768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593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Attention is a flexible system.</a:t>
            </a:r>
          </a:p>
          <a:p>
            <a:r>
              <a:rPr lang="en-US" smtClean="0"/>
              <a:t>There are limits on the number of things that we can attend to at one time (selective attention).</a:t>
            </a:r>
          </a:p>
          <a:p>
            <a:r>
              <a:rPr lang="en-US" smtClean="0"/>
              <a:t>Practice seems to change the amount of attention required for a task.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088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Some processes are “automatic,” requiring no attentional resources.</a:t>
            </a:r>
          </a:p>
          <a:p>
            <a:r>
              <a:rPr lang="en-US" smtClean="0"/>
              <a:t>Attention control can be improved through practice.</a:t>
            </a:r>
          </a:p>
          <a:p>
            <a:r>
              <a:rPr lang="en-US" smtClean="0"/>
              <a:t>Talking on a cell phone, or texting, while driving causes accidents, injuries, and deaths.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740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4400" y="1983585"/>
            <a:ext cx="53467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837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Selective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How do we focus our attention on one task when so many things are going on around us?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7133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Dichotic listening task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2095573"/>
            <a:ext cx="8060874" cy="3813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67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Bottleneck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Filter selects one message to process.</a:t>
            </a:r>
          </a:p>
          <a:p>
            <a:r>
              <a:rPr lang="en-US" smtClean="0"/>
              <a:t>Selection occurs early, before meaning is processed.</a:t>
            </a:r>
          </a:p>
          <a:p>
            <a:r>
              <a:rPr lang="en-US" smtClean="0"/>
              <a:t>Problem: The cocktail party effect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973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Alternative: Attenuation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Unattended messages are not completely blocked. </a:t>
            </a:r>
          </a:p>
          <a:p>
            <a:r>
              <a:rPr lang="en-US" smtClean="0"/>
              <a:t>We “turn down the volume” on unattended messages.</a:t>
            </a:r>
          </a:p>
          <a:p>
            <a:r>
              <a:rPr lang="en-US" smtClean="0"/>
              <a:t>Selection is based at least in part on meaning.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8434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approaches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Spotlight metaphor</a:t>
            </a:r>
          </a:p>
          <a:p>
            <a:r>
              <a:rPr lang="en-US" smtClean="0"/>
              <a:t>Kahneman’s view of attention as a resource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71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Schema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Neisser </a:t>
            </a:r>
          </a:p>
          <a:p>
            <a:pPr lvl="1"/>
            <a:r>
              <a:rPr lang="en-US" smtClean="0"/>
              <a:t>We do not filter or attenuate unwanted material.</a:t>
            </a:r>
          </a:p>
          <a:p>
            <a:pPr lvl="1"/>
            <a:r>
              <a:rPr lang="en-US" smtClean="0"/>
              <a:t>We never acquire it in the first place!</a:t>
            </a:r>
          </a:p>
          <a:p>
            <a:r>
              <a:rPr lang="en-US" smtClean="0"/>
              <a:t>Many unexpected events are never noticed.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Coginitive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A65350-FD4C-B14D-AF0D-1E69A579BAA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00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1501</Words>
  <Application>Microsoft Office PowerPoint</Application>
  <PresentationFormat>On-screen Show (4:3)</PresentationFormat>
  <Paragraphs>177</Paragraphs>
  <Slides>24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7" baseType="lpstr">
      <vt:lpstr>Arial</vt:lpstr>
      <vt:lpstr>Calibri</vt:lpstr>
      <vt:lpstr>Office Theme</vt:lpstr>
      <vt:lpstr>PowerPoint Presentation</vt:lpstr>
      <vt:lpstr>Chapter 4</vt:lpstr>
      <vt:lpstr>Attention</vt:lpstr>
      <vt:lpstr>Selective attention</vt:lpstr>
      <vt:lpstr>Dichotic listening task</vt:lpstr>
      <vt:lpstr>Bottleneck theories</vt:lpstr>
      <vt:lpstr>Alternative: Attenuation</vt:lpstr>
      <vt:lpstr>Other approaches</vt:lpstr>
      <vt:lpstr>Schema theory</vt:lpstr>
      <vt:lpstr>Neisser and Becklen (1975) study</vt:lpstr>
      <vt:lpstr>Inattentional blindness</vt:lpstr>
      <vt:lpstr>Change blindness</vt:lpstr>
      <vt:lpstr>Divided attention</vt:lpstr>
      <vt:lpstr>Automaticity and practice</vt:lpstr>
      <vt:lpstr>The Stroop effect</vt:lpstr>
      <vt:lpstr>Characteristics of automatic processing</vt:lpstr>
      <vt:lpstr>PowerPoint Presentation</vt:lpstr>
      <vt:lpstr>Feature integration theory</vt:lpstr>
      <vt:lpstr>Controlling attention</vt:lpstr>
      <vt:lpstr>The brain and attention</vt:lpstr>
      <vt:lpstr>Cell phone + car = DANGER</vt:lpstr>
      <vt:lpstr>Don’t text and drive!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Attention</dc:title>
  <dc:creator>Lori Van Wallendael</dc:creator>
  <cp:lastModifiedBy>Stephanie Palermini</cp:lastModifiedBy>
  <cp:revision>49</cp:revision>
  <dcterms:created xsi:type="dcterms:W3CDTF">2012-12-21T16:42:49Z</dcterms:created>
  <dcterms:modified xsi:type="dcterms:W3CDTF">2017-07-31T20:45:10Z</dcterms:modified>
</cp:coreProperties>
</file>