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2"/>
  </p:notesMasterIdLst>
  <p:sldIdLst>
    <p:sldId id="312" r:id="rId2"/>
    <p:sldId id="256"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25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016" autoAdjust="0"/>
    <p:restoredTop sz="86441" autoAdjust="0"/>
  </p:normalViewPr>
  <p:slideViewPr>
    <p:cSldViewPr snapToGrid="0">
      <p:cViewPr varScale="1">
        <p:scale>
          <a:sx n="101" d="100"/>
          <a:sy n="101" d="100"/>
        </p:scale>
        <p:origin x="-1914" y="-84"/>
      </p:cViewPr>
      <p:guideLst>
        <p:guide orient="horz" pos="2160"/>
        <p:guide pos="2880"/>
      </p:guideLst>
    </p:cSldViewPr>
  </p:slideViewPr>
  <p:outlineViewPr>
    <p:cViewPr>
      <p:scale>
        <a:sx n="33" d="100"/>
        <a:sy n="33" d="100"/>
      </p:scale>
      <p:origin x="0" y="561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ECD303-2ED2-447B-86AA-39729DE327A3}" type="datetimeFigureOut">
              <a:rPr lang="en-US" smtClean="0"/>
              <a:pPr/>
              <a:t>3/8/2017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6A951-5F5C-43FD-9D68-A7F8C7538281}" type="slidenum">
              <a:rPr lang="en-US" smtClean="0"/>
              <a:pPr/>
              <a:t>‹#›</a:t>
            </a:fld>
            <a:endParaRPr lang="en-US" dirty="0"/>
          </a:p>
        </p:txBody>
      </p:sp>
    </p:spTree>
    <p:extLst>
      <p:ext uri="{BB962C8B-B14F-4D97-AF65-F5344CB8AC3E}">
        <p14:creationId xmlns:p14="http://schemas.microsoft.com/office/powerpoint/2010/main" val="39200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a:t>
            </a:fld>
            <a:endParaRPr lang="en-US" dirty="0"/>
          </a:p>
        </p:txBody>
      </p:sp>
    </p:spTree>
    <p:extLst>
      <p:ext uri="{BB962C8B-B14F-4D97-AF65-F5344CB8AC3E}">
        <p14:creationId xmlns:p14="http://schemas.microsoft.com/office/powerpoint/2010/main" val="3848947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11</a:t>
            </a:fld>
            <a:endParaRPr lang="en-US" dirty="0"/>
          </a:p>
        </p:txBody>
      </p:sp>
    </p:spTree>
    <p:extLst>
      <p:ext uri="{BB962C8B-B14F-4D97-AF65-F5344CB8AC3E}">
        <p14:creationId xmlns:p14="http://schemas.microsoft.com/office/powerpoint/2010/main" val="1349302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12</a:t>
            </a:fld>
            <a:endParaRPr lang="en-US" dirty="0"/>
          </a:p>
        </p:txBody>
      </p:sp>
    </p:spTree>
    <p:extLst>
      <p:ext uri="{BB962C8B-B14F-4D97-AF65-F5344CB8AC3E}">
        <p14:creationId xmlns:p14="http://schemas.microsoft.com/office/powerpoint/2010/main" val="3084395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13</a:t>
            </a:fld>
            <a:endParaRPr lang="en-US" dirty="0"/>
          </a:p>
        </p:txBody>
      </p:sp>
    </p:spTree>
    <p:extLst>
      <p:ext uri="{BB962C8B-B14F-4D97-AF65-F5344CB8AC3E}">
        <p14:creationId xmlns:p14="http://schemas.microsoft.com/office/powerpoint/2010/main" val="3742929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14</a:t>
            </a:fld>
            <a:endParaRPr lang="en-US" dirty="0"/>
          </a:p>
        </p:txBody>
      </p:sp>
    </p:spTree>
    <p:extLst>
      <p:ext uri="{BB962C8B-B14F-4D97-AF65-F5344CB8AC3E}">
        <p14:creationId xmlns:p14="http://schemas.microsoft.com/office/powerpoint/2010/main" val="771661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15</a:t>
            </a:fld>
            <a:endParaRPr lang="en-US" dirty="0"/>
          </a:p>
        </p:txBody>
      </p:sp>
    </p:spTree>
    <p:extLst>
      <p:ext uri="{BB962C8B-B14F-4D97-AF65-F5344CB8AC3E}">
        <p14:creationId xmlns:p14="http://schemas.microsoft.com/office/powerpoint/2010/main" val="2147326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16</a:t>
            </a:fld>
            <a:endParaRPr lang="en-US" dirty="0"/>
          </a:p>
        </p:txBody>
      </p:sp>
    </p:spTree>
    <p:extLst>
      <p:ext uri="{BB962C8B-B14F-4D97-AF65-F5344CB8AC3E}">
        <p14:creationId xmlns:p14="http://schemas.microsoft.com/office/powerpoint/2010/main" val="3163343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17</a:t>
            </a:fld>
            <a:endParaRPr lang="en-US" dirty="0"/>
          </a:p>
        </p:txBody>
      </p:sp>
    </p:spTree>
    <p:extLst>
      <p:ext uri="{BB962C8B-B14F-4D97-AF65-F5344CB8AC3E}">
        <p14:creationId xmlns:p14="http://schemas.microsoft.com/office/powerpoint/2010/main" val="4253574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18</a:t>
            </a:fld>
            <a:endParaRPr lang="en-US" dirty="0"/>
          </a:p>
        </p:txBody>
      </p:sp>
    </p:spTree>
    <p:extLst>
      <p:ext uri="{BB962C8B-B14F-4D97-AF65-F5344CB8AC3E}">
        <p14:creationId xmlns:p14="http://schemas.microsoft.com/office/powerpoint/2010/main" val="1850830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19</a:t>
            </a:fld>
            <a:endParaRPr lang="en-US" dirty="0"/>
          </a:p>
        </p:txBody>
      </p:sp>
    </p:spTree>
    <p:extLst>
      <p:ext uri="{BB962C8B-B14F-4D97-AF65-F5344CB8AC3E}">
        <p14:creationId xmlns:p14="http://schemas.microsoft.com/office/powerpoint/2010/main" val="26954915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20</a:t>
            </a:fld>
            <a:endParaRPr lang="en-US" dirty="0"/>
          </a:p>
        </p:txBody>
      </p:sp>
    </p:spTree>
    <p:extLst>
      <p:ext uri="{BB962C8B-B14F-4D97-AF65-F5344CB8AC3E}">
        <p14:creationId xmlns:p14="http://schemas.microsoft.com/office/powerpoint/2010/main" val="2017043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Note with students</a:t>
            </a:r>
            <a:r>
              <a:rPr lang="en-US" baseline="0" dirty="0"/>
              <a:t> that a literature review for an IRB proposal is often less developed than one for a manuscript or for a manuscript.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3</a:t>
            </a:fld>
            <a:endParaRPr lang="en-US" dirty="0"/>
          </a:p>
        </p:txBody>
      </p:sp>
    </p:spTree>
    <p:extLst>
      <p:ext uri="{BB962C8B-B14F-4D97-AF65-F5344CB8AC3E}">
        <p14:creationId xmlns:p14="http://schemas.microsoft.com/office/powerpoint/2010/main" val="2449577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21</a:t>
            </a:fld>
            <a:endParaRPr lang="en-US" dirty="0"/>
          </a:p>
        </p:txBody>
      </p:sp>
    </p:spTree>
    <p:extLst>
      <p:ext uri="{BB962C8B-B14F-4D97-AF65-F5344CB8AC3E}">
        <p14:creationId xmlns:p14="http://schemas.microsoft.com/office/powerpoint/2010/main" val="30153555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22</a:t>
            </a:fld>
            <a:endParaRPr lang="en-US" dirty="0"/>
          </a:p>
        </p:txBody>
      </p:sp>
    </p:spTree>
    <p:extLst>
      <p:ext uri="{BB962C8B-B14F-4D97-AF65-F5344CB8AC3E}">
        <p14:creationId xmlns:p14="http://schemas.microsoft.com/office/powerpoint/2010/main" val="2920921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23</a:t>
            </a:fld>
            <a:endParaRPr lang="en-US" dirty="0"/>
          </a:p>
        </p:txBody>
      </p:sp>
    </p:spTree>
    <p:extLst>
      <p:ext uri="{BB962C8B-B14F-4D97-AF65-F5344CB8AC3E}">
        <p14:creationId xmlns:p14="http://schemas.microsoft.com/office/powerpoint/2010/main" val="40011905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24</a:t>
            </a:fld>
            <a:endParaRPr lang="en-US" dirty="0"/>
          </a:p>
        </p:txBody>
      </p:sp>
    </p:spTree>
    <p:extLst>
      <p:ext uri="{BB962C8B-B14F-4D97-AF65-F5344CB8AC3E}">
        <p14:creationId xmlns:p14="http://schemas.microsoft.com/office/powerpoint/2010/main" val="592520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25</a:t>
            </a:fld>
            <a:endParaRPr lang="en-US" dirty="0"/>
          </a:p>
        </p:txBody>
      </p:sp>
    </p:spTree>
    <p:extLst>
      <p:ext uri="{BB962C8B-B14F-4D97-AF65-F5344CB8AC3E}">
        <p14:creationId xmlns:p14="http://schemas.microsoft.com/office/powerpoint/2010/main" val="898311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26</a:t>
            </a:fld>
            <a:endParaRPr lang="en-US" dirty="0"/>
          </a:p>
        </p:txBody>
      </p:sp>
    </p:spTree>
    <p:extLst>
      <p:ext uri="{BB962C8B-B14F-4D97-AF65-F5344CB8AC3E}">
        <p14:creationId xmlns:p14="http://schemas.microsoft.com/office/powerpoint/2010/main" val="14861175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27</a:t>
            </a:fld>
            <a:endParaRPr lang="en-US" dirty="0"/>
          </a:p>
        </p:txBody>
      </p:sp>
    </p:spTree>
    <p:extLst>
      <p:ext uri="{BB962C8B-B14F-4D97-AF65-F5344CB8AC3E}">
        <p14:creationId xmlns:p14="http://schemas.microsoft.com/office/powerpoint/2010/main" val="29278172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28</a:t>
            </a:fld>
            <a:endParaRPr lang="en-US" dirty="0"/>
          </a:p>
        </p:txBody>
      </p:sp>
    </p:spTree>
    <p:extLst>
      <p:ext uri="{BB962C8B-B14F-4D97-AF65-F5344CB8AC3E}">
        <p14:creationId xmlns:p14="http://schemas.microsoft.com/office/powerpoint/2010/main" val="34745448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29</a:t>
            </a:fld>
            <a:endParaRPr lang="en-US" dirty="0"/>
          </a:p>
        </p:txBody>
      </p:sp>
    </p:spTree>
    <p:extLst>
      <p:ext uri="{BB962C8B-B14F-4D97-AF65-F5344CB8AC3E}">
        <p14:creationId xmlns:p14="http://schemas.microsoft.com/office/powerpoint/2010/main" val="18379700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ask. Ask students to create their own questions about behavior.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30</a:t>
            </a:fld>
            <a:endParaRPr lang="en-US" dirty="0"/>
          </a:p>
        </p:txBody>
      </p:sp>
    </p:spTree>
    <p:extLst>
      <p:ext uri="{BB962C8B-B14F-4D97-AF65-F5344CB8AC3E}">
        <p14:creationId xmlns:p14="http://schemas.microsoft.com/office/powerpoint/2010/main" val="351435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4</a:t>
            </a:fld>
            <a:endParaRPr lang="en-US" dirty="0"/>
          </a:p>
        </p:txBody>
      </p:sp>
    </p:spTree>
    <p:extLst>
      <p:ext uri="{BB962C8B-B14F-4D97-AF65-F5344CB8AC3E}">
        <p14:creationId xmlns:p14="http://schemas.microsoft.com/office/powerpoint/2010/main" val="3587624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APA generally frowns</a:t>
            </a:r>
            <a:r>
              <a:rPr lang="en-US" baseline="0" dirty="0"/>
              <a:t> upon using any quotes because the focus is on summarizing existing research that leads to your own research.</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5</a:t>
            </a:fld>
            <a:endParaRPr lang="en-US" dirty="0"/>
          </a:p>
        </p:txBody>
      </p:sp>
    </p:spTree>
    <p:extLst>
      <p:ext uri="{BB962C8B-B14F-4D97-AF65-F5344CB8AC3E}">
        <p14:creationId xmlns:p14="http://schemas.microsoft.com/office/powerpoint/2010/main" val="538754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6</a:t>
            </a:fld>
            <a:endParaRPr lang="en-US" dirty="0"/>
          </a:p>
        </p:txBody>
      </p:sp>
    </p:spTree>
    <p:extLst>
      <p:ext uri="{BB962C8B-B14F-4D97-AF65-F5344CB8AC3E}">
        <p14:creationId xmlns:p14="http://schemas.microsoft.com/office/powerpoint/2010/main" val="4076085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7</a:t>
            </a:fld>
            <a:endParaRPr lang="en-US" dirty="0"/>
          </a:p>
        </p:txBody>
      </p:sp>
    </p:spTree>
    <p:extLst>
      <p:ext uri="{BB962C8B-B14F-4D97-AF65-F5344CB8AC3E}">
        <p14:creationId xmlns:p14="http://schemas.microsoft.com/office/powerpoint/2010/main" val="26271472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8</a:t>
            </a:fld>
            <a:endParaRPr lang="en-US" dirty="0"/>
          </a:p>
        </p:txBody>
      </p:sp>
    </p:spTree>
    <p:extLst>
      <p:ext uri="{BB962C8B-B14F-4D97-AF65-F5344CB8AC3E}">
        <p14:creationId xmlns:p14="http://schemas.microsoft.com/office/powerpoint/2010/main" val="244085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Note</a:t>
            </a:r>
            <a:r>
              <a:rPr lang="en-US" baseline="0" dirty="0"/>
              <a:t> with students that they too use the abstract to determine if an article will be included in their literature highlighting its importance. Note also with students that different journals may have different requirements for the word limit and structure of the abstract.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9</a:t>
            </a:fld>
            <a:endParaRPr lang="en-US" dirty="0"/>
          </a:p>
        </p:txBody>
      </p:sp>
    </p:spTree>
    <p:extLst>
      <p:ext uri="{BB962C8B-B14F-4D97-AF65-F5344CB8AC3E}">
        <p14:creationId xmlns:p14="http://schemas.microsoft.com/office/powerpoint/2010/main" val="2541145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10</a:t>
            </a:fld>
            <a:endParaRPr lang="en-US" dirty="0"/>
          </a:p>
        </p:txBody>
      </p:sp>
    </p:spTree>
    <p:extLst>
      <p:ext uri="{BB962C8B-B14F-4D97-AF65-F5344CB8AC3E}">
        <p14:creationId xmlns:p14="http://schemas.microsoft.com/office/powerpoint/2010/main" val="1847789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04BF29D-F2C1-4E41-B0B8-215DC5D30A6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4104722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4ADA6EB-4AC0-428D-BB2F-AB7E5077991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746151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2180971-1319-406C-9B6A-24B737222A2F}"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775258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956BCFB-F0BE-496E-AC13-5A2F28990D47}"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4277442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B6C034D-40FE-4716-8629-1EC2A509CD62}"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34994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5CE1F8E9-0487-4807-B61E-26438B639C49}"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125981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D77CE9C3-FA60-47EE-B116-A4D6266D2CAB}" type="datetime1">
              <a:rPr lang="en-US" smtClean="0"/>
              <a:pPr/>
              <a:t>3/8/2017</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418739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D9DD411-B3EB-413C-887B-3FD8E04E39D8}" type="datetime1">
              <a:rPr lang="en-US" smtClean="0"/>
              <a:pPr/>
              <a:t>3/8/2017</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244333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BA642D47-F7EA-48FC-A403-3ED460AE5223}" type="datetime1">
              <a:rPr lang="en-US" smtClean="0"/>
              <a:pPr/>
              <a:t>3/8/2017</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61703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D9B05C3-60DA-445A-B022-6679E813C30A}"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461951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1290219C-9649-45B1-8133-11E90BF364E0}"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308738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rotWithShape="1">
          <a:blip r:embed="rId13">
            <a:extLst>
              <a:ext uri="{28A0092B-C50C-407E-A947-70E740481C1C}">
                <a14:useLocalDpi xmlns:a14="http://schemas.microsoft.com/office/drawing/2010/main" val="0"/>
              </a:ext>
            </a:extLst>
          </a:blip>
          <a:srcRect t="-1" r="92120" b="119"/>
          <a:stretch/>
        </p:blipFill>
        <p:spPr>
          <a:xfrm>
            <a:off x="0" y="8164"/>
            <a:ext cx="579664" cy="6849836"/>
          </a:xfrm>
          <a:prstGeom prst="rect">
            <a:avLst/>
          </a:prstGeom>
        </p:spPr>
      </p:pic>
      <p:sp>
        <p:nvSpPr>
          <p:cNvPr id="8" name="Rectangle 7"/>
          <p:cNvSpPr/>
          <p:nvPr userDrawn="1"/>
        </p:nvSpPr>
        <p:spPr>
          <a:xfrm>
            <a:off x="604157" y="6249673"/>
            <a:ext cx="7821386" cy="461665"/>
          </a:xfrm>
          <a:prstGeom prst="rect">
            <a:avLst/>
          </a:prstGeom>
        </p:spPr>
        <p:txBody>
          <a:bodyPr wrap="square">
            <a:spAutoFit/>
          </a:bodyPr>
          <a:lstStyle/>
          <a:p>
            <a:r>
              <a:rPr lang="en-US" sz="1200" dirty="0" smtClean="0"/>
              <a:t>Ann Sloan Devlin, The Research Experience: Planning, Conducting, and Reporting Research 1st Edition © 2017 SAGE Publications, Inc.</a:t>
            </a:r>
            <a:endParaRPr lang="en-US" sz="1200" dirty="0"/>
          </a:p>
        </p:txBody>
      </p:sp>
    </p:spTree>
    <p:extLst>
      <p:ext uri="{BB962C8B-B14F-4D97-AF65-F5344CB8AC3E}">
        <p14:creationId xmlns:p14="http://schemas.microsoft.com/office/powerpoint/2010/main" val="102180048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018" y="436605"/>
            <a:ext cx="4168031" cy="5887141"/>
          </a:xfrm>
          <a:prstGeom prst="rect">
            <a:avLst/>
          </a:prstGeom>
        </p:spPr>
      </p:pic>
      <p:sp>
        <p:nvSpPr>
          <p:cNvPr id="9" name="Rectangle 8"/>
          <p:cNvSpPr/>
          <p:nvPr/>
        </p:nvSpPr>
        <p:spPr>
          <a:xfrm>
            <a:off x="4816537" y="2114644"/>
            <a:ext cx="4187419" cy="2246769"/>
          </a:xfrm>
          <a:prstGeom prst="rect">
            <a:avLst/>
          </a:prstGeom>
        </p:spPr>
        <p:txBody>
          <a:bodyPr wrap="square">
            <a:spAutoFit/>
          </a:bodyPr>
          <a:lstStyle/>
          <a:p>
            <a:r>
              <a:rPr lang="en-US" sz="3000" b="1" dirty="0"/>
              <a:t>The Research Experience: Planning, Conducting, and Reporting Research</a:t>
            </a:r>
          </a:p>
          <a:p>
            <a:r>
              <a:rPr lang="en-US" sz="2000" dirty="0"/>
              <a:t>© Ann Sloan Devlin</a:t>
            </a:r>
          </a:p>
        </p:txBody>
      </p:sp>
    </p:spTree>
    <p:extLst>
      <p:ext uri="{BB962C8B-B14F-4D97-AF65-F5344CB8AC3E}">
        <p14:creationId xmlns:p14="http://schemas.microsoft.com/office/powerpoint/2010/main" val="41491609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38592"/>
            <a:ext cx="5609780" cy="891106"/>
          </a:xfrm>
        </p:spPr>
        <p:txBody>
          <a:bodyPr/>
          <a:lstStyle/>
          <a:p>
            <a:r>
              <a:rPr lang="en-US" dirty="0"/>
              <a:t>The Introduction: Content</a:t>
            </a:r>
          </a:p>
        </p:txBody>
      </p:sp>
      <p:sp>
        <p:nvSpPr>
          <p:cNvPr id="3" name="Content Placeholder 2"/>
          <p:cNvSpPr>
            <a:spLocks noGrp="1"/>
          </p:cNvSpPr>
          <p:nvPr>
            <p:ph idx="1"/>
          </p:nvPr>
        </p:nvSpPr>
        <p:spPr>
          <a:xfrm>
            <a:off x="587257" y="2162086"/>
            <a:ext cx="6984318" cy="2922661"/>
          </a:xfrm>
        </p:spPr>
        <p:txBody>
          <a:bodyPr>
            <a:normAutofit/>
          </a:bodyPr>
          <a:lstStyle/>
          <a:p>
            <a:pPr>
              <a:lnSpc>
                <a:spcPct val="100000"/>
              </a:lnSpc>
            </a:pPr>
            <a:r>
              <a:rPr lang="en-US" sz="2200" dirty="0"/>
              <a:t>The wide funnel at the beginning of the introduction describes the topic under </a:t>
            </a:r>
            <a:r>
              <a:rPr lang="en-US" sz="2200" dirty="0" smtClean="0"/>
              <a:t>investigation</a:t>
            </a:r>
            <a:endParaRPr lang="en-US" sz="2200" i="1" dirty="0"/>
          </a:p>
          <a:p>
            <a:pPr>
              <a:lnSpc>
                <a:spcPct val="100000"/>
              </a:lnSpc>
            </a:pPr>
            <a:r>
              <a:rPr lang="en-US" sz="2200" dirty="0"/>
              <a:t>The middle of the funnel reviews the influential research that shaped the </a:t>
            </a:r>
            <a:r>
              <a:rPr lang="en-US" sz="2200" dirty="0" smtClean="0"/>
              <a:t>study</a:t>
            </a:r>
            <a:endParaRPr lang="en-US" sz="2200" dirty="0"/>
          </a:p>
          <a:p>
            <a:pPr>
              <a:lnSpc>
                <a:spcPct val="100000"/>
              </a:lnSpc>
            </a:pPr>
            <a:r>
              <a:rPr lang="en-US" sz="2200" dirty="0"/>
              <a:t>The end of the introduction shows how your study will build on the previous literature and ends with your </a:t>
            </a:r>
            <a:r>
              <a:rPr lang="en-US" sz="2200" dirty="0" smtClean="0"/>
              <a:t>hypothesis</a:t>
            </a:r>
            <a:endParaRPr lang="en-US" sz="2200" dirty="0"/>
          </a:p>
        </p:txBody>
      </p:sp>
    </p:spTree>
    <p:extLst>
      <p:ext uri="{BB962C8B-B14F-4D97-AF65-F5344CB8AC3E}">
        <p14:creationId xmlns:p14="http://schemas.microsoft.com/office/powerpoint/2010/main" val="1353420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775325"/>
            <a:ext cx="5344860" cy="814194"/>
          </a:xfrm>
        </p:spPr>
        <p:txBody>
          <a:bodyPr/>
          <a:lstStyle/>
          <a:p>
            <a:r>
              <a:rPr lang="en-US" dirty="0"/>
              <a:t>The Introduction: Content</a:t>
            </a:r>
          </a:p>
        </p:txBody>
      </p:sp>
      <p:sp>
        <p:nvSpPr>
          <p:cNvPr id="3" name="Content Placeholder 2"/>
          <p:cNvSpPr>
            <a:spLocks noGrp="1"/>
          </p:cNvSpPr>
          <p:nvPr>
            <p:ph idx="1"/>
          </p:nvPr>
        </p:nvSpPr>
        <p:spPr>
          <a:xfrm>
            <a:off x="595802" y="2127903"/>
            <a:ext cx="8112363" cy="3555050"/>
          </a:xfrm>
        </p:spPr>
        <p:txBody>
          <a:bodyPr>
            <a:noAutofit/>
          </a:bodyPr>
          <a:lstStyle/>
          <a:p>
            <a:pPr>
              <a:lnSpc>
                <a:spcPct val="100000"/>
              </a:lnSpc>
            </a:pPr>
            <a:r>
              <a:rPr lang="en-US" sz="2200" dirty="0"/>
              <a:t>First sentences set the stage for the </a:t>
            </a:r>
            <a:r>
              <a:rPr lang="en-US" sz="2200" dirty="0" smtClean="0"/>
              <a:t>reader</a:t>
            </a:r>
            <a:endParaRPr lang="en-US" sz="2200" dirty="0"/>
          </a:p>
          <a:p>
            <a:pPr>
              <a:lnSpc>
                <a:spcPct val="100000"/>
              </a:lnSpc>
            </a:pPr>
            <a:r>
              <a:rPr lang="en-US" sz="2200" dirty="0"/>
              <a:t>Integrating the </a:t>
            </a:r>
            <a:r>
              <a:rPr lang="en-US" sz="2200" dirty="0" smtClean="0"/>
              <a:t>literature</a:t>
            </a:r>
            <a:endParaRPr lang="en-US" sz="2200" dirty="0"/>
          </a:p>
          <a:p>
            <a:pPr lvl="1">
              <a:lnSpc>
                <a:spcPct val="100000"/>
              </a:lnSpc>
            </a:pPr>
            <a:r>
              <a:rPr lang="en-US" sz="2200" dirty="0"/>
              <a:t>Take a historical perspective that indicates the most important findings and how the topic has been </a:t>
            </a:r>
            <a:r>
              <a:rPr lang="en-US" sz="2200" dirty="0" smtClean="0"/>
              <a:t>studied</a:t>
            </a:r>
            <a:endParaRPr lang="en-US" sz="2200" dirty="0"/>
          </a:p>
          <a:p>
            <a:pPr lvl="1">
              <a:lnSpc>
                <a:spcPct val="100000"/>
              </a:lnSpc>
            </a:pPr>
            <a:r>
              <a:rPr lang="en-US" sz="2200" dirty="0"/>
              <a:t>Organize the material around a </a:t>
            </a:r>
            <a:r>
              <a:rPr lang="en-US" sz="2200" dirty="0" smtClean="0"/>
              <a:t>theory</a:t>
            </a:r>
            <a:endParaRPr lang="en-US" sz="2200" dirty="0"/>
          </a:p>
          <a:p>
            <a:pPr lvl="1">
              <a:lnSpc>
                <a:spcPct val="100000"/>
              </a:lnSpc>
            </a:pPr>
            <a:r>
              <a:rPr lang="en-US" sz="2200" dirty="0"/>
              <a:t>Integrate research from multiple methodological </a:t>
            </a:r>
            <a:r>
              <a:rPr lang="en-US" sz="2200" dirty="0" smtClean="0"/>
              <a:t>perspectives</a:t>
            </a:r>
            <a:endParaRPr lang="en-US" sz="2200" dirty="0"/>
          </a:p>
          <a:p>
            <a:pPr lvl="1">
              <a:lnSpc>
                <a:spcPct val="100000"/>
              </a:lnSpc>
            </a:pPr>
            <a:r>
              <a:rPr lang="en-US" sz="2200" dirty="0"/>
              <a:t>Contrast consistent findings with anomalous findings or confounding variables</a:t>
            </a:r>
          </a:p>
        </p:txBody>
      </p:sp>
    </p:spTree>
    <p:extLst>
      <p:ext uri="{BB962C8B-B14F-4D97-AF65-F5344CB8AC3E}">
        <p14:creationId xmlns:p14="http://schemas.microsoft.com/office/powerpoint/2010/main" val="1889892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672775"/>
            <a:ext cx="5447410" cy="703098"/>
          </a:xfrm>
        </p:spPr>
        <p:txBody>
          <a:bodyPr/>
          <a:lstStyle/>
          <a:p>
            <a:r>
              <a:rPr lang="en-US" dirty="0"/>
              <a:t>The Introduction: Content</a:t>
            </a:r>
          </a:p>
        </p:txBody>
      </p:sp>
      <p:sp>
        <p:nvSpPr>
          <p:cNvPr id="3" name="Content Placeholder 2"/>
          <p:cNvSpPr>
            <a:spLocks noGrp="1"/>
          </p:cNvSpPr>
          <p:nvPr>
            <p:ph idx="1"/>
          </p:nvPr>
        </p:nvSpPr>
        <p:spPr>
          <a:xfrm>
            <a:off x="595803" y="1880076"/>
            <a:ext cx="8232004" cy="3671888"/>
          </a:xfrm>
        </p:spPr>
        <p:txBody>
          <a:bodyPr>
            <a:normAutofit fontScale="92500"/>
          </a:bodyPr>
          <a:lstStyle/>
          <a:p>
            <a:pPr>
              <a:lnSpc>
                <a:spcPct val="100000"/>
              </a:lnSpc>
            </a:pPr>
            <a:r>
              <a:rPr lang="en-US" sz="2200" dirty="0"/>
              <a:t>Citing and quoting from the </a:t>
            </a:r>
            <a:r>
              <a:rPr lang="en-US" sz="2200" dirty="0" smtClean="0"/>
              <a:t>literature</a:t>
            </a:r>
            <a:endParaRPr lang="en-US" sz="2200" dirty="0"/>
          </a:p>
          <a:p>
            <a:pPr lvl="1">
              <a:lnSpc>
                <a:spcPct val="100000"/>
              </a:lnSpc>
            </a:pPr>
            <a:r>
              <a:rPr lang="en-US" sz="2200" dirty="0"/>
              <a:t>It is recommended that citations be put in parentheses as opposed to open test citations in which only the year is in </a:t>
            </a:r>
            <a:r>
              <a:rPr lang="en-US" sz="2200" dirty="0" smtClean="0"/>
              <a:t>parentheses </a:t>
            </a:r>
            <a:endParaRPr lang="en-US" sz="2200" dirty="0"/>
          </a:p>
          <a:p>
            <a:pPr lvl="1">
              <a:lnSpc>
                <a:spcPct val="100000"/>
              </a:lnSpc>
            </a:pPr>
            <a:r>
              <a:rPr lang="en-US" sz="2200" dirty="0"/>
              <a:t>Direct quotes is like stacking abstracts but when used, for impactful papers or statements, should include the authors, year, and page </a:t>
            </a:r>
            <a:r>
              <a:rPr lang="en-US" sz="2200" dirty="0" smtClean="0"/>
              <a:t>number</a:t>
            </a:r>
            <a:endParaRPr lang="en-US" sz="2200" dirty="0"/>
          </a:p>
          <a:p>
            <a:pPr>
              <a:lnSpc>
                <a:spcPct val="100000"/>
              </a:lnSpc>
            </a:pPr>
            <a:r>
              <a:rPr lang="en-US" sz="2200" dirty="0" smtClean="0"/>
              <a:t>Tense</a:t>
            </a:r>
            <a:endParaRPr lang="en-US" sz="2200" dirty="0"/>
          </a:p>
          <a:p>
            <a:pPr lvl="1">
              <a:lnSpc>
                <a:spcPct val="100000"/>
              </a:lnSpc>
            </a:pPr>
            <a:r>
              <a:rPr lang="en-US" sz="2200" dirty="0"/>
              <a:t>Most sections of a paper are written in past </a:t>
            </a:r>
            <a:r>
              <a:rPr lang="en-US" sz="2200" dirty="0" smtClean="0"/>
              <a:t>tense</a:t>
            </a:r>
            <a:endParaRPr lang="en-US" sz="2200" dirty="0"/>
          </a:p>
          <a:p>
            <a:pPr lvl="1">
              <a:lnSpc>
                <a:spcPct val="100000"/>
              </a:lnSpc>
            </a:pPr>
            <a:r>
              <a:rPr lang="en-US" sz="2200" dirty="0"/>
              <a:t>Present tense should be used to describe measures that </a:t>
            </a:r>
            <a:r>
              <a:rPr lang="en-US" sz="2200" dirty="0" smtClean="0"/>
              <a:t>exist</a:t>
            </a:r>
            <a:endParaRPr lang="en-US" sz="2200" dirty="0"/>
          </a:p>
        </p:txBody>
      </p:sp>
    </p:spTree>
    <p:extLst>
      <p:ext uri="{BB962C8B-B14F-4D97-AF65-F5344CB8AC3E}">
        <p14:creationId xmlns:p14="http://schemas.microsoft.com/office/powerpoint/2010/main" val="313965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3" y="920603"/>
            <a:ext cx="5515776" cy="762919"/>
          </a:xfrm>
        </p:spPr>
        <p:txBody>
          <a:bodyPr/>
          <a:lstStyle/>
          <a:p>
            <a:r>
              <a:rPr lang="en-US" dirty="0"/>
              <a:t>The Introduction: Content</a:t>
            </a:r>
          </a:p>
        </p:txBody>
      </p:sp>
      <p:sp>
        <p:nvSpPr>
          <p:cNvPr id="3" name="Content Placeholder 2"/>
          <p:cNvSpPr>
            <a:spLocks noGrp="1"/>
          </p:cNvSpPr>
          <p:nvPr>
            <p:ph idx="1"/>
          </p:nvPr>
        </p:nvSpPr>
        <p:spPr>
          <a:xfrm>
            <a:off x="595803" y="2367186"/>
            <a:ext cx="8172182" cy="1862982"/>
          </a:xfrm>
        </p:spPr>
        <p:txBody>
          <a:bodyPr>
            <a:normAutofit/>
          </a:bodyPr>
          <a:lstStyle/>
          <a:p>
            <a:r>
              <a:rPr lang="en-US" sz="2200" dirty="0"/>
              <a:t>Length of the </a:t>
            </a:r>
            <a:r>
              <a:rPr lang="en-US" sz="2200" dirty="0" smtClean="0"/>
              <a:t>introduction</a:t>
            </a:r>
            <a:endParaRPr lang="en-US" sz="2200" dirty="0"/>
          </a:p>
          <a:p>
            <a:pPr lvl="1"/>
            <a:r>
              <a:rPr lang="en-US" sz="2200" dirty="0"/>
              <a:t>Most journals suggest that an introduction be </a:t>
            </a:r>
            <a:r>
              <a:rPr lang="en-US" sz="2200" dirty="0" smtClean="0"/>
              <a:t>between 8</a:t>
            </a:r>
            <a:r>
              <a:rPr lang="en-US" sz="2200" baseline="0" dirty="0" smtClean="0"/>
              <a:t> and </a:t>
            </a:r>
            <a:r>
              <a:rPr lang="en-US" sz="2200" dirty="0" smtClean="0"/>
              <a:t>9 </a:t>
            </a:r>
            <a:r>
              <a:rPr lang="en-US" sz="2200" dirty="0"/>
              <a:t>pages, double </a:t>
            </a:r>
            <a:r>
              <a:rPr lang="en-US" sz="2200" dirty="0" smtClean="0"/>
              <a:t>spaced</a:t>
            </a:r>
            <a:endParaRPr lang="en-US" sz="2200" dirty="0"/>
          </a:p>
          <a:p>
            <a:pPr lvl="1"/>
            <a:r>
              <a:rPr lang="en-US" sz="2200" dirty="0"/>
              <a:t>The Discussion and Introduction should be roughly balanced</a:t>
            </a:r>
          </a:p>
        </p:txBody>
      </p:sp>
    </p:spTree>
    <p:extLst>
      <p:ext uri="{BB962C8B-B14F-4D97-AF65-F5344CB8AC3E}">
        <p14:creationId xmlns:p14="http://schemas.microsoft.com/office/powerpoint/2010/main" val="2116456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574769"/>
          </a:xfrm>
        </p:spPr>
        <p:txBody>
          <a:bodyPr>
            <a:noAutofit/>
          </a:bodyPr>
          <a:lstStyle/>
          <a:p>
            <a:r>
              <a:rPr lang="en-US" dirty="0"/>
              <a:t>The Introduction and Method: Centering, Bolding, and Page Sequencing</a:t>
            </a:r>
          </a:p>
        </p:txBody>
      </p:sp>
      <p:sp>
        <p:nvSpPr>
          <p:cNvPr id="3" name="Content Placeholder 2"/>
          <p:cNvSpPr>
            <a:spLocks noGrp="1"/>
          </p:cNvSpPr>
          <p:nvPr>
            <p:ph idx="1"/>
          </p:nvPr>
        </p:nvSpPr>
        <p:spPr>
          <a:xfrm>
            <a:off x="638532" y="2407277"/>
            <a:ext cx="8146546" cy="3375422"/>
          </a:xfrm>
        </p:spPr>
        <p:txBody>
          <a:bodyPr>
            <a:normAutofit fontScale="92500"/>
          </a:bodyPr>
          <a:lstStyle/>
          <a:p>
            <a:pPr marL="274320">
              <a:lnSpc>
                <a:spcPct val="100000"/>
              </a:lnSpc>
            </a:pPr>
            <a:r>
              <a:rPr lang="en-US" sz="2200" dirty="0"/>
              <a:t>Beginning with the title page, the pages are numbered beginning with </a:t>
            </a:r>
            <a:r>
              <a:rPr lang="en-US" sz="2200" dirty="0" smtClean="0"/>
              <a:t>1</a:t>
            </a:r>
            <a:endParaRPr lang="en-US" sz="2200" dirty="0"/>
          </a:p>
          <a:p>
            <a:pPr marL="274320">
              <a:lnSpc>
                <a:spcPct val="100000"/>
              </a:lnSpc>
            </a:pPr>
            <a:r>
              <a:rPr lang="en-US" sz="2200" dirty="0"/>
              <a:t>The Introduction starts with the title repeated, centered, and </a:t>
            </a:r>
            <a:r>
              <a:rPr lang="en-US" sz="2200" dirty="0" smtClean="0"/>
              <a:t>unbolded</a:t>
            </a:r>
            <a:endParaRPr lang="en-US" sz="2200" dirty="0"/>
          </a:p>
          <a:p>
            <a:pPr marL="274320" lvl="1">
              <a:lnSpc>
                <a:spcPct val="100000"/>
              </a:lnSpc>
            </a:pPr>
            <a:r>
              <a:rPr lang="en-US" sz="2200" dirty="0"/>
              <a:t>The sections continue without page breaks until the </a:t>
            </a:r>
            <a:r>
              <a:rPr lang="en-US" sz="2200" dirty="0" smtClean="0"/>
              <a:t>References</a:t>
            </a:r>
            <a:endParaRPr lang="en-US" sz="2200" dirty="0"/>
          </a:p>
          <a:p>
            <a:pPr marL="274320">
              <a:lnSpc>
                <a:spcPct val="100000"/>
              </a:lnSpc>
            </a:pPr>
            <a:r>
              <a:rPr lang="en-US" sz="2200" dirty="0"/>
              <a:t>The following headings are centered and bolded: </a:t>
            </a:r>
            <a:r>
              <a:rPr lang="en-US" sz="2200" b="1" dirty="0"/>
              <a:t>Method, Results, </a:t>
            </a:r>
            <a:r>
              <a:rPr lang="en-US" sz="2200" dirty="0"/>
              <a:t>and</a:t>
            </a:r>
            <a:r>
              <a:rPr lang="en-US" sz="2200" b="1" dirty="0"/>
              <a:t> </a:t>
            </a:r>
            <a:r>
              <a:rPr lang="en-US" sz="2200" b="1" dirty="0" smtClean="0"/>
              <a:t>Discussion</a:t>
            </a:r>
            <a:endParaRPr lang="en-US" sz="2200" b="1" dirty="0"/>
          </a:p>
          <a:p>
            <a:pPr marL="274320">
              <a:lnSpc>
                <a:spcPct val="100000"/>
              </a:lnSpc>
            </a:pPr>
            <a:r>
              <a:rPr lang="en-US" sz="2200" b="1" dirty="0"/>
              <a:t>Participants, Materials, </a:t>
            </a:r>
            <a:r>
              <a:rPr lang="en-US" sz="2200" dirty="0"/>
              <a:t>and </a:t>
            </a:r>
            <a:r>
              <a:rPr lang="en-US" sz="2200" b="1" dirty="0"/>
              <a:t>Procedure</a:t>
            </a:r>
            <a:r>
              <a:rPr lang="en-US" sz="2200" dirty="0"/>
              <a:t> are flush left and </a:t>
            </a:r>
            <a:r>
              <a:rPr lang="en-US" sz="2200" dirty="0" smtClean="0"/>
              <a:t>bolded</a:t>
            </a:r>
            <a:endParaRPr lang="en-US" sz="2200" b="1" dirty="0"/>
          </a:p>
        </p:txBody>
      </p:sp>
    </p:spTree>
    <p:extLst>
      <p:ext uri="{BB962C8B-B14F-4D97-AF65-F5344CB8AC3E}">
        <p14:creationId xmlns:p14="http://schemas.microsoft.com/office/powerpoint/2010/main" val="1047484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284" y="732595"/>
            <a:ext cx="4635559" cy="848377"/>
          </a:xfrm>
        </p:spPr>
        <p:txBody>
          <a:bodyPr/>
          <a:lstStyle/>
          <a:p>
            <a:r>
              <a:rPr lang="en-US" dirty="0"/>
              <a:t>The Method Section</a:t>
            </a:r>
          </a:p>
        </p:txBody>
      </p:sp>
      <p:sp>
        <p:nvSpPr>
          <p:cNvPr id="3" name="Content Placeholder 2"/>
          <p:cNvSpPr>
            <a:spLocks noGrp="1"/>
          </p:cNvSpPr>
          <p:nvPr>
            <p:ph idx="1"/>
          </p:nvPr>
        </p:nvSpPr>
        <p:spPr>
          <a:xfrm>
            <a:off x="587256" y="2150904"/>
            <a:ext cx="7838897" cy="3446591"/>
          </a:xfrm>
        </p:spPr>
        <p:txBody>
          <a:bodyPr>
            <a:noAutofit/>
          </a:bodyPr>
          <a:lstStyle/>
          <a:p>
            <a:pPr marL="274320">
              <a:lnSpc>
                <a:spcPct val="100000"/>
              </a:lnSpc>
            </a:pPr>
            <a:r>
              <a:rPr lang="en-US" sz="2200" dirty="0"/>
              <a:t>Straightforward and detailed and focuses on the presentation of the facts regarding who participated (e.g., Participants), what they did (e.g., Measures), and how they did it (e.g., Procedure</a:t>
            </a:r>
            <a:r>
              <a:rPr lang="en-US" sz="2200" dirty="0" smtClean="0"/>
              <a:t>)</a:t>
            </a:r>
            <a:endParaRPr lang="en-US" sz="2200" b="1" dirty="0"/>
          </a:p>
          <a:p>
            <a:pPr marL="274320">
              <a:lnSpc>
                <a:spcPct val="100000"/>
              </a:lnSpc>
            </a:pPr>
            <a:r>
              <a:rPr lang="en-US" sz="2200" dirty="0"/>
              <a:t>Many researchers include a Research Design statement at the beginning of the Method </a:t>
            </a:r>
            <a:r>
              <a:rPr lang="en-US" sz="2200" dirty="0" smtClean="0"/>
              <a:t>section</a:t>
            </a:r>
            <a:endParaRPr lang="en-US" sz="2200" dirty="0"/>
          </a:p>
          <a:p>
            <a:pPr marL="274320" lvl="1">
              <a:lnSpc>
                <a:spcPct val="100000"/>
              </a:lnSpc>
            </a:pPr>
            <a:r>
              <a:rPr lang="en-US" sz="2200" dirty="0"/>
              <a:t>Describes the type of research design that was used in the study (e.g., correlational, experimental, quasi-experimental</a:t>
            </a:r>
            <a:r>
              <a:rPr lang="en-US" sz="2200" dirty="0" smtClean="0"/>
              <a:t>)</a:t>
            </a:r>
            <a:endParaRPr lang="en-US" sz="2200" dirty="0"/>
          </a:p>
        </p:txBody>
      </p:sp>
    </p:spTree>
    <p:extLst>
      <p:ext uri="{BB962C8B-B14F-4D97-AF65-F5344CB8AC3E}">
        <p14:creationId xmlns:p14="http://schemas.microsoft.com/office/powerpoint/2010/main" val="427785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5" y="544588"/>
            <a:ext cx="4439006" cy="891106"/>
          </a:xfrm>
        </p:spPr>
        <p:txBody>
          <a:bodyPr/>
          <a:lstStyle/>
          <a:p>
            <a:r>
              <a:rPr lang="en-US" dirty="0"/>
              <a:t>The Method Section</a:t>
            </a:r>
          </a:p>
        </p:txBody>
      </p:sp>
      <p:sp>
        <p:nvSpPr>
          <p:cNvPr id="3" name="Content Placeholder 2"/>
          <p:cNvSpPr>
            <a:spLocks noGrp="1"/>
          </p:cNvSpPr>
          <p:nvPr>
            <p:ph idx="1"/>
          </p:nvPr>
        </p:nvSpPr>
        <p:spPr>
          <a:xfrm>
            <a:off x="578711" y="1803297"/>
            <a:ext cx="7898718" cy="4230035"/>
          </a:xfrm>
        </p:spPr>
        <p:txBody>
          <a:bodyPr>
            <a:noAutofit/>
          </a:bodyPr>
          <a:lstStyle/>
          <a:p>
            <a:pPr>
              <a:lnSpc>
                <a:spcPct val="100000"/>
              </a:lnSpc>
            </a:pPr>
            <a:r>
              <a:rPr lang="en-US" sz="1800" dirty="0"/>
              <a:t>Participants</a:t>
            </a:r>
          </a:p>
          <a:p>
            <a:pPr lvl="1">
              <a:lnSpc>
                <a:spcPct val="100000"/>
              </a:lnSpc>
            </a:pPr>
            <a:r>
              <a:rPr lang="en-US" sz="1800" dirty="0"/>
              <a:t>Present the number of people who participated, their demographic characteristics, and the sampling </a:t>
            </a:r>
            <a:r>
              <a:rPr lang="en-US" sz="1800" dirty="0" smtClean="0"/>
              <a:t>procedure</a:t>
            </a:r>
            <a:endParaRPr lang="en-US" sz="1800" dirty="0"/>
          </a:p>
          <a:p>
            <a:pPr>
              <a:lnSpc>
                <a:spcPct val="100000"/>
              </a:lnSpc>
            </a:pPr>
            <a:r>
              <a:rPr lang="en-US" sz="1800" dirty="0"/>
              <a:t>Measures</a:t>
            </a:r>
          </a:p>
          <a:p>
            <a:pPr lvl="1">
              <a:lnSpc>
                <a:spcPct val="100000"/>
              </a:lnSpc>
            </a:pPr>
            <a:r>
              <a:rPr lang="en-US" sz="1800" dirty="0"/>
              <a:t>Contains information about the scales as well as how an independent variable was </a:t>
            </a:r>
            <a:r>
              <a:rPr lang="en-US" sz="1800" dirty="0" smtClean="0"/>
              <a:t>manipulated</a:t>
            </a:r>
            <a:endParaRPr lang="en-US" sz="1800" dirty="0"/>
          </a:p>
          <a:p>
            <a:pPr lvl="1">
              <a:lnSpc>
                <a:spcPct val="100000"/>
              </a:lnSpc>
            </a:pPr>
            <a:r>
              <a:rPr lang="en-US" sz="1800" dirty="0"/>
              <a:t>Should include the number of items, the scale range and anchors, sample items, whether items were reverse scored, and information about reliability and </a:t>
            </a:r>
            <a:r>
              <a:rPr lang="en-US" sz="1800" dirty="0" smtClean="0"/>
              <a:t>validity</a:t>
            </a:r>
            <a:endParaRPr lang="en-US" sz="1800" dirty="0"/>
          </a:p>
          <a:p>
            <a:pPr>
              <a:lnSpc>
                <a:spcPct val="100000"/>
              </a:lnSpc>
            </a:pPr>
            <a:r>
              <a:rPr lang="en-US" sz="1800" dirty="0"/>
              <a:t>Procedure</a:t>
            </a:r>
          </a:p>
          <a:p>
            <a:pPr lvl="1">
              <a:lnSpc>
                <a:spcPct val="100000"/>
              </a:lnSpc>
            </a:pPr>
            <a:r>
              <a:rPr lang="en-US" sz="1800" dirty="0"/>
              <a:t>Contains information about the timeline and place of the research, instructions given to participants, and how the study was </a:t>
            </a:r>
            <a:r>
              <a:rPr lang="en-US" sz="1800" dirty="0" smtClean="0"/>
              <a:t>administered</a:t>
            </a:r>
            <a:endParaRPr lang="en-US" sz="1800" dirty="0"/>
          </a:p>
        </p:txBody>
      </p:sp>
    </p:spTree>
    <p:extLst>
      <p:ext uri="{BB962C8B-B14F-4D97-AF65-F5344CB8AC3E}">
        <p14:creationId xmlns:p14="http://schemas.microsoft.com/office/powerpoint/2010/main" val="1824877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8" y="920604"/>
            <a:ext cx="4797929" cy="899652"/>
          </a:xfrm>
        </p:spPr>
        <p:txBody>
          <a:bodyPr/>
          <a:lstStyle/>
          <a:p>
            <a:r>
              <a:rPr lang="en-US" dirty="0"/>
              <a:t>Writing about Results</a:t>
            </a:r>
          </a:p>
        </p:txBody>
      </p:sp>
      <p:sp>
        <p:nvSpPr>
          <p:cNvPr id="3" name="Content Placeholder 2"/>
          <p:cNvSpPr>
            <a:spLocks noGrp="1"/>
          </p:cNvSpPr>
          <p:nvPr>
            <p:ph idx="1"/>
          </p:nvPr>
        </p:nvSpPr>
        <p:spPr>
          <a:xfrm>
            <a:off x="604348" y="2230587"/>
            <a:ext cx="7497065" cy="2700336"/>
          </a:xfrm>
        </p:spPr>
        <p:txBody>
          <a:bodyPr>
            <a:normAutofit/>
          </a:bodyPr>
          <a:lstStyle/>
          <a:p>
            <a:pPr>
              <a:lnSpc>
                <a:spcPct val="100000"/>
              </a:lnSpc>
            </a:pPr>
            <a:r>
              <a:rPr lang="en-US" sz="2200" dirty="0"/>
              <a:t>A statement of what you are examining and your hypothesis should come before the descriptive </a:t>
            </a:r>
            <a:r>
              <a:rPr lang="en-US" sz="2200" dirty="0" smtClean="0"/>
              <a:t>statistics</a:t>
            </a:r>
            <a:endParaRPr lang="en-US" sz="2200" dirty="0"/>
          </a:p>
          <a:p>
            <a:pPr>
              <a:lnSpc>
                <a:spcPct val="100000"/>
              </a:lnSpc>
            </a:pPr>
            <a:r>
              <a:rPr lang="en-US" sz="2200" dirty="0"/>
              <a:t>Important findings (tests of your hypotheses) should come before any secondary </a:t>
            </a:r>
            <a:r>
              <a:rPr lang="en-US" sz="2200" dirty="0" smtClean="0"/>
              <a:t>findings</a:t>
            </a:r>
            <a:endParaRPr lang="en-US" sz="2200" dirty="0"/>
          </a:p>
          <a:p>
            <a:pPr>
              <a:lnSpc>
                <a:spcPct val="100000"/>
              </a:lnSpc>
            </a:pPr>
            <a:r>
              <a:rPr lang="en-US" sz="2200" dirty="0"/>
              <a:t>Use tables and figures to make test more understandable but make sure you direct your reader to the important information in the table or </a:t>
            </a:r>
            <a:r>
              <a:rPr lang="en-US" sz="2200" dirty="0" smtClean="0"/>
              <a:t>figure</a:t>
            </a:r>
            <a:endParaRPr lang="en-US" sz="2200" dirty="0"/>
          </a:p>
        </p:txBody>
      </p:sp>
    </p:spTree>
    <p:extLst>
      <p:ext uri="{BB962C8B-B14F-4D97-AF65-F5344CB8AC3E}">
        <p14:creationId xmlns:p14="http://schemas.microsoft.com/office/powerpoint/2010/main" val="579175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about Results: The Specifics of What to Present </a:t>
            </a:r>
          </a:p>
        </p:txBody>
      </p:sp>
      <p:sp>
        <p:nvSpPr>
          <p:cNvPr id="3" name="Content Placeholder 2"/>
          <p:cNvSpPr>
            <a:spLocks noGrp="1"/>
          </p:cNvSpPr>
          <p:nvPr>
            <p:ph idx="1"/>
          </p:nvPr>
        </p:nvSpPr>
        <p:spPr>
          <a:xfrm>
            <a:off x="612894" y="2501281"/>
            <a:ext cx="7155233" cy="2310001"/>
          </a:xfrm>
        </p:spPr>
        <p:txBody>
          <a:bodyPr>
            <a:normAutofit/>
          </a:bodyPr>
          <a:lstStyle/>
          <a:p>
            <a:r>
              <a:rPr lang="en-US" sz="2200" dirty="0"/>
              <a:t>Results is centered and </a:t>
            </a:r>
            <a:r>
              <a:rPr lang="en-US" sz="2200" dirty="0" smtClean="0"/>
              <a:t>bolded</a:t>
            </a:r>
            <a:endParaRPr lang="en-US" sz="2200" dirty="0"/>
          </a:p>
          <a:p>
            <a:pPr lvl="1"/>
            <a:r>
              <a:rPr lang="en-US" sz="2200" dirty="0"/>
              <a:t>Start with major hypotheses, then any secondary analyses, and then any post-hoc </a:t>
            </a:r>
            <a:r>
              <a:rPr lang="en-US" sz="2200" dirty="0" smtClean="0"/>
              <a:t>relationships</a:t>
            </a:r>
            <a:endParaRPr lang="en-US" sz="2200" dirty="0"/>
          </a:p>
          <a:p>
            <a:r>
              <a:rPr lang="en-US" sz="2200" dirty="0"/>
              <a:t>Transparency in </a:t>
            </a:r>
            <a:r>
              <a:rPr lang="en-US" sz="2200" dirty="0" smtClean="0"/>
              <a:t>reporting</a:t>
            </a:r>
            <a:endParaRPr lang="en-US" sz="2200" dirty="0"/>
          </a:p>
          <a:p>
            <a:pPr lvl="1"/>
            <a:r>
              <a:rPr lang="en-US" sz="2200" dirty="0"/>
              <a:t>Describe steps taken to “clean up” the data either in the Results or Methods </a:t>
            </a:r>
            <a:r>
              <a:rPr lang="en-US" sz="2200" dirty="0" smtClean="0"/>
              <a:t>section</a:t>
            </a:r>
            <a:endParaRPr lang="en-US" sz="2200" dirty="0"/>
          </a:p>
        </p:txBody>
      </p:sp>
    </p:spTree>
    <p:extLst>
      <p:ext uri="{BB962C8B-B14F-4D97-AF65-F5344CB8AC3E}">
        <p14:creationId xmlns:p14="http://schemas.microsoft.com/office/powerpoint/2010/main" val="498384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30046"/>
            <a:ext cx="7481309" cy="814194"/>
          </a:xfrm>
        </p:spPr>
        <p:txBody>
          <a:bodyPr/>
          <a:lstStyle/>
          <a:p>
            <a:r>
              <a:rPr lang="en-US" dirty="0"/>
              <a:t>Statistical Presentation in APA Style</a:t>
            </a:r>
          </a:p>
        </p:txBody>
      </p:sp>
      <p:sp>
        <p:nvSpPr>
          <p:cNvPr id="3" name="Content Placeholder 2"/>
          <p:cNvSpPr>
            <a:spLocks noGrp="1"/>
          </p:cNvSpPr>
          <p:nvPr>
            <p:ph idx="1"/>
          </p:nvPr>
        </p:nvSpPr>
        <p:spPr>
          <a:xfrm>
            <a:off x="604348" y="1791979"/>
            <a:ext cx="7924356" cy="4070435"/>
          </a:xfrm>
        </p:spPr>
        <p:txBody>
          <a:bodyPr>
            <a:noAutofit/>
          </a:bodyPr>
          <a:lstStyle/>
          <a:p>
            <a:r>
              <a:rPr lang="en-US" sz="2200" dirty="0"/>
              <a:t>Basic formatting requirements</a:t>
            </a:r>
            <a:r>
              <a:rPr lang="en-US" sz="2200" dirty="0" smtClean="0"/>
              <a:t>:</a:t>
            </a:r>
            <a:endParaRPr lang="en-US" sz="2200" dirty="0"/>
          </a:p>
          <a:p>
            <a:pPr lvl="1"/>
            <a:r>
              <a:rPr lang="en-US" sz="2200" dirty="0"/>
              <a:t>Statistical symbols are presented in </a:t>
            </a:r>
            <a:r>
              <a:rPr lang="en-US" sz="2200" dirty="0" smtClean="0"/>
              <a:t>italics</a:t>
            </a:r>
            <a:endParaRPr lang="en-US" sz="2200" dirty="0"/>
          </a:p>
          <a:p>
            <a:pPr lvl="1"/>
            <a:r>
              <a:rPr lang="en-US" sz="2200" dirty="0"/>
              <a:t>Means and standard deviations are often presented within </a:t>
            </a:r>
            <a:r>
              <a:rPr lang="en-US" sz="2200" dirty="0" smtClean="0"/>
              <a:t>parentheses</a:t>
            </a:r>
            <a:endParaRPr lang="en-US" sz="2200" dirty="0"/>
          </a:p>
          <a:p>
            <a:pPr lvl="1"/>
            <a:r>
              <a:rPr lang="en-US" sz="2200" dirty="0"/>
              <a:t>If a finding cannot exceed 1, do not use a 0 to the left of the decimal </a:t>
            </a:r>
            <a:r>
              <a:rPr lang="en-US" sz="2200" dirty="0" smtClean="0"/>
              <a:t>place</a:t>
            </a:r>
            <a:endParaRPr lang="en-US" sz="2200" dirty="0"/>
          </a:p>
          <a:p>
            <a:pPr lvl="1"/>
            <a:r>
              <a:rPr lang="en-US" sz="2200" dirty="0"/>
              <a:t>Use 0 as a placeholder when the value is less than 1 but could, theoretically, exceed </a:t>
            </a:r>
            <a:r>
              <a:rPr lang="en-US" sz="2200" dirty="0" smtClean="0"/>
              <a:t>1</a:t>
            </a:r>
            <a:endParaRPr lang="en-US" sz="2200" dirty="0"/>
          </a:p>
          <a:p>
            <a:pPr lvl="1"/>
            <a:r>
              <a:rPr lang="en-US" sz="2200" dirty="0"/>
              <a:t>Give exact </a:t>
            </a:r>
            <a:r>
              <a:rPr lang="en-US" sz="2200" i="1" dirty="0"/>
              <a:t>p</a:t>
            </a:r>
            <a:r>
              <a:rPr lang="en-US" sz="2200" dirty="0"/>
              <a:t> values except when it is less that .000 (use </a:t>
            </a:r>
            <a:r>
              <a:rPr lang="en-US" sz="2200" i="1" dirty="0"/>
              <a:t>p</a:t>
            </a:r>
            <a:r>
              <a:rPr lang="en-US" sz="2200" dirty="0"/>
              <a:t> &lt; .001</a:t>
            </a:r>
            <a:r>
              <a:rPr lang="en-US" sz="2200" dirty="0" smtClean="0"/>
              <a:t>)</a:t>
            </a:r>
            <a:endParaRPr lang="en-US" sz="2200" dirty="0"/>
          </a:p>
          <a:p>
            <a:pPr lvl="1"/>
            <a:r>
              <a:rPr lang="en-US" sz="2200" dirty="0"/>
              <a:t>Use probability notes when </a:t>
            </a:r>
            <a:r>
              <a:rPr lang="en-US" sz="2200" i="1" dirty="0"/>
              <a:t>p </a:t>
            </a:r>
            <a:r>
              <a:rPr lang="en-US" sz="2200" dirty="0"/>
              <a:t>values will not fit on a table (e.g., *</a:t>
            </a:r>
            <a:r>
              <a:rPr lang="en-US" sz="2200" i="1" dirty="0"/>
              <a:t>p</a:t>
            </a:r>
            <a:r>
              <a:rPr lang="en-US" sz="2200" dirty="0"/>
              <a:t> &lt; .05)</a:t>
            </a:r>
          </a:p>
          <a:p>
            <a:endParaRPr lang="en-US" sz="2200" dirty="0"/>
          </a:p>
        </p:txBody>
      </p:sp>
    </p:spTree>
    <p:extLst>
      <p:ext uri="{BB962C8B-B14F-4D97-AF65-F5344CB8AC3E}">
        <p14:creationId xmlns:p14="http://schemas.microsoft.com/office/powerpoint/2010/main" val="34033494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2130" y="3395660"/>
            <a:ext cx="7543800" cy="1190528"/>
          </a:xfrm>
        </p:spPr>
        <p:txBody>
          <a:bodyPr>
            <a:normAutofit/>
          </a:bodyPr>
          <a:lstStyle/>
          <a:p>
            <a:pPr algn="ctr"/>
            <a:r>
              <a:rPr lang="en-US" sz="3600" b="1" dirty="0" smtClean="0"/>
              <a:t>Writing </a:t>
            </a:r>
            <a:r>
              <a:rPr lang="en-US" sz="3600" b="1" dirty="0"/>
              <a:t>and Presenting Your Research</a:t>
            </a:r>
          </a:p>
        </p:txBody>
      </p:sp>
      <p:sp>
        <p:nvSpPr>
          <p:cNvPr id="6" name="Rectangle 5"/>
          <p:cNvSpPr/>
          <p:nvPr/>
        </p:nvSpPr>
        <p:spPr>
          <a:xfrm>
            <a:off x="3325398" y="1808640"/>
            <a:ext cx="2544479" cy="646331"/>
          </a:xfrm>
          <a:prstGeom prst="rect">
            <a:avLst/>
          </a:prstGeom>
        </p:spPr>
        <p:txBody>
          <a:bodyPr wrap="none">
            <a:spAutoFit/>
          </a:bodyPr>
          <a:lstStyle/>
          <a:p>
            <a:pPr algn="ctr"/>
            <a:r>
              <a:rPr lang="en-US" sz="3600" b="1" dirty="0">
                <a:latin typeface="+mj-lt"/>
                <a:cs typeface="Arabic Typesetting" panose="03020402040406030203" pitchFamily="66" charset="-78"/>
              </a:rPr>
              <a:t>Chapter 11</a:t>
            </a:r>
          </a:p>
        </p:txBody>
      </p:sp>
    </p:spTree>
    <p:extLst>
      <p:ext uri="{BB962C8B-B14F-4D97-AF65-F5344CB8AC3E}">
        <p14:creationId xmlns:p14="http://schemas.microsoft.com/office/powerpoint/2010/main" val="1022000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13" y="501860"/>
            <a:ext cx="2652935" cy="634732"/>
          </a:xfrm>
        </p:spPr>
        <p:txBody>
          <a:bodyPr/>
          <a:lstStyle/>
          <a:p>
            <a:r>
              <a:rPr lang="en-US" dirty="0"/>
              <a:t>Discussion</a:t>
            </a:r>
          </a:p>
        </p:txBody>
      </p:sp>
      <p:sp>
        <p:nvSpPr>
          <p:cNvPr id="3" name="Content Placeholder 2"/>
          <p:cNvSpPr>
            <a:spLocks noGrp="1"/>
          </p:cNvSpPr>
          <p:nvPr>
            <p:ph idx="1"/>
          </p:nvPr>
        </p:nvSpPr>
        <p:spPr>
          <a:xfrm>
            <a:off x="604349" y="1433057"/>
            <a:ext cx="7659436" cy="4395175"/>
          </a:xfrm>
        </p:spPr>
        <p:txBody>
          <a:bodyPr>
            <a:noAutofit/>
          </a:bodyPr>
          <a:lstStyle/>
          <a:p>
            <a:pPr>
              <a:lnSpc>
                <a:spcPct val="100000"/>
              </a:lnSpc>
            </a:pPr>
            <a:r>
              <a:rPr lang="en-US" sz="2000" dirty="0"/>
              <a:t>Should be a balance in length between the Introduction and the Discussion</a:t>
            </a:r>
          </a:p>
          <a:p>
            <a:pPr>
              <a:lnSpc>
                <a:spcPct val="100000"/>
              </a:lnSpc>
            </a:pPr>
            <a:r>
              <a:rPr lang="en-US" sz="2000" dirty="0"/>
              <a:t>Includes both tradition (how findings relate to previous research) and innovation (how findings point toward future research</a:t>
            </a:r>
            <a:r>
              <a:rPr lang="en-US" sz="2000" dirty="0" smtClean="0"/>
              <a:t>)</a:t>
            </a:r>
            <a:endParaRPr lang="en-US" sz="2000" dirty="0"/>
          </a:p>
          <a:p>
            <a:pPr>
              <a:lnSpc>
                <a:spcPct val="100000"/>
              </a:lnSpc>
            </a:pPr>
            <a:r>
              <a:rPr lang="en-US" sz="2000" dirty="0"/>
              <a:t>You are interpreting the results not simply restating </a:t>
            </a:r>
            <a:r>
              <a:rPr lang="en-US" sz="2000" dirty="0" smtClean="0"/>
              <a:t>them</a:t>
            </a:r>
            <a:endParaRPr lang="en-US" sz="2000" dirty="0"/>
          </a:p>
          <a:p>
            <a:pPr>
              <a:lnSpc>
                <a:spcPct val="100000"/>
              </a:lnSpc>
            </a:pPr>
            <a:r>
              <a:rPr lang="en-US" sz="2000" dirty="0"/>
              <a:t>Starts narrowly and widens to integrate findings to previous literature </a:t>
            </a:r>
          </a:p>
          <a:p>
            <a:pPr>
              <a:lnSpc>
                <a:spcPct val="100000"/>
              </a:lnSpc>
            </a:pPr>
            <a:r>
              <a:rPr lang="en-US" sz="2000" dirty="0"/>
              <a:t>Includes comments about the generalizability of the findings</a:t>
            </a:r>
          </a:p>
          <a:p>
            <a:pPr>
              <a:lnSpc>
                <a:spcPct val="100000"/>
              </a:lnSpc>
            </a:pPr>
            <a:r>
              <a:rPr lang="en-US" sz="2000" dirty="0"/>
              <a:t>Should include </a:t>
            </a:r>
            <a:r>
              <a:rPr lang="en-US" sz="2000" b="1" u="sng" dirty="0"/>
              <a:t>warrants</a:t>
            </a:r>
            <a:r>
              <a:rPr lang="en-US" sz="2000" dirty="0"/>
              <a:t>: shows how evidence supports a claim and rules out alternative </a:t>
            </a:r>
            <a:r>
              <a:rPr lang="en-US" sz="2000" dirty="0" smtClean="0"/>
              <a:t>explanations</a:t>
            </a:r>
            <a:endParaRPr lang="en-US" sz="2000" dirty="0"/>
          </a:p>
          <a:p>
            <a:pPr>
              <a:lnSpc>
                <a:spcPct val="100000"/>
              </a:lnSpc>
            </a:pPr>
            <a:r>
              <a:rPr lang="en-US" sz="2000" dirty="0"/>
              <a:t>Should include a Limitations section where you talk about threats to internal validity and other </a:t>
            </a:r>
            <a:r>
              <a:rPr lang="en-US" sz="2000" dirty="0" smtClean="0"/>
              <a:t>challenges</a:t>
            </a:r>
            <a:endParaRPr lang="en-US" sz="2000" dirty="0"/>
          </a:p>
        </p:txBody>
      </p:sp>
    </p:spTree>
    <p:extLst>
      <p:ext uri="{BB962C8B-B14F-4D97-AF65-F5344CB8AC3E}">
        <p14:creationId xmlns:p14="http://schemas.microsoft.com/office/powerpoint/2010/main" val="12577929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8" y="518950"/>
            <a:ext cx="2670027" cy="711644"/>
          </a:xfrm>
        </p:spPr>
        <p:txBody>
          <a:bodyPr/>
          <a:lstStyle/>
          <a:p>
            <a:r>
              <a:rPr lang="en-US" dirty="0"/>
              <a:t>Discussion</a:t>
            </a:r>
          </a:p>
        </p:txBody>
      </p:sp>
      <p:sp>
        <p:nvSpPr>
          <p:cNvPr id="3" name="Content Placeholder 2"/>
          <p:cNvSpPr>
            <a:spLocks noGrp="1"/>
          </p:cNvSpPr>
          <p:nvPr>
            <p:ph idx="1"/>
          </p:nvPr>
        </p:nvSpPr>
        <p:spPr>
          <a:xfrm>
            <a:off x="604349" y="1646701"/>
            <a:ext cx="8129454" cy="4224259"/>
          </a:xfrm>
        </p:spPr>
        <p:txBody>
          <a:bodyPr>
            <a:noAutofit/>
          </a:bodyPr>
          <a:lstStyle/>
          <a:p>
            <a:pPr>
              <a:lnSpc>
                <a:spcPct val="100000"/>
              </a:lnSpc>
            </a:pPr>
            <a:r>
              <a:rPr lang="en-US" sz="2000" dirty="0" smtClean="0"/>
              <a:t>Should be a balance in length between the Introduction and the Discussion</a:t>
            </a:r>
          </a:p>
          <a:p>
            <a:pPr>
              <a:lnSpc>
                <a:spcPct val="100000"/>
              </a:lnSpc>
            </a:pPr>
            <a:r>
              <a:rPr lang="en-US" sz="2000" dirty="0" smtClean="0"/>
              <a:t>Includes both tradition (how findings relate to previous research) and innovation (how findings point toward future research)</a:t>
            </a:r>
          </a:p>
          <a:p>
            <a:pPr>
              <a:lnSpc>
                <a:spcPct val="100000"/>
              </a:lnSpc>
            </a:pPr>
            <a:r>
              <a:rPr lang="en-US" sz="2000" dirty="0" smtClean="0"/>
              <a:t>You are interpreting the results not simply restating them</a:t>
            </a:r>
          </a:p>
          <a:p>
            <a:pPr>
              <a:lnSpc>
                <a:spcPct val="100000"/>
              </a:lnSpc>
            </a:pPr>
            <a:r>
              <a:rPr lang="en-US" sz="2000" dirty="0" smtClean="0"/>
              <a:t>Starts narrowly and widens to integrate findings to previous literature </a:t>
            </a:r>
          </a:p>
          <a:p>
            <a:pPr>
              <a:lnSpc>
                <a:spcPct val="100000"/>
              </a:lnSpc>
            </a:pPr>
            <a:r>
              <a:rPr lang="en-US" sz="2000" dirty="0" smtClean="0"/>
              <a:t>Includes comments about the generalizability of the findings</a:t>
            </a:r>
          </a:p>
          <a:p>
            <a:pPr>
              <a:lnSpc>
                <a:spcPct val="100000"/>
              </a:lnSpc>
            </a:pPr>
            <a:r>
              <a:rPr lang="en-US" sz="2000" dirty="0" smtClean="0"/>
              <a:t>Should include </a:t>
            </a:r>
            <a:r>
              <a:rPr lang="en-US" sz="2000" b="1" u="sng" dirty="0" smtClean="0"/>
              <a:t>warrants</a:t>
            </a:r>
            <a:r>
              <a:rPr lang="en-US" sz="2000" dirty="0" smtClean="0"/>
              <a:t>: shows how evidence supports a claim and rules out alternative explanations</a:t>
            </a:r>
          </a:p>
          <a:p>
            <a:pPr>
              <a:lnSpc>
                <a:spcPct val="100000"/>
              </a:lnSpc>
            </a:pPr>
            <a:r>
              <a:rPr lang="en-US" sz="2000" dirty="0" smtClean="0"/>
              <a:t>Should include a Limitations section where you talk about threats to internal validity and other challenges</a:t>
            </a:r>
            <a:endParaRPr lang="en-US" sz="2000" dirty="0"/>
          </a:p>
        </p:txBody>
      </p:sp>
    </p:spTree>
    <p:extLst>
      <p:ext uri="{BB962C8B-B14F-4D97-AF65-F5344CB8AC3E}">
        <p14:creationId xmlns:p14="http://schemas.microsoft.com/office/powerpoint/2010/main" val="41755891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830" y="800961"/>
            <a:ext cx="7886700" cy="1096205"/>
          </a:xfrm>
        </p:spPr>
        <p:txBody>
          <a:bodyPr/>
          <a:lstStyle/>
          <a:p>
            <a:r>
              <a:rPr lang="en-US" dirty="0"/>
              <a:t>Non-Significant Results: What Can You Say?</a:t>
            </a:r>
          </a:p>
        </p:txBody>
      </p:sp>
      <p:sp>
        <p:nvSpPr>
          <p:cNvPr id="3" name="Content Placeholder 2"/>
          <p:cNvSpPr>
            <a:spLocks noGrp="1"/>
          </p:cNvSpPr>
          <p:nvPr>
            <p:ph idx="1"/>
          </p:nvPr>
        </p:nvSpPr>
        <p:spPr>
          <a:xfrm>
            <a:off x="595801" y="2501281"/>
            <a:ext cx="7710711" cy="2711654"/>
          </a:xfrm>
        </p:spPr>
        <p:txBody>
          <a:bodyPr>
            <a:noAutofit/>
          </a:bodyPr>
          <a:lstStyle/>
          <a:p>
            <a:pPr>
              <a:lnSpc>
                <a:spcPct val="100000"/>
              </a:lnSpc>
            </a:pPr>
            <a:r>
              <a:rPr lang="en-US" sz="2200" dirty="0"/>
              <a:t>Use non-significant, not insignificant, to describe results that did not support your </a:t>
            </a:r>
            <a:r>
              <a:rPr lang="en-US" sz="2200" dirty="0" smtClean="0"/>
              <a:t>hypothesis</a:t>
            </a:r>
            <a:endParaRPr lang="en-US" sz="2200" dirty="0"/>
          </a:p>
          <a:p>
            <a:pPr>
              <a:lnSpc>
                <a:spcPct val="100000"/>
              </a:lnSpc>
            </a:pPr>
            <a:r>
              <a:rPr lang="en-US" sz="2200" dirty="0"/>
              <a:t>First, state your findings, then discuss how these results do or do not fit with the previous literature, then discuss threats to internal validity that may have led to your </a:t>
            </a:r>
            <a:r>
              <a:rPr lang="en-US" sz="2200" dirty="0" smtClean="0"/>
              <a:t>results</a:t>
            </a:r>
            <a:endParaRPr lang="en-US" sz="2200" dirty="0"/>
          </a:p>
          <a:p>
            <a:pPr>
              <a:lnSpc>
                <a:spcPct val="100000"/>
              </a:lnSpc>
            </a:pPr>
            <a:r>
              <a:rPr lang="en-US" sz="2200" dirty="0"/>
              <a:t>Talk about any subsequent analyses you conducted that may have resulted in significant </a:t>
            </a:r>
            <a:r>
              <a:rPr lang="en-US" sz="2200" dirty="0" smtClean="0"/>
              <a:t>results</a:t>
            </a:r>
            <a:endParaRPr lang="en-US" sz="2200" dirty="0"/>
          </a:p>
        </p:txBody>
      </p:sp>
    </p:spTree>
    <p:extLst>
      <p:ext uri="{BB962C8B-B14F-4D97-AF65-F5344CB8AC3E}">
        <p14:creationId xmlns:p14="http://schemas.microsoft.com/office/powerpoint/2010/main" val="27481789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830" y="826599"/>
            <a:ext cx="7886700" cy="1190209"/>
          </a:xfrm>
        </p:spPr>
        <p:txBody>
          <a:bodyPr/>
          <a:lstStyle/>
          <a:p>
            <a:r>
              <a:rPr lang="en-US" dirty="0"/>
              <a:t>Statistical versus Practical Significance</a:t>
            </a:r>
          </a:p>
        </p:txBody>
      </p:sp>
      <p:sp>
        <p:nvSpPr>
          <p:cNvPr id="3" name="Content Placeholder 2"/>
          <p:cNvSpPr>
            <a:spLocks noGrp="1"/>
          </p:cNvSpPr>
          <p:nvPr>
            <p:ph idx="1"/>
          </p:nvPr>
        </p:nvSpPr>
        <p:spPr>
          <a:xfrm>
            <a:off x="570164" y="2732018"/>
            <a:ext cx="7086867" cy="2173269"/>
          </a:xfrm>
        </p:spPr>
        <p:txBody>
          <a:bodyPr>
            <a:noAutofit/>
          </a:bodyPr>
          <a:lstStyle/>
          <a:p>
            <a:r>
              <a:rPr lang="en-US" sz="2200" b="1" dirty="0"/>
              <a:t>Statistical significance</a:t>
            </a:r>
            <a:r>
              <a:rPr lang="en-US" sz="2200" dirty="0"/>
              <a:t>: the ability to reject the null </a:t>
            </a:r>
            <a:r>
              <a:rPr lang="en-US" sz="2200" dirty="0" smtClean="0"/>
              <a:t>hypothesis</a:t>
            </a:r>
            <a:endParaRPr lang="en-US" sz="2200" dirty="0"/>
          </a:p>
          <a:p>
            <a:r>
              <a:rPr lang="en-US" sz="2200" b="1" dirty="0"/>
              <a:t>Practical significance</a:t>
            </a:r>
            <a:r>
              <a:rPr lang="en-US" sz="2200" dirty="0"/>
              <a:t>: results that are useful in an applied setting; often results may be statistically significant but not be large enough to have practical </a:t>
            </a:r>
            <a:r>
              <a:rPr lang="en-US" sz="2200" dirty="0" smtClean="0"/>
              <a:t>importance</a:t>
            </a:r>
            <a:endParaRPr lang="en-US" sz="2200" b="1" dirty="0"/>
          </a:p>
        </p:txBody>
      </p:sp>
    </p:spTree>
    <p:extLst>
      <p:ext uri="{BB962C8B-B14F-4D97-AF65-F5344CB8AC3E}">
        <p14:creationId xmlns:p14="http://schemas.microsoft.com/office/powerpoint/2010/main" val="20654791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467" y="578772"/>
            <a:ext cx="7886700" cy="1044930"/>
          </a:xfrm>
        </p:spPr>
        <p:txBody>
          <a:bodyPr>
            <a:noAutofit/>
          </a:bodyPr>
          <a:lstStyle/>
          <a:p>
            <a:r>
              <a:rPr lang="en-US" dirty="0"/>
              <a:t>General Formatting Issues: Mastering APA Style</a:t>
            </a:r>
          </a:p>
        </p:txBody>
      </p:sp>
      <p:sp>
        <p:nvSpPr>
          <p:cNvPr id="3" name="Content Placeholder 2"/>
          <p:cNvSpPr>
            <a:spLocks noGrp="1"/>
          </p:cNvSpPr>
          <p:nvPr>
            <p:ph idx="1"/>
          </p:nvPr>
        </p:nvSpPr>
        <p:spPr>
          <a:xfrm>
            <a:off x="638533" y="2236361"/>
            <a:ext cx="7710710" cy="3181672"/>
          </a:xfrm>
        </p:spPr>
        <p:txBody>
          <a:bodyPr>
            <a:noAutofit/>
          </a:bodyPr>
          <a:lstStyle/>
          <a:p>
            <a:pPr>
              <a:lnSpc>
                <a:spcPct val="100000"/>
              </a:lnSpc>
            </a:pPr>
            <a:r>
              <a:rPr lang="en-US" sz="2200" dirty="0"/>
              <a:t>Running head and page </a:t>
            </a:r>
            <a:r>
              <a:rPr lang="en-US" sz="2200" dirty="0" smtClean="0"/>
              <a:t>numbers—running </a:t>
            </a:r>
            <a:r>
              <a:rPr lang="en-US" sz="2200" dirty="0"/>
              <a:t>heads are shortened paper titles that appear at the top of each </a:t>
            </a:r>
            <a:r>
              <a:rPr lang="en-US" sz="2200" dirty="0" smtClean="0"/>
              <a:t>page</a:t>
            </a:r>
            <a:endParaRPr lang="en-US" sz="2200" dirty="0"/>
          </a:p>
          <a:p>
            <a:pPr>
              <a:lnSpc>
                <a:spcPct val="100000"/>
              </a:lnSpc>
            </a:pPr>
            <a:r>
              <a:rPr lang="en-US" sz="2200" dirty="0"/>
              <a:t>Typeface and right </a:t>
            </a:r>
            <a:r>
              <a:rPr lang="en-US" sz="2200" dirty="0" smtClean="0"/>
              <a:t>margin—APA </a:t>
            </a:r>
            <a:r>
              <a:rPr lang="en-US" sz="2200" dirty="0"/>
              <a:t>papers should be in 12 pt. Times New Roman font, double-spaced with a ragged right </a:t>
            </a:r>
            <a:r>
              <a:rPr lang="en-US" sz="2200" dirty="0" smtClean="0"/>
              <a:t>edge</a:t>
            </a:r>
            <a:endParaRPr lang="en-US" sz="2200" dirty="0"/>
          </a:p>
          <a:p>
            <a:pPr>
              <a:lnSpc>
                <a:spcPct val="100000"/>
              </a:lnSpc>
            </a:pPr>
            <a:r>
              <a:rPr lang="en-US" sz="2200" dirty="0"/>
              <a:t>References and issue </a:t>
            </a:r>
            <a:r>
              <a:rPr lang="en-US" sz="2200" dirty="0" smtClean="0"/>
              <a:t>pagination—if </a:t>
            </a:r>
            <a:r>
              <a:rPr lang="en-US" sz="2200" dirty="0"/>
              <a:t>a journal paginates consecutively, you do not need to include the issue number in the </a:t>
            </a:r>
            <a:r>
              <a:rPr lang="en-US" sz="2200" dirty="0" smtClean="0"/>
              <a:t>Reference</a:t>
            </a:r>
            <a:endParaRPr lang="en-US" sz="2200" dirty="0"/>
          </a:p>
        </p:txBody>
      </p:sp>
    </p:spTree>
    <p:extLst>
      <p:ext uri="{BB962C8B-B14F-4D97-AF65-F5344CB8AC3E}">
        <p14:creationId xmlns:p14="http://schemas.microsoft.com/office/powerpoint/2010/main" val="35462462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578771"/>
            <a:ext cx="7886700" cy="1121842"/>
          </a:xfrm>
        </p:spPr>
        <p:txBody>
          <a:bodyPr/>
          <a:lstStyle/>
          <a:p>
            <a:r>
              <a:rPr lang="en-US" dirty="0"/>
              <a:t>General Formatting Issues: Mastering APA Style</a:t>
            </a:r>
          </a:p>
        </p:txBody>
      </p:sp>
      <p:sp>
        <p:nvSpPr>
          <p:cNvPr id="3" name="Content Placeholder 2"/>
          <p:cNvSpPr>
            <a:spLocks noGrp="1"/>
          </p:cNvSpPr>
          <p:nvPr>
            <p:ph idx="1"/>
          </p:nvPr>
        </p:nvSpPr>
        <p:spPr>
          <a:xfrm>
            <a:off x="604349" y="2150904"/>
            <a:ext cx="8112362" cy="3375422"/>
          </a:xfrm>
        </p:spPr>
        <p:txBody>
          <a:bodyPr>
            <a:noAutofit/>
          </a:bodyPr>
          <a:lstStyle/>
          <a:p>
            <a:pPr>
              <a:lnSpc>
                <a:spcPct val="100000"/>
              </a:lnSpc>
            </a:pPr>
            <a:r>
              <a:rPr lang="en-US" sz="2200" dirty="0"/>
              <a:t>Rules for et al. in </a:t>
            </a:r>
            <a:r>
              <a:rPr lang="en-US" sz="2200" dirty="0" smtClean="0"/>
              <a:t>text—with </a:t>
            </a:r>
            <a:r>
              <a:rPr lang="en-US" sz="2200" dirty="0"/>
              <a:t>three to five authors, use all of the authors first and then the first author and et al. for any remaining citations; for six or more use the first author and et al. for all </a:t>
            </a:r>
            <a:r>
              <a:rPr lang="en-US" sz="2200" dirty="0" smtClean="0"/>
              <a:t>citations</a:t>
            </a:r>
            <a:endParaRPr lang="en-US" sz="2200" dirty="0"/>
          </a:p>
          <a:p>
            <a:pPr>
              <a:lnSpc>
                <a:spcPct val="100000"/>
              </a:lnSpc>
            </a:pPr>
            <a:r>
              <a:rPr lang="en-US" sz="2200" dirty="0"/>
              <a:t>Order of citations within parentheses in </a:t>
            </a:r>
            <a:r>
              <a:rPr lang="en-US" sz="2200" dirty="0" smtClean="0"/>
              <a:t>text—order </a:t>
            </a:r>
            <a:r>
              <a:rPr lang="en-US" sz="2200" dirty="0"/>
              <a:t>of citations is alphabetically by the first author in the </a:t>
            </a:r>
            <a:r>
              <a:rPr lang="en-US" sz="2200" dirty="0" smtClean="0"/>
              <a:t>reference</a:t>
            </a:r>
            <a:endParaRPr lang="en-US" sz="2200" dirty="0"/>
          </a:p>
          <a:p>
            <a:pPr>
              <a:lnSpc>
                <a:spcPct val="100000"/>
              </a:lnSpc>
            </a:pPr>
            <a:r>
              <a:rPr lang="en-US" sz="2200" dirty="0"/>
              <a:t>Digital object </a:t>
            </a:r>
            <a:r>
              <a:rPr lang="en-US" sz="2200" dirty="0" smtClean="0"/>
              <a:t>identifiers—unique </a:t>
            </a:r>
            <a:r>
              <a:rPr lang="en-US" sz="2200" dirty="0"/>
              <a:t>codes used to locate references in electronic databases should be included at the end of a </a:t>
            </a:r>
            <a:r>
              <a:rPr lang="en-US" sz="2200" dirty="0" smtClean="0"/>
              <a:t>Reference</a:t>
            </a:r>
            <a:endParaRPr lang="en-US" sz="2200" dirty="0"/>
          </a:p>
        </p:txBody>
      </p:sp>
    </p:spTree>
    <p:extLst>
      <p:ext uri="{BB962C8B-B14F-4D97-AF65-F5344CB8AC3E}">
        <p14:creationId xmlns:p14="http://schemas.microsoft.com/office/powerpoint/2010/main" val="8101716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681322"/>
            <a:ext cx="7886700" cy="1130388"/>
          </a:xfrm>
        </p:spPr>
        <p:txBody>
          <a:bodyPr/>
          <a:lstStyle/>
          <a:p>
            <a:r>
              <a:rPr lang="en-US" dirty="0"/>
              <a:t>General Formatting Issues: Mastering APA Style</a:t>
            </a:r>
          </a:p>
        </p:txBody>
      </p:sp>
      <p:sp>
        <p:nvSpPr>
          <p:cNvPr id="3" name="Content Placeholder 2"/>
          <p:cNvSpPr>
            <a:spLocks noGrp="1"/>
          </p:cNvSpPr>
          <p:nvPr>
            <p:ph idx="1"/>
          </p:nvPr>
        </p:nvSpPr>
        <p:spPr>
          <a:xfrm>
            <a:off x="604348" y="2612377"/>
            <a:ext cx="8232004" cy="1899803"/>
          </a:xfrm>
        </p:spPr>
        <p:txBody>
          <a:bodyPr>
            <a:noAutofit/>
          </a:bodyPr>
          <a:lstStyle/>
          <a:p>
            <a:pPr>
              <a:lnSpc>
                <a:spcPct val="100000"/>
              </a:lnSpc>
            </a:pPr>
            <a:r>
              <a:rPr lang="en-US" sz="2200" dirty="0"/>
              <a:t>Advance online </a:t>
            </a:r>
            <a:r>
              <a:rPr lang="en-US" sz="2200" dirty="0" smtClean="0"/>
              <a:t>publication—use </a:t>
            </a:r>
            <a:r>
              <a:rPr lang="en-US" sz="2200" dirty="0"/>
              <a:t>“advance online publication” in place of journal volume and page numbers in </a:t>
            </a:r>
            <a:r>
              <a:rPr lang="en-US" sz="2200" dirty="0" smtClean="0"/>
              <a:t>Reference</a:t>
            </a:r>
            <a:endParaRPr lang="en-US" sz="2200" dirty="0"/>
          </a:p>
          <a:p>
            <a:pPr>
              <a:lnSpc>
                <a:spcPct val="100000"/>
              </a:lnSpc>
            </a:pPr>
            <a:r>
              <a:rPr lang="en-US" sz="2200" dirty="0"/>
              <a:t>Presenting </a:t>
            </a:r>
            <a:r>
              <a:rPr lang="en-US" sz="2200" dirty="0" smtClean="0"/>
              <a:t>numbers—express </a:t>
            </a:r>
            <a:r>
              <a:rPr lang="en-US" sz="2200" dirty="0"/>
              <a:t>numbers in words from one to nine but in numbers from 10 </a:t>
            </a:r>
            <a:r>
              <a:rPr lang="en-US" sz="2200" dirty="0" smtClean="0"/>
              <a:t>on</a:t>
            </a:r>
            <a:endParaRPr lang="en-US" sz="2200" dirty="0"/>
          </a:p>
        </p:txBody>
      </p:sp>
    </p:spTree>
    <p:extLst>
      <p:ext uri="{BB962C8B-B14F-4D97-AF65-F5344CB8AC3E}">
        <p14:creationId xmlns:p14="http://schemas.microsoft.com/office/powerpoint/2010/main" val="10796794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5" y="920602"/>
            <a:ext cx="6703642" cy="660369"/>
          </a:xfrm>
        </p:spPr>
        <p:txBody>
          <a:bodyPr/>
          <a:lstStyle/>
          <a:p>
            <a:r>
              <a:rPr lang="en-US" dirty="0"/>
              <a:t>Common Grammatical Mistakes</a:t>
            </a:r>
          </a:p>
        </p:txBody>
      </p:sp>
      <p:sp>
        <p:nvSpPr>
          <p:cNvPr id="3" name="Content Placeholder 2"/>
          <p:cNvSpPr>
            <a:spLocks noGrp="1"/>
          </p:cNvSpPr>
          <p:nvPr>
            <p:ph idx="1"/>
          </p:nvPr>
        </p:nvSpPr>
        <p:spPr>
          <a:xfrm>
            <a:off x="580246" y="2249714"/>
            <a:ext cx="7358797" cy="2971766"/>
          </a:xfrm>
        </p:spPr>
        <p:txBody>
          <a:bodyPr>
            <a:noAutofit/>
          </a:bodyPr>
          <a:lstStyle/>
          <a:p>
            <a:pPr>
              <a:lnSpc>
                <a:spcPct val="100000"/>
              </a:lnSpc>
            </a:pPr>
            <a:r>
              <a:rPr lang="en-US" sz="2200" dirty="0"/>
              <a:t>Data is plural and takes a plural </a:t>
            </a:r>
            <a:r>
              <a:rPr lang="en-US" sz="2200" dirty="0" smtClean="0"/>
              <a:t>verb</a:t>
            </a:r>
            <a:endParaRPr lang="en-US" sz="2200" dirty="0"/>
          </a:p>
          <a:p>
            <a:pPr>
              <a:lnSpc>
                <a:spcPct val="100000"/>
              </a:lnSpc>
            </a:pPr>
            <a:r>
              <a:rPr lang="en-US" sz="2200" dirty="0"/>
              <a:t>Missing </a:t>
            </a:r>
            <a:r>
              <a:rPr lang="en-US" sz="2200" dirty="0" smtClean="0"/>
              <a:t>referents</a:t>
            </a:r>
            <a:endParaRPr lang="en-US" sz="2200" dirty="0"/>
          </a:p>
          <a:p>
            <a:pPr>
              <a:lnSpc>
                <a:spcPct val="100000"/>
              </a:lnSpc>
            </a:pPr>
            <a:r>
              <a:rPr lang="en-US" sz="2200" dirty="0"/>
              <a:t>When you use comparative words, you must include the groups involved in the </a:t>
            </a:r>
            <a:r>
              <a:rPr lang="en-US" sz="2200" dirty="0" smtClean="0"/>
              <a:t>comparison</a:t>
            </a:r>
            <a:endParaRPr lang="en-US" sz="2200" dirty="0"/>
          </a:p>
          <a:p>
            <a:pPr>
              <a:lnSpc>
                <a:spcPct val="100000"/>
              </a:lnSpc>
            </a:pPr>
            <a:r>
              <a:rPr lang="en-US" sz="2200" dirty="0"/>
              <a:t>Attributing agency where there is </a:t>
            </a:r>
            <a:r>
              <a:rPr lang="en-US" sz="2200" dirty="0" smtClean="0"/>
              <a:t>none</a:t>
            </a:r>
            <a:endParaRPr lang="en-US" sz="2200" dirty="0"/>
          </a:p>
          <a:p>
            <a:pPr>
              <a:lnSpc>
                <a:spcPct val="100000"/>
              </a:lnSpc>
            </a:pPr>
            <a:r>
              <a:rPr lang="en-US" sz="2200" dirty="0"/>
              <a:t>Use the serial comma in a series of three or more </a:t>
            </a:r>
            <a:r>
              <a:rPr lang="en-US" sz="2200" dirty="0" smtClean="0"/>
              <a:t>items</a:t>
            </a:r>
            <a:endParaRPr lang="en-US" sz="2200" dirty="0"/>
          </a:p>
        </p:txBody>
      </p:sp>
    </p:spTree>
    <p:extLst>
      <p:ext uri="{BB962C8B-B14F-4D97-AF65-F5344CB8AC3E}">
        <p14:creationId xmlns:p14="http://schemas.microsoft.com/office/powerpoint/2010/main" val="37957282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21" y="954786"/>
            <a:ext cx="6780554" cy="771465"/>
          </a:xfrm>
        </p:spPr>
        <p:txBody>
          <a:bodyPr/>
          <a:lstStyle/>
          <a:p>
            <a:r>
              <a:rPr lang="en-US" dirty="0"/>
              <a:t>Common Grammatical Mistakes</a:t>
            </a:r>
          </a:p>
        </p:txBody>
      </p:sp>
      <p:sp>
        <p:nvSpPr>
          <p:cNvPr id="3" name="Content Placeholder 2"/>
          <p:cNvSpPr>
            <a:spLocks noGrp="1"/>
          </p:cNvSpPr>
          <p:nvPr>
            <p:ph idx="1"/>
          </p:nvPr>
        </p:nvSpPr>
        <p:spPr>
          <a:xfrm>
            <a:off x="587257" y="2236362"/>
            <a:ext cx="8146546" cy="2395459"/>
          </a:xfrm>
        </p:spPr>
        <p:txBody>
          <a:bodyPr>
            <a:noAutofit/>
          </a:bodyPr>
          <a:lstStyle/>
          <a:p>
            <a:r>
              <a:rPr lang="en-US" sz="2200" dirty="0"/>
              <a:t>“Whereas” is best used for contrasts, whereas “while” indicates events happening at the same </a:t>
            </a:r>
            <a:r>
              <a:rPr lang="en-US" sz="2200" dirty="0" smtClean="0"/>
              <a:t>time</a:t>
            </a:r>
            <a:endParaRPr lang="en-US" sz="2200" dirty="0"/>
          </a:p>
          <a:p>
            <a:r>
              <a:rPr lang="en-US" sz="2200" dirty="0"/>
              <a:t>“Since” indicates the passage of time whereas “because” indicates an </a:t>
            </a:r>
            <a:r>
              <a:rPr lang="en-US" sz="2200" dirty="0" smtClean="0"/>
              <a:t>explanation</a:t>
            </a:r>
            <a:endParaRPr lang="en-US" sz="2200" dirty="0"/>
          </a:p>
          <a:p>
            <a:r>
              <a:rPr lang="en-US" sz="2200" dirty="0"/>
              <a:t>Use “number” when referring to a countable noun and “amount” when referring to a mass </a:t>
            </a:r>
            <a:r>
              <a:rPr lang="en-US" sz="2200" dirty="0" smtClean="0"/>
              <a:t>noun</a:t>
            </a:r>
            <a:endParaRPr lang="en-US" sz="2200" dirty="0"/>
          </a:p>
        </p:txBody>
      </p:sp>
    </p:spTree>
    <p:extLst>
      <p:ext uri="{BB962C8B-B14F-4D97-AF65-F5344CB8AC3E}">
        <p14:creationId xmlns:p14="http://schemas.microsoft.com/office/powerpoint/2010/main" val="2186058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1211160"/>
            <a:ext cx="6823283" cy="797102"/>
          </a:xfrm>
        </p:spPr>
        <p:txBody>
          <a:bodyPr/>
          <a:lstStyle/>
          <a:p>
            <a:r>
              <a:rPr lang="en-US" dirty="0"/>
              <a:t>Common Grammatical Mistakes</a:t>
            </a:r>
          </a:p>
        </p:txBody>
      </p:sp>
      <p:sp>
        <p:nvSpPr>
          <p:cNvPr id="3" name="Content Placeholder 2"/>
          <p:cNvSpPr>
            <a:spLocks noGrp="1"/>
          </p:cNvSpPr>
          <p:nvPr>
            <p:ph idx="1"/>
          </p:nvPr>
        </p:nvSpPr>
        <p:spPr>
          <a:xfrm>
            <a:off x="638532" y="2928571"/>
            <a:ext cx="7975630" cy="1600700"/>
          </a:xfrm>
        </p:spPr>
        <p:txBody>
          <a:bodyPr>
            <a:noAutofit/>
          </a:bodyPr>
          <a:lstStyle/>
          <a:p>
            <a:r>
              <a:rPr lang="en-US" sz="2200" dirty="0"/>
              <a:t>Use gender neutral language to avoid </a:t>
            </a:r>
            <a:r>
              <a:rPr lang="en-US" sz="2200" dirty="0" smtClean="0"/>
              <a:t>bias</a:t>
            </a:r>
            <a:endParaRPr lang="en-US" sz="2200" dirty="0"/>
          </a:p>
          <a:p>
            <a:r>
              <a:rPr lang="en-US" sz="2200" dirty="0"/>
              <a:t>Avoid stock </a:t>
            </a:r>
            <a:r>
              <a:rPr lang="en-US" sz="2200" dirty="0" smtClean="0"/>
              <a:t>phrases</a:t>
            </a:r>
            <a:endParaRPr lang="en-US" sz="2200" dirty="0"/>
          </a:p>
          <a:p>
            <a:r>
              <a:rPr lang="en-US" sz="2200" dirty="0"/>
              <a:t>Pay attention to language that signals causality vs. </a:t>
            </a:r>
            <a:r>
              <a:rPr lang="en-US" sz="2200" dirty="0" smtClean="0"/>
              <a:t>causation</a:t>
            </a:r>
            <a:endParaRPr lang="en-US" sz="2200" dirty="0"/>
          </a:p>
        </p:txBody>
      </p:sp>
    </p:spTree>
    <p:extLst>
      <p:ext uri="{BB962C8B-B14F-4D97-AF65-F5344CB8AC3E}">
        <p14:creationId xmlns:p14="http://schemas.microsoft.com/office/powerpoint/2010/main" val="3681136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792416"/>
            <a:ext cx="6524180" cy="874014"/>
          </a:xfrm>
        </p:spPr>
        <p:txBody>
          <a:bodyPr/>
          <a:lstStyle/>
          <a:p>
            <a:r>
              <a:rPr lang="en-US" dirty="0"/>
              <a:t>Writing: One Section at a Time</a:t>
            </a:r>
          </a:p>
        </p:txBody>
      </p:sp>
      <p:sp>
        <p:nvSpPr>
          <p:cNvPr id="3" name="Content Placeholder 2"/>
          <p:cNvSpPr>
            <a:spLocks noGrp="1"/>
          </p:cNvSpPr>
          <p:nvPr>
            <p:ph idx="1"/>
          </p:nvPr>
        </p:nvSpPr>
        <p:spPr>
          <a:xfrm>
            <a:off x="570165" y="2294835"/>
            <a:ext cx="8146546" cy="2960828"/>
          </a:xfrm>
        </p:spPr>
        <p:txBody>
          <a:bodyPr>
            <a:normAutofit lnSpcReduction="10000"/>
          </a:bodyPr>
          <a:lstStyle/>
          <a:p>
            <a:pPr>
              <a:lnSpc>
                <a:spcPct val="100000"/>
              </a:lnSpc>
            </a:pPr>
            <a:r>
              <a:rPr lang="en-US" sz="2200" dirty="0"/>
              <a:t>Writing about your research is done in sections rather than all at </a:t>
            </a:r>
            <a:r>
              <a:rPr lang="en-US" sz="2200" dirty="0" smtClean="0"/>
              <a:t>once</a:t>
            </a:r>
            <a:endParaRPr lang="en-US" sz="2200" dirty="0"/>
          </a:p>
          <a:p>
            <a:pPr lvl="1">
              <a:lnSpc>
                <a:spcPct val="100000"/>
              </a:lnSpc>
            </a:pPr>
            <a:r>
              <a:rPr lang="en-US" sz="2200" dirty="0"/>
              <a:t>Your IRB proposal included a literature review, your hypotheses, and a method section on your participants, materials, and </a:t>
            </a:r>
            <a:r>
              <a:rPr lang="en-US" sz="2200" dirty="0" smtClean="0"/>
              <a:t>procedure</a:t>
            </a:r>
            <a:endParaRPr lang="en-US" sz="2200" dirty="0"/>
          </a:p>
          <a:p>
            <a:pPr lvl="1">
              <a:lnSpc>
                <a:spcPct val="100000"/>
              </a:lnSpc>
            </a:pPr>
            <a:r>
              <a:rPr lang="en-US" sz="2200" dirty="0"/>
              <a:t>The IRB proposal also included the </a:t>
            </a:r>
            <a:r>
              <a:rPr lang="en-US" sz="2200" dirty="0" smtClean="0"/>
              <a:t>References</a:t>
            </a:r>
            <a:endParaRPr lang="en-US" sz="2200" dirty="0"/>
          </a:p>
          <a:p>
            <a:pPr lvl="1">
              <a:lnSpc>
                <a:spcPct val="100000"/>
              </a:lnSpc>
            </a:pPr>
            <a:r>
              <a:rPr lang="en-US" sz="2200" dirty="0"/>
              <a:t>The last sections to write include the Results, Discussion, and Abstract</a:t>
            </a:r>
          </a:p>
        </p:txBody>
      </p:sp>
    </p:spTree>
    <p:extLst>
      <p:ext uri="{BB962C8B-B14F-4D97-AF65-F5344CB8AC3E}">
        <p14:creationId xmlns:p14="http://schemas.microsoft.com/office/powerpoint/2010/main" val="42807166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79" y="695992"/>
            <a:ext cx="7543800" cy="808068"/>
          </a:xfrm>
        </p:spPr>
        <p:txBody>
          <a:bodyPr>
            <a:normAutofit/>
          </a:bodyPr>
          <a:lstStyle/>
          <a:p>
            <a:r>
              <a:rPr lang="en-US" dirty="0"/>
              <a:t>Open-access student resources</a:t>
            </a:r>
          </a:p>
        </p:txBody>
      </p:sp>
      <p:sp>
        <p:nvSpPr>
          <p:cNvPr id="3" name="Content Placeholder 2"/>
          <p:cNvSpPr>
            <a:spLocks noGrp="1"/>
          </p:cNvSpPr>
          <p:nvPr>
            <p:ph idx="1"/>
          </p:nvPr>
        </p:nvSpPr>
        <p:spPr>
          <a:xfrm>
            <a:off x="605833" y="2279014"/>
            <a:ext cx="7543800" cy="2378444"/>
          </a:xfrm>
        </p:spPr>
        <p:txBody>
          <a:bodyPr>
            <a:normAutofit/>
          </a:bodyPr>
          <a:lstStyle/>
          <a:p>
            <a:r>
              <a:rPr lang="en-US" sz="2200" dirty="0" smtClean="0"/>
              <a:t>Quizzes</a:t>
            </a:r>
            <a:endParaRPr lang="en-US" sz="2200" dirty="0"/>
          </a:p>
          <a:p>
            <a:r>
              <a:rPr lang="en-US" sz="2200" dirty="0"/>
              <a:t>Multimedia </a:t>
            </a:r>
            <a:r>
              <a:rPr lang="en-US" sz="2200" dirty="0" smtClean="0"/>
              <a:t>Resources</a:t>
            </a:r>
            <a:endParaRPr lang="en-US" sz="2200" dirty="0"/>
          </a:p>
          <a:p>
            <a:r>
              <a:rPr lang="en-US" sz="2200" dirty="0" smtClean="0"/>
              <a:t>eFlashcards</a:t>
            </a:r>
            <a:endParaRPr lang="en-US" sz="2200" dirty="0"/>
          </a:p>
          <a:p>
            <a:r>
              <a:rPr lang="en-US" sz="2200" dirty="0"/>
              <a:t>SAGE Journal </a:t>
            </a:r>
            <a:r>
              <a:rPr lang="en-US" sz="2200" dirty="0" smtClean="0"/>
              <a:t>Articles</a:t>
            </a:r>
            <a:endParaRPr lang="en-US" sz="2200" dirty="0"/>
          </a:p>
          <a:p>
            <a:r>
              <a:rPr lang="en-US" sz="2200" dirty="0"/>
              <a:t>And more at </a:t>
            </a:r>
            <a:r>
              <a:rPr lang="en-US" sz="2200" dirty="0" smtClean="0"/>
              <a:t>edge.sagepub.com/devlin</a:t>
            </a:r>
            <a:endParaRPr lang="en-US" sz="2200" dirty="0"/>
          </a:p>
        </p:txBody>
      </p:sp>
    </p:spTree>
    <p:extLst>
      <p:ext uri="{BB962C8B-B14F-4D97-AF65-F5344CB8AC3E}">
        <p14:creationId xmlns:p14="http://schemas.microsoft.com/office/powerpoint/2010/main" val="3476266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59" y="741142"/>
            <a:ext cx="5849062" cy="728736"/>
          </a:xfrm>
        </p:spPr>
        <p:txBody>
          <a:bodyPr/>
          <a:lstStyle/>
          <a:p>
            <a:r>
              <a:rPr lang="en-US" dirty="0"/>
              <a:t>Writing: Avoiding Plagiarism</a:t>
            </a:r>
          </a:p>
        </p:txBody>
      </p:sp>
      <p:sp>
        <p:nvSpPr>
          <p:cNvPr id="3" name="Content Placeholder 2"/>
          <p:cNvSpPr>
            <a:spLocks noGrp="1"/>
          </p:cNvSpPr>
          <p:nvPr>
            <p:ph idx="1"/>
          </p:nvPr>
        </p:nvSpPr>
        <p:spPr>
          <a:xfrm>
            <a:off x="587258" y="1927365"/>
            <a:ext cx="8018358" cy="4029053"/>
          </a:xfrm>
        </p:spPr>
        <p:txBody>
          <a:bodyPr>
            <a:noAutofit/>
          </a:bodyPr>
          <a:lstStyle/>
          <a:p>
            <a:pPr>
              <a:lnSpc>
                <a:spcPct val="100000"/>
              </a:lnSpc>
            </a:pPr>
            <a:r>
              <a:rPr lang="en-US" sz="2200" b="1" dirty="0"/>
              <a:t>Plagiarism</a:t>
            </a:r>
            <a:r>
              <a:rPr lang="en-US" sz="2200" dirty="0"/>
              <a:t>: the use of someone else’s work without giving appropriate </a:t>
            </a:r>
            <a:r>
              <a:rPr lang="en-US" sz="2200" dirty="0" smtClean="0"/>
              <a:t>credit</a:t>
            </a:r>
            <a:endParaRPr lang="en-US" sz="2200" dirty="0"/>
          </a:p>
          <a:p>
            <a:pPr lvl="1">
              <a:lnSpc>
                <a:spcPct val="100000"/>
              </a:lnSpc>
            </a:pPr>
            <a:r>
              <a:rPr lang="en-US" sz="2200" dirty="0"/>
              <a:t>Mismanaging your </a:t>
            </a:r>
            <a:r>
              <a:rPr lang="en-US" sz="2200" dirty="0" smtClean="0"/>
              <a:t>time—students </a:t>
            </a:r>
            <a:r>
              <a:rPr lang="en-US" sz="2200" dirty="0"/>
              <a:t>who have run out of time to do their own work rely on the work of </a:t>
            </a:r>
            <a:r>
              <a:rPr lang="en-US" sz="2200" dirty="0" smtClean="0"/>
              <a:t>others</a:t>
            </a:r>
            <a:endParaRPr lang="en-US" sz="2200" dirty="0"/>
          </a:p>
          <a:p>
            <a:pPr marL="685800" lvl="2">
              <a:lnSpc>
                <a:spcPct val="100000"/>
              </a:lnSpc>
            </a:pPr>
            <a:r>
              <a:rPr lang="en-US" sz="2200" dirty="0" smtClean="0"/>
              <a:t>Remedy—Follow </a:t>
            </a:r>
            <a:r>
              <a:rPr lang="en-US" sz="2200" dirty="0"/>
              <a:t>a timeline to complete the work in a timely </a:t>
            </a:r>
            <a:r>
              <a:rPr lang="en-US" sz="2200" dirty="0" smtClean="0"/>
              <a:t>manner</a:t>
            </a:r>
            <a:endParaRPr lang="en-US" sz="2200" dirty="0"/>
          </a:p>
          <a:p>
            <a:pPr lvl="1">
              <a:lnSpc>
                <a:spcPct val="100000"/>
              </a:lnSpc>
            </a:pPr>
            <a:r>
              <a:rPr lang="en-US" sz="2200" dirty="0"/>
              <a:t>Careless </a:t>
            </a:r>
            <a:r>
              <a:rPr lang="en-US" sz="2200" dirty="0" smtClean="0"/>
              <a:t>note-taking—students </a:t>
            </a:r>
            <a:r>
              <a:rPr lang="en-US" sz="2200" dirty="0"/>
              <a:t>fail to differentiate between their notes and the exact wording of the </a:t>
            </a:r>
            <a:r>
              <a:rPr lang="en-US" sz="2200" dirty="0" smtClean="0"/>
              <a:t>article</a:t>
            </a:r>
            <a:endParaRPr lang="en-US" sz="2200" dirty="0"/>
          </a:p>
          <a:p>
            <a:pPr marL="685800" lvl="2">
              <a:lnSpc>
                <a:spcPct val="100000"/>
              </a:lnSpc>
            </a:pPr>
            <a:r>
              <a:rPr lang="en-US" sz="2200" dirty="0" smtClean="0"/>
              <a:t>Remedy—Develop </a:t>
            </a:r>
            <a:r>
              <a:rPr lang="en-US" sz="2200" dirty="0"/>
              <a:t>a system of note-taking that differentiates between your notes, quotes from an article, and paraphrases from an </a:t>
            </a:r>
            <a:r>
              <a:rPr lang="en-US" sz="2200" dirty="0" smtClean="0"/>
              <a:t>article</a:t>
            </a:r>
            <a:endParaRPr lang="en-US" sz="2200" dirty="0"/>
          </a:p>
        </p:txBody>
      </p:sp>
    </p:spTree>
    <p:extLst>
      <p:ext uri="{BB962C8B-B14F-4D97-AF65-F5344CB8AC3E}">
        <p14:creationId xmlns:p14="http://schemas.microsoft.com/office/powerpoint/2010/main" val="1832380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104" y="672774"/>
            <a:ext cx="5951612" cy="856923"/>
          </a:xfrm>
        </p:spPr>
        <p:txBody>
          <a:bodyPr/>
          <a:lstStyle/>
          <a:p>
            <a:r>
              <a:rPr lang="en-US" dirty="0"/>
              <a:t>Writing: Avoiding Plagiarism</a:t>
            </a:r>
          </a:p>
        </p:txBody>
      </p:sp>
      <p:sp>
        <p:nvSpPr>
          <p:cNvPr id="3" name="Content Placeholder 2"/>
          <p:cNvSpPr>
            <a:spLocks noGrp="1"/>
          </p:cNvSpPr>
          <p:nvPr>
            <p:ph idx="1"/>
          </p:nvPr>
        </p:nvSpPr>
        <p:spPr>
          <a:xfrm>
            <a:off x="587256" y="1811977"/>
            <a:ext cx="8240549" cy="4110258"/>
          </a:xfrm>
        </p:spPr>
        <p:txBody>
          <a:bodyPr>
            <a:noAutofit/>
          </a:bodyPr>
          <a:lstStyle/>
          <a:p>
            <a:r>
              <a:rPr lang="en-US" sz="1900" b="1" dirty="0" smtClean="0"/>
              <a:t>Plagiarism</a:t>
            </a:r>
            <a:endParaRPr lang="en-US" sz="1900" dirty="0"/>
          </a:p>
          <a:p>
            <a:pPr lvl="1"/>
            <a:r>
              <a:rPr lang="en-US" sz="1900" dirty="0"/>
              <a:t>Too many direct </a:t>
            </a:r>
            <a:r>
              <a:rPr lang="en-US" sz="1900" dirty="0" smtClean="0"/>
              <a:t>quotes—too </a:t>
            </a:r>
            <a:r>
              <a:rPr lang="en-US" sz="1900" dirty="0"/>
              <a:t>many quotes duplicates the structure of the author’s argument and shows no individual </a:t>
            </a:r>
            <a:r>
              <a:rPr lang="en-US" sz="1900" dirty="0" smtClean="0"/>
              <a:t>ideas</a:t>
            </a:r>
            <a:endParaRPr lang="en-US" sz="1900" dirty="0"/>
          </a:p>
          <a:p>
            <a:pPr marL="685800" lvl="2"/>
            <a:r>
              <a:rPr lang="en-US" sz="1900" dirty="0" smtClean="0"/>
              <a:t>Remedy—state </a:t>
            </a:r>
            <a:r>
              <a:rPr lang="en-US" sz="1900" dirty="0"/>
              <a:t>the contribution of a research finding in your own </a:t>
            </a:r>
            <a:r>
              <a:rPr lang="en-US" sz="1900" dirty="0" smtClean="0"/>
              <a:t>words</a:t>
            </a:r>
            <a:endParaRPr lang="en-US" sz="1900" dirty="0"/>
          </a:p>
          <a:p>
            <a:pPr lvl="1"/>
            <a:r>
              <a:rPr lang="en-US" sz="1900" dirty="0"/>
              <a:t>Rephrasing (paraphrasing) too </a:t>
            </a:r>
            <a:r>
              <a:rPr lang="en-US" sz="1900" dirty="0" smtClean="0"/>
              <a:t>closely—failure </a:t>
            </a:r>
            <a:r>
              <a:rPr lang="en-US" sz="1900" dirty="0"/>
              <a:t>to move far enough away from the wording of the original </a:t>
            </a:r>
            <a:r>
              <a:rPr lang="en-US" sz="1900" dirty="0" smtClean="0"/>
              <a:t>text</a:t>
            </a:r>
            <a:endParaRPr lang="en-US" sz="1900" dirty="0"/>
          </a:p>
          <a:p>
            <a:pPr marL="685800" lvl="2"/>
            <a:r>
              <a:rPr lang="en-US" sz="1900" dirty="0" smtClean="0"/>
              <a:t>Remedy—Use </a:t>
            </a:r>
            <a:r>
              <a:rPr lang="en-US" sz="1900" dirty="0"/>
              <a:t>materials from your university or other websites to learn how to appropriately paraphrase </a:t>
            </a:r>
            <a:r>
              <a:rPr lang="en-US" sz="1900" dirty="0" smtClean="0"/>
              <a:t>material</a:t>
            </a:r>
            <a:endParaRPr lang="en-US" sz="1900" dirty="0"/>
          </a:p>
          <a:p>
            <a:pPr lvl="1"/>
            <a:r>
              <a:rPr lang="en-US" sz="1900" dirty="0"/>
              <a:t>Failing to give adequate credit for the source of your </a:t>
            </a:r>
            <a:r>
              <a:rPr lang="en-US" sz="1900" dirty="0" smtClean="0"/>
              <a:t>ideas—cite </a:t>
            </a:r>
            <a:r>
              <a:rPr lang="en-US" sz="1900" dirty="0"/>
              <a:t>ideas that came from limitations and future directions sections of published </a:t>
            </a:r>
            <a:r>
              <a:rPr lang="en-US" sz="1900" dirty="0" smtClean="0"/>
              <a:t>manuscripts</a:t>
            </a:r>
            <a:endParaRPr lang="en-US" sz="1900" dirty="0"/>
          </a:p>
          <a:p>
            <a:pPr marL="685800" lvl="2"/>
            <a:r>
              <a:rPr lang="en-US" sz="1900" dirty="0" smtClean="0"/>
              <a:t>Remedy—properly </a:t>
            </a:r>
            <a:r>
              <a:rPr lang="en-US" sz="1900" dirty="0"/>
              <a:t>cite the source of your ideas about future </a:t>
            </a:r>
            <a:r>
              <a:rPr lang="en-US" sz="1900" dirty="0" smtClean="0"/>
              <a:t>research</a:t>
            </a:r>
            <a:endParaRPr lang="en-US" sz="1900" dirty="0"/>
          </a:p>
        </p:txBody>
      </p:sp>
    </p:spTree>
    <p:extLst>
      <p:ext uri="{BB962C8B-B14F-4D97-AF65-F5344CB8AC3E}">
        <p14:creationId xmlns:p14="http://schemas.microsoft.com/office/powerpoint/2010/main" val="1050126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375" y="971878"/>
            <a:ext cx="7378759" cy="891106"/>
          </a:xfrm>
        </p:spPr>
        <p:txBody>
          <a:bodyPr/>
          <a:lstStyle/>
          <a:p>
            <a:r>
              <a:rPr lang="en-US" dirty="0"/>
              <a:t>The Writing Itself: Clear and Simple</a:t>
            </a:r>
          </a:p>
        </p:txBody>
      </p:sp>
      <p:sp>
        <p:nvSpPr>
          <p:cNvPr id="3" name="Content Placeholder 2"/>
          <p:cNvSpPr>
            <a:spLocks noGrp="1"/>
          </p:cNvSpPr>
          <p:nvPr>
            <p:ph idx="1"/>
          </p:nvPr>
        </p:nvSpPr>
        <p:spPr>
          <a:xfrm>
            <a:off x="629985" y="2598190"/>
            <a:ext cx="7573977" cy="2110543"/>
          </a:xfrm>
        </p:spPr>
        <p:txBody>
          <a:bodyPr>
            <a:normAutofit/>
          </a:bodyPr>
          <a:lstStyle/>
          <a:p>
            <a:pPr>
              <a:lnSpc>
                <a:spcPct val="100000"/>
              </a:lnSpc>
            </a:pPr>
            <a:r>
              <a:rPr lang="en-US" sz="2200" dirty="0"/>
              <a:t>Bem (2004) emphasizes clarity and accuracy in </a:t>
            </a:r>
            <a:r>
              <a:rPr lang="en-US" sz="2200" dirty="0" smtClean="0"/>
              <a:t>writing</a:t>
            </a:r>
            <a:endParaRPr lang="en-US" sz="2200" dirty="0"/>
          </a:p>
          <a:p>
            <a:pPr lvl="1">
              <a:lnSpc>
                <a:spcPct val="100000"/>
              </a:lnSpc>
            </a:pPr>
            <a:r>
              <a:rPr lang="en-US" sz="2200" dirty="0"/>
              <a:t>Clarity is reflected in the organization of the writing and the use of simple, direct </a:t>
            </a:r>
            <a:r>
              <a:rPr lang="en-US" sz="2200" dirty="0" smtClean="0"/>
              <a:t>writing</a:t>
            </a:r>
            <a:endParaRPr lang="en-US" sz="2200" dirty="0"/>
          </a:p>
          <a:p>
            <a:pPr lvl="1">
              <a:lnSpc>
                <a:spcPct val="100000"/>
              </a:lnSpc>
            </a:pPr>
            <a:r>
              <a:rPr lang="en-US" sz="2200" dirty="0"/>
              <a:t>Choose words that convey your meaning and avoid multiple </a:t>
            </a:r>
            <a:r>
              <a:rPr lang="en-US" sz="2200" dirty="0" smtClean="0"/>
              <a:t>adjectives</a:t>
            </a:r>
            <a:endParaRPr lang="en-US" sz="2200" dirty="0"/>
          </a:p>
        </p:txBody>
      </p:sp>
    </p:spTree>
    <p:extLst>
      <p:ext uri="{BB962C8B-B14F-4D97-AF65-F5344CB8AC3E}">
        <p14:creationId xmlns:p14="http://schemas.microsoft.com/office/powerpoint/2010/main" val="4531708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471" y="843690"/>
            <a:ext cx="5438864" cy="831285"/>
          </a:xfrm>
        </p:spPr>
        <p:txBody>
          <a:bodyPr/>
          <a:lstStyle/>
          <a:p>
            <a:r>
              <a:rPr lang="en-US" dirty="0"/>
              <a:t>The Shape of Your Paper</a:t>
            </a:r>
          </a:p>
        </p:txBody>
      </p:sp>
      <p:sp>
        <p:nvSpPr>
          <p:cNvPr id="3" name="Content Placeholder 2"/>
          <p:cNvSpPr>
            <a:spLocks noGrp="1"/>
          </p:cNvSpPr>
          <p:nvPr>
            <p:ph idx="1"/>
          </p:nvPr>
        </p:nvSpPr>
        <p:spPr>
          <a:xfrm>
            <a:off x="578712" y="2187992"/>
            <a:ext cx="8112362" cy="2768569"/>
          </a:xfrm>
        </p:spPr>
        <p:txBody>
          <a:bodyPr>
            <a:normAutofit/>
          </a:bodyPr>
          <a:lstStyle/>
          <a:p>
            <a:pPr>
              <a:lnSpc>
                <a:spcPct val="100000"/>
              </a:lnSpc>
            </a:pPr>
            <a:r>
              <a:rPr lang="en-US" sz="2200" dirty="0"/>
              <a:t>Bem (2004) suggests taking an hourglass </a:t>
            </a:r>
            <a:r>
              <a:rPr lang="en-US" sz="2200" dirty="0" smtClean="0"/>
              <a:t>approach</a:t>
            </a:r>
            <a:endParaRPr lang="en-US" sz="2200" dirty="0"/>
          </a:p>
          <a:p>
            <a:pPr lvl="1">
              <a:lnSpc>
                <a:spcPct val="100000"/>
              </a:lnSpc>
            </a:pPr>
            <a:r>
              <a:rPr lang="en-US" sz="2200" dirty="0"/>
              <a:t>The head of the hourglass is your introduction which starts with a broad first sentence and ends with the </a:t>
            </a:r>
            <a:r>
              <a:rPr lang="en-US" sz="2200" dirty="0" smtClean="0"/>
              <a:t>hypothesis</a:t>
            </a:r>
            <a:endParaRPr lang="en-US" sz="2200" dirty="0"/>
          </a:p>
          <a:p>
            <a:pPr lvl="1">
              <a:lnSpc>
                <a:spcPct val="100000"/>
              </a:lnSpc>
            </a:pPr>
            <a:r>
              <a:rPr lang="en-US" sz="2200" dirty="0"/>
              <a:t>The neck of the hourglass is your methods and </a:t>
            </a:r>
            <a:r>
              <a:rPr lang="en-US" sz="2200" dirty="0" smtClean="0"/>
              <a:t>results</a:t>
            </a:r>
            <a:endParaRPr lang="en-US" sz="2200" dirty="0"/>
          </a:p>
          <a:p>
            <a:pPr lvl="1">
              <a:lnSpc>
                <a:spcPct val="100000"/>
              </a:lnSpc>
            </a:pPr>
            <a:r>
              <a:rPr lang="en-US" sz="2200" dirty="0"/>
              <a:t>The bottom of the hourglass is the discussion which starts out narrowly tying back to the results and broadens to integrate the findings with the previous </a:t>
            </a:r>
            <a:r>
              <a:rPr lang="en-US" sz="2200" dirty="0" smtClean="0"/>
              <a:t>literature</a:t>
            </a:r>
            <a:endParaRPr lang="en-US" sz="2200" dirty="0"/>
          </a:p>
        </p:txBody>
      </p:sp>
    </p:spTree>
    <p:extLst>
      <p:ext uri="{BB962C8B-B14F-4D97-AF65-F5344CB8AC3E}">
        <p14:creationId xmlns:p14="http://schemas.microsoft.com/office/powerpoint/2010/main" val="460282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288" y="826600"/>
            <a:ext cx="6199439" cy="1138934"/>
          </a:xfrm>
        </p:spPr>
        <p:txBody>
          <a:bodyPr/>
          <a:lstStyle/>
          <a:p>
            <a:r>
              <a:rPr lang="en-US" dirty="0"/>
              <a:t>The Title of the Paper and its Importance</a:t>
            </a:r>
          </a:p>
        </p:txBody>
      </p:sp>
      <p:sp>
        <p:nvSpPr>
          <p:cNvPr id="3" name="Content Placeholder 2"/>
          <p:cNvSpPr>
            <a:spLocks noGrp="1"/>
          </p:cNvSpPr>
          <p:nvPr>
            <p:ph idx="1"/>
          </p:nvPr>
        </p:nvSpPr>
        <p:spPr>
          <a:xfrm>
            <a:off x="629987" y="2714925"/>
            <a:ext cx="5804998" cy="1566517"/>
          </a:xfrm>
        </p:spPr>
        <p:txBody>
          <a:bodyPr>
            <a:normAutofit/>
          </a:bodyPr>
          <a:lstStyle/>
          <a:p>
            <a:r>
              <a:rPr lang="en-US" sz="2200" dirty="0"/>
              <a:t>No more than 12 </a:t>
            </a:r>
            <a:r>
              <a:rPr lang="en-US" sz="2200" dirty="0" smtClean="0"/>
              <a:t>words</a:t>
            </a:r>
            <a:endParaRPr lang="en-US" sz="2200" dirty="0"/>
          </a:p>
          <a:p>
            <a:r>
              <a:rPr lang="en-US" sz="2200" dirty="0"/>
              <a:t>Should reflect topic and variables </a:t>
            </a:r>
            <a:r>
              <a:rPr lang="en-US" sz="2200" dirty="0" smtClean="0"/>
              <a:t>studied</a:t>
            </a:r>
            <a:endParaRPr lang="en-US" sz="2200" dirty="0"/>
          </a:p>
          <a:p>
            <a:r>
              <a:rPr lang="en-US" sz="2200" dirty="0"/>
              <a:t>Should have an element of style</a:t>
            </a:r>
          </a:p>
        </p:txBody>
      </p:sp>
    </p:spTree>
    <p:extLst>
      <p:ext uri="{BB962C8B-B14F-4D97-AF65-F5344CB8AC3E}">
        <p14:creationId xmlns:p14="http://schemas.microsoft.com/office/powerpoint/2010/main" val="1892899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1859"/>
            <a:ext cx="2952038" cy="677461"/>
          </a:xfrm>
        </p:spPr>
        <p:txBody>
          <a:bodyPr/>
          <a:lstStyle/>
          <a:p>
            <a:r>
              <a:rPr lang="en-US" dirty="0"/>
              <a:t>The Abstract</a:t>
            </a:r>
          </a:p>
        </p:txBody>
      </p:sp>
      <p:sp>
        <p:nvSpPr>
          <p:cNvPr id="3" name="Content Placeholder 2"/>
          <p:cNvSpPr>
            <a:spLocks noGrp="1"/>
          </p:cNvSpPr>
          <p:nvPr>
            <p:ph idx="1"/>
          </p:nvPr>
        </p:nvSpPr>
        <p:spPr>
          <a:xfrm>
            <a:off x="604348" y="1563880"/>
            <a:ext cx="7761985" cy="4435267"/>
          </a:xfrm>
        </p:spPr>
        <p:txBody>
          <a:bodyPr>
            <a:noAutofit/>
          </a:bodyPr>
          <a:lstStyle/>
          <a:p>
            <a:pPr>
              <a:lnSpc>
                <a:spcPct val="100000"/>
              </a:lnSpc>
            </a:pPr>
            <a:r>
              <a:rPr lang="en-US" sz="2000" dirty="0"/>
              <a:t>Describes the essence of the research and often will determine if a reader continues to read or not in </a:t>
            </a:r>
            <a:r>
              <a:rPr lang="en-US" sz="2000" dirty="0" smtClean="0"/>
              <a:t>150</a:t>
            </a:r>
            <a:r>
              <a:rPr lang="en-US" sz="2800" kern="1200" dirty="0" smtClean="0">
                <a:solidFill>
                  <a:schemeClr val="tx1"/>
                </a:solidFill>
                <a:latin typeface="+mn-lt"/>
                <a:ea typeface="+mn-ea"/>
                <a:cs typeface="+mn-cs"/>
              </a:rPr>
              <a:t>–</a:t>
            </a:r>
            <a:r>
              <a:rPr lang="en-US" sz="2000" dirty="0" smtClean="0"/>
              <a:t>250 </a:t>
            </a:r>
            <a:r>
              <a:rPr lang="en-US" sz="2000" dirty="0"/>
              <a:t>words</a:t>
            </a:r>
            <a:r>
              <a:rPr lang="en-US" sz="2000" dirty="0" smtClean="0"/>
              <a:t>.</a:t>
            </a:r>
            <a:endParaRPr lang="en-US" sz="2000" dirty="0"/>
          </a:p>
          <a:p>
            <a:pPr lvl="1">
              <a:lnSpc>
                <a:spcPct val="100000"/>
              </a:lnSpc>
            </a:pPr>
            <a:r>
              <a:rPr lang="en-US" sz="2000" dirty="0"/>
              <a:t>Content of the abstract</a:t>
            </a:r>
          </a:p>
          <a:p>
            <a:pPr lvl="2">
              <a:lnSpc>
                <a:spcPct val="100000"/>
              </a:lnSpc>
            </a:pPr>
            <a:r>
              <a:rPr lang="en-US" dirty="0"/>
              <a:t>The topic you are studying</a:t>
            </a:r>
          </a:p>
          <a:p>
            <a:pPr lvl="2">
              <a:lnSpc>
                <a:spcPct val="100000"/>
              </a:lnSpc>
            </a:pPr>
            <a:r>
              <a:rPr lang="en-US" dirty="0"/>
              <a:t>Characteristics of the participants and their classification</a:t>
            </a:r>
          </a:p>
          <a:p>
            <a:pPr lvl="2">
              <a:lnSpc>
                <a:spcPct val="100000"/>
              </a:lnSpc>
            </a:pPr>
            <a:r>
              <a:rPr lang="en-US" dirty="0"/>
              <a:t>Methodological approach</a:t>
            </a:r>
          </a:p>
          <a:p>
            <a:pPr lvl="2">
              <a:lnSpc>
                <a:spcPct val="100000"/>
              </a:lnSpc>
            </a:pPr>
            <a:r>
              <a:rPr lang="en-US" dirty="0"/>
              <a:t>Results and statistics of the results</a:t>
            </a:r>
          </a:p>
          <a:p>
            <a:pPr lvl="2">
              <a:lnSpc>
                <a:spcPct val="100000"/>
              </a:lnSpc>
            </a:pPr>
            <a:r>
              <a:rPr lang="en-US" dirty="0"/>
              <a:t>Implications or </a:t>
            </a:r>
            <a:r>
              <a:rPr lang="en-US" dirty="0" smtClean="0"/>
              <a:t>applications</a:t>
            </a:r>
            <a:endParaRPr lang="en-US" dirty="0"/>
          </a:p>
          <a:p>
            <a:pPr lvl="1">
              <a:lnSpc>
                <a:spcPct val="100000"/>
              </a:lnSpc>
            </a:pPr>
            <a:r>
              <a:rPr lang="en-US" sz="2000" dirty="0"/>
              <a:t>Formatting</a:t>
            </a:r>
          </a:p>
          <a:p>
            <a:pPr lvl="2">
              <a:lnSpc>
                <a:spcPct val="100000"/>
              </a:lnSpc>
            </a:pPr>
            <a:r>
              <a:rPr lang="en-US" dirty="0"/>
              <a:t>Centered and unbolded at the top of the page</a:t>
            </a:r>
          </a:p>
          <a:p>
            <a:pPr lvl="2">
              <a:lnSpc>
                <a:spcPct val="100000"/>
              </a:lnSpc>
            </a:pPr>
            <a:r>
              <a:rPr lang="en-US" dirty="0"/>
              <a:t>The text is flush left</a:t>
            </a:r>
          </a:p>
          <a:p>
            <a:pPr lvl="2">
              <a:lnSpc>
                <a:spcPct val="100000"/>
              </a:lnSpc>
            </a:pPr>
            <a:r>
              <a:rPr lang="en-US" i="1" dirty="0"/>
              <a:t>Keywords </a:t>
            </a:r>
            <a:r>
              <a:rPr lang="en-US" dirty="0"/>
              <a:t>is italicized and followed by a </a:t>
            </a:r>
            <a:r>
              <a:rPr lang="en-US" dirty="0" smtClean="0"/>
              <a:t>colon</a:t>
            </a:r>
            <a:endParaRPr lang="en-US" i="1" dirty="0"/>
          </a:p>
        </p:txBody>
      </p:sp>
    </p:spTree>
    <p:extLst>
      <p:ext uri="{BB962C8B-B14F-4D97-AF65-F5344CB8AC3E}">
        <p14:creationId xmlns:p14="http://schemas.microsoft.com/office/powerpoint/2010/main" val="1351699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4529</TotalTime>
  <Words>1970</Words>
  <Application>Microsoft Office PowerPoint</Application>
  <PresentationFormat>On-screen Show (4:3)</PresentationFormat>
  <Paragraphs>216</Paragraphs>
  <Slides>30</Slides>
  <Notes>29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PowerPoint Presentation</vt:lpstr>
      <vt:lpstr>Writing: One Section at a Time</vt:lpstr>
      <vt:lpstr>Writing: Avoiding Plagiarism</vt:lpstr>
      <vt:lpstr>Writing: Avoiding Plagiarism</vt:lpstr>
      <vt:lpstr>The Writing Itself: Clear and Simple</vt:lpstr>
      <vt:lpstr>The Shape of Your Paper</vt:lpstr>
      <vt:lpstr>The Title of the Paper and its Importance</vt:lpstr>
      <vt:lpstr>The Abstract</vt:lpstr>
      <vt:lpstr>The Introduction: Content</vt:lpstr>
      <vt:lpstr>The Introduction: Content</vt:lpstr>
      <vt:lpstr>The Introduction: Content</vt:lpstr>
      <vt:lpstr>The Introduction: Content</vt:lpstr>
      <vt:lpstr>The Introduction and Method: Centering, Bolding, and Page Sequencing</vt:lpstr>
      <vt:lpstr>The Method Section</vt:lpstr>
      <vt:lpstr>The Method Section</vt:lpstr>
      <vt:lpstr>Writing about Results</vt:lpstr>
      <vt:lpstr>Writing about Results: The Specifics of What to Present </vt:lpstr>
      <vt:lpstr>Statistical Presentation in APA Style</vt:lpstr>
      <vt:lpstr>Discussion</vt:lpstr>
      <vt:lpstr>Discussion</vt:lpstr>
      <vt:lpstr>Non-Significant Results: What Can You Say?</vt:lpstr>
      <vt:lpstr>Statistical versus Practical Significance</vt:lpstr>
      <vt:lpstr>General Formatting Issues: Mastering APA Style</vt:lpstr>
      <vt:lpstr>General Formatting Issues: Mastering APA Style</vt:lpstr>
      <vt:lpstr>General Formatting Issues: Mastering APA Style</vt:lpstr>
      <vt:lpstr>Common Grammatical Mistakes</vt:lpstr>
      <vt:lpstr>Common Grammatical Mistakes</vt:lpstr>
      <vt:lpstr>Common Grammatical Mistakes</vt:lpstr>
      <vt:lpstr>Open-access student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Douglas Cooper</dc:creator>
  <cp:lastModifiedBy>SageUser</cp:lastModifiedBy>
  <cp:revision>265</cp:revision>
  <dcterms:created xsi:type="dcterms:W3CDTF">2016-12-07T16:23:00Z</dcterms:created>
  <dcterms:modified xsi:type="dcterms:W3CDTF">2017-03-08T20:13:06Z</dcterms:modified>
</cp:coreProperties>
</file>