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7"/>
  </p:notesMasterIdLst>
  <p:sldIdLst>
    <p:sldId id="286" r:id="rId2"/>
    <p:sldId id="256" r:id="rId3"/>
    <p:sldId id="260" r:id="rId4"/>
    <p:sldId id="261" r:id="rId5"/>
    <p:sldId id="262" r:id="rId6"/>
    <p:sldId id="263" r:id="rId7"/>
    <p:sldId id="264" r:id="rId8"/>
    <p:sldId id="265" r:id="rId9"/>
    <p:sldId id="273" r:id="rId10"/>
    <p:sldId id="266" r:id="rId11"/>
    <p:sldId id="267" r:id="rId12"/>
    <p:sldId id="272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59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3108" autoAdjust="0"/>
    <p:restoredTop sz="86441" autoAdjust="0"/>
  </p:normalViewPr>
  <p:slideViewPr>
    <p:cSldViewPr snapToGrid="0">
      <p:cViewPr varScale="1">
        <p:scale>
          <a:sx n="101" d="100"/>
          <a:sy n="101" d="100"/>
        </p:scale>
        <p:origin x="-19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57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ECD303-2ED2-447B-86AA-39729DE327A3}" type="datetimeFigureOut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F6A951-5F5C-43FD-9D68-A7F8C75382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032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9839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5994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Explain that researchers</a:t>
            </a:r>
            <a:r>
              <a:rPr lang="en-US" baseline="0" dirty="0"/>
              <a:t> have mixed views on using imputation ranging from it’s OK to it’s OK if you know the limitations to it’s fabrication of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0965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6001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Note with students</a:t>
            </a:r>
            <a:r>
              <a:rPr lang="en-US" baseline="0" dirty="0"/>
              <a:t> that because online surveys only include the choices you have specified, this doesn’t occur in online surveys. Also note that out of range values could also be a data entry error if entering data by hand and should be checked with the paper survey.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8418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Have students discuss how</a:t>
            </a:r>
            <a:r>
              <a:rPr lang="en-US" baseline="0" dirty="0"/>
              <a:t> dealing with outliers is related to opportunistic bias (e.g., keeping an outlier that helps results and removing one that hurts results).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5161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These types of problems in social science</a:t>
            </a:r>
            <a:r>
              <a:rPr lang="en-US" baseline="0" dirty="0"/>
              <a:t> are ethical issues in which Type I error get turned into significant findings and theories and undermine the transparency, trustworthiness of science. Discuss the role of transparency and open science in reducing these problems.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3797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7590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1269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98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Discuss</a:t>
            </a:r>
            <a:r>
              <a:rPr lang="en-US" baseline="0" dirty="0"/>
              <a:t> with students why researchers generally prefer the recode into different variables (e.g., allows recoding and then future data entry; use of original data). New variable should have same name with recode or r to distinguish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014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8852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5535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2447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 Have</a:t>
            </a:r>
            <a:r>
              <a:rPr lang="en-US" baseline="0" dirty="0"/>
              <a:t> students recall the types of designs and how they inform the type of analysis. Consider also discussing the importance of using the appropriate language in a hypothesis or it will incorrectly direct you to the wrong analyses.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57740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  <a:r>
              <a:rPr lang="en-US" baseline="0" dirty="0"/>
              <a:t> Use other questions that researchers ask. Ask students to create their own questions about behavior.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352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7841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3835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7404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5974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7072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075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6A951-5F5C-43FD-9D68-A7F8C7538281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882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04BF29D-F2C1-4E41-B0B8-215DC5D30A6C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041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4ADA6EB-4AC0-428D-BB2F-AB7E5077991C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367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2180971-1319-406C-9B6A-24B737222A2F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105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956BCFB-F0BE-496E-AC13-5A2F28990D47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878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B6C034D-40FE-4716-8629-1EC2A509CD62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388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CE1F8E9-0487-4807-B61E-26438B639C49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834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77CE9C3-FA60-47EE-B116-A4D6266D2CAB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325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D9DD411-B3EB-413C-887B-3FD8E04E39D8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095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A642D47-F7EA-48FC-A403-3ED460AE5223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279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D9B05C3-60DA-445A-B022-6679E813C30A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Ann Sloan Devlin, The Research Experience: Planning, Conducting, and Reporting Research 1st Edition © 2017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544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290219C-9649-45B1-8133-11E90BF364E0}" type="datetime1">
              <a:rPr lang="en-US" smtClean="0"/>
              <a:pPr/>
              <a:t>3/8/2017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3F58F-4EF8-4344-8436-F85BCA2443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182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92120" b="119"/>
          <a:stretch/>
        </p:blipFill>
        <p:spPr>
          <a:xfrm>
            <a:off x="0" y="8164"/>
            <a:ext cx="579664" cy="6849836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604157" y="6249673"/>
            <a:ext cx="78213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Ann Sloan Devlin, The Research Experience: Planning, Conducting, and Reporting Research 1st Edition © 2017 SAGE Publications, Inc.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63422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18" y="436605"/>
            <a:ext cx="4168031" cy="588714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816537" y="2114644"/>
            <a:ext cx="418741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/>
              <a:t>The Research Experience: Planning, Conducting, and Reporting Research</a:t>
            </a:r>
          </a:p>
          <a:p>
            <a:r>
              <a:rPr lang="en-US" sz="2000" dirty="0"/>
              <a:t>© Ann Sloan Devlin</a:t>
            </a:r>
          </a:p>
        </p:txBody>
      </p:sp>
    </p:spTree>
    <p:extLst>
      <p:ext uri="{BB962C8B-B14F-4D97-AF65-F5344CB8AC3E}">
        <p14:creationId xmlns:p14="http://schemas.microsoft.com/office/powerpoint/2010/main" val="101511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29884"/>
            <a:ext cx="7886700" cy="1175350"/>
          </a:xfrm>
        </p:spPr>
        <p:txBody>
          <a:bodyPr>
            <a:normAutofit/>
          </a:bodyPr>
          <a:lstStyle/>
          <a:p>
            <a:r>
              <a:rPr lang="en-US" dirty="0"/>
              <a:t>Labeling in a Data File and Deciding on a Coding System in SPSS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75" y="2270468"/>
            <a:ext cx="7886700" cy="2540429"/>
          </a:xfrm>
        </p:spPr>
        <p:txBody>
          <a:bodyPr>
            <a:normAutofit/>
          </a:bodyPr>
          <a:lstStyle/>
          <a:p>
            <a:r>
              <a:rPr lang="en-US" sz="2200" dirty="0"/>
              <a:t>Other labeling </a:t>
            </a:r>
            <a:r>
              <a:rPr lang="en-US" sz="2200" dirty="0" smtClean="0"/>
              <a:t>recommendations</a:t>
            </a:r>
            <a:endParaRPr lang="en-US" sz="2200" dirty="0"/>
          </a:p>
          <a:p>
            <a:pPr lvl="1"/>
            <a:r>
              <a:rPr lang="en-US" sz="2200" dirty="0"/>
              <a:t>Create a column for subject </a:t>
            </a:r>
            <a:r>
              <a:rPr lang="en-US" sz="2200" dirty="0" smtClean="0"/>
              <a:t>number</a:t>
            </a:r>
            <a:endParaRPr lang="en-US" sz="2200" dirty="0"/>
          </a:p>
          <a:p>
            <a:pPr lvl="1"/>
            <a:r>
              <a:rPr lang="en-US" sz="2200" dirty="0"/>
              <a:t>Most SPSS variables are </a:t>
            </a:r>
            <a:r>
              <a:rPr lang="en-US" sz="2200" b="1" dirty="0"/>
              <a:t>numeric</a:t>
            </a:r>
            <a:r>
              <a:rPr lang="en-US" sz="2200" dirty="0"/>
              <a:t> but if the responses are in text, be sure to change the variable to </a:t>
            </a:r>
            <a:r>
              <a:rPr lang="en-US" sz="2200" b="1" dirty="0"/>
              <a:t>string </a:t>
            </a:r>
            <a:r>
              <a:rPr lang="en-US" sz="2200" b="1" dirty="0" smtClean="0"/>
              <a:t>type</a:t>
            </a:r>
            <a:endParaRPr lang="en-US" sz="2200" dirty="0"/>
          </a:p>
          <a:p>
            <a:pPr lvl="1"/>
            <a:r>
              <a:rPr lang="en-US" sz="2200" dirty="0"/>
              <a:t>In online survey software, be sure to create labels for items that will download into SPSS (but won’t be visible to participants</a:t>
            </a:r>
            <a:r>
              <a:rPr lang="en-US" sz="2200" dirty="0" smtClean="0"/>
              <a:t>)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86216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719353"/>
            <a:ext cx="7886700" cy="1325563"/>
          </a:xfrm>
        </p:spPr>
        <p:txBody>
          <a:bodyPr>
            <a:normAutofit/>
          </a:bodyPr>
          <a:lstStyle/>
          <a:p>
            <a:r>
              <a:rPr lang="en-US" dirty="0"/>
              <a:t>Labeling in a Data File and Deciding on a Coding System in SPSS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698" y="2707074"/>
            <a:ext cx="6447653" cy="2070872"/>
          </a:xfrm>
        </p:spPr>
        <p:txBody>
          <a:bodyPr>
            <a:noAutofit/>
          </a:bodyPr>
          <a:lstStyle/>
          <a:p>
            <a:pPr marL="274320">
              <a:lnSpc>
                <a:spcPct val="110000"/>
              </a:lnSpc>
            </a:pPr>
            <a:r>
              <a:rPr lang="en-US" sz="2200" dirty="0"/>
              <a:t>Entering individual items vs. item </a:t>
            </a:r>
            <a:r>
              <a:rPr lang="en-US" sz="2200" dirty="0" smtClean="0"/>
              <a:t>totals</a:t>
            </a:r>
            <a:endParaRPr lang="en-US" sz="2200" dirty="0"/>
          </a:p>
          <a:p>
            <a:pPr marL="274320" lvl="1">
              <a:lnSpc>
                <a:spcPct val="110000"/>
              </a:lnSpc>
            </a:pPr>
            <a:r>
              <a:rPr lang="en-US" sz="2200" dirty="0"/>
              <a:t>Entering individual items allows you to compute Cronbach’s </a:t>
            </a:r>
            <a:r>
              <a:rPr lang="en-US" sz="2200" dirty="0" smtClean="0"/>
              <a:t>alpha</a:t>
            </a:r>
            <a:endParaRPr lang="en-US" sz="2200" dirty="0"/>
          </a:p>
          <a:p>
            <a:pPr marL="274320" lvl="1">
              <a:lnSpc>
                <a:spcPct val="110000"/>
              </a:lnSpc>
            </a:pPr>
            <a:r>
              <a:rPr lang="en-US" sz="2200" dirty="0"/>
              <a:t>Entering individual items also makes reverse coding </a:t>
            </a:r>
            <a:r>
              <a:rPr lang="en-US" sz="2200" dirty="0" smtClean="0"/>
              <a:t>easier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5322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460" y="702878"/>
            <a:ext cx="5566204" cy="837598"/>
          </a:xfrm>
        </p:spPr>
        <p:txBody>
          <a:bodyPr/>
          <a:lstStyle/>
          <a:p>
            <a:r>
              <a:rPr lang="en-US" dirty="0"/>
              <a:t>Dealing with Missing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998620"/>
            <a:ext cx="7886700" cy="354544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200" dirty="0"/>
              <a:t>Researchers should report the amount, source, and pattern of missing </a:t>
            </a:r>
            <a:r>
              <a:rPr lang="en-US" sz="2200" dirty="0" smtClean="0"/>
              <a:t>data</a:t>
            </a:r>
            <a:endParaRPr lang="en-US" sz="2200" dirty="0"/>
          </a:p>
          <a:p>
            <a:pPr>
              <a:lnSpc>
                <a:spcPct val="100000"/>
              </a:lnSpc>
            </a:pPr>
            <a:r>
              <a:rPr lang="en-US" sz="2200" b="1" dirty="0"/>
              <a:t>Listwise deletion</a:t>
            </a:r>
            <a:r>
              <a:rPr lang="en-US" sz="2200" dirty="0"/>
              <a:t>: when there are missing data, the elimination of the complete case if any data are </a:t>
            </a:r>
            <a:r>
              <a:rPr lang="en-US" sz="2200" dirty="0" smtClean="0"/>
              <a:t>missing</a:t>
            </a:r>
            <a:endParaRPr lang="en-US" sz="2200" b="1" dirty="0"/>
          </a:p>
          <a:p>
            <a:pPr>
              <a:lnSpc>
                <a:spcPct val="100000"/>
              </a:lnSpc>
            </a:pPr>
            <a:r>
              <a:rPr lang="en-US" sz="2200" b="1" dirty="0"/>
              <a:t>Pairwise deletion</a:t>
            </a:r>
            <a:r>
              <a:rPr lang="en-US" sz="2200" dirty="0"/>
              <a:t>: approach to handling missing data in which a participant is dropped on analyses for only the missing variable(s) for that analysis, and not </a:t>
            </a:r>
            <a:r>
              <a:rPr lang="en-US" sz="2200" dirty="0" smtClean="0"/>
              <a:t>altogether</a:t>
            </a:r>
            <a:endParaRPr lang="en-US" sz="2200" b="1" dirty="0"/>
          </a:p>
          <a:p>
            <a:pPr>
              <a:lnSpc>
                <a:spcPct val="100000"/>
              </a:lnSpc>
            </a:pPr>
            <a:r>
              <a:rPr lang="en-US" sz="2200" b="1" dirty="0"/>
              <a:t>Imputation</a:t>
            </a:r>
            <a:r>
              <a:rPr lang="en-US" sz="2200" dirty="0"/>
              <a:t>: approach to missing data in which missing values are replaced with substitute </a:t>
            </a:r>
            <a:r>
              <a:rPr lang="en-US" sz="2200" dirty="0" smtClean="0"/>
              <a:t>values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369608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936" y="744067"/>
            <a:ext cx="5557966" cy="738744"/>
          </a:xfrm>
        </p:spPr>
        <p:txBody>
          <a:bodyPr/>
          <a:lstStyle/>
          <a:p>
            <a:r>
              <a:rPr lang="en-US" dirty="0"/>
              <a:t>Dealing with Missing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412" y="2188090"/>
            <a:ext cx="7886700" cy="3067651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sz="2200" dirty="0"/>
              <a:t>When interval data is missing, a researcher may choose to replace the missing data with the sample </a:t>
            </a:r>
            <a:r>
              <a:rPr lang="en-US" sz="2200" dirty="0" smtClean="0"/>
              <a:t>mean</a:t>
            </a:r>
            <a:endParaRPr lang="en-US" sz="2200" b="1" u="sng" dirty="0"/>
          </a:p>
          <a:p>
            <a:pPr>
              <a:lnSpc>
                <a:spcPct val="100000"/>
              </a:lnSpc>
            </a:pPr>
            <a:r>
              <a:rPr lang="en-US" sz="2200" dirty="0"/>
              <a:t>Some additional recommendations for missing </a:t>
            </a:r>
            <a:r>
              <a:rPr lang="en-US" sz="2200" dirty="0" smtClean="0"/>
              <a:t>data</a:t>
            </a:r>
            <a:endParaRPr lang="en-US" sz="2200" dirty="0"/>
          </a:p>
          <a:p>
            <a:pPr lvl="1">
              <a:lnSpc>
                <a:spcPct val="100000"/>
              </a:lnSpc>
            </a:pPr>
            <a:r>
              <a:rPr lang="en-US" sz="2200" dirty="0"/>
              <a:t>If you have sufficient power, listwise deletion makes the most </a:t>
            </a:r>
            <a:r>
              <a:rPr lang="en-US" sz="2200" dirty="0" smtClean="0"/>
              <a:t>sense</a:t>
            </a:r>
            <a:endParaRPr lang="en-US" sz="2200" dirty="0"/>
          </a:p>
          <a:p>
            <a:pPr lvl="1">
              <a:lnSpc>
                <a:spcPct val="100000"/>
              </a:lnSpc>
            </a:pPr>
            <a:r>
              <a:rPr lang="en-US" sz="2200" dirty="0"/>
              <a:t>With less power, pairwise deletion is a good </a:t>
            </a:r>
            <a:r>
              <a:rPr lang="en-US" sz="2200" dirty="0" smtClean="0"/>
              <a:t>option</a:t>
            </a:r>
            <a:endParaRPr lang="en-US" sz="2200" dirty="0"/>
          </a:p>
          <a:p>
            <a:pPr lvl="1">
              <a:lnSpc>
                <a:spcPct val="100000"/>
              </a:lnSpc>
            </a:pPr>
            <a:r>
              <a:rPr lang="en-US" sz="2200" dirty="0"/>
              <a:t>The least desirable option is imputation if it is only needed in less than 10% of </a:t>
            </a:r>
            <a:r>
              <a:rPr lang="en-US" sz="2200" dirty="0" smtClean="0"/>
              <a:t>cases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04132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937" y="908824"/>
            <a:ext cx="5632107" cy="730505"/>
          </a:xfrm>
        </p:spPr>
        <p:txBody>
          <a:bodyPr/>
          <a:lstStyle/>
          <a:p>
            <a:r>
              <a:rPr lang="en-US" dirty="0"/>
              <a:t>Dealing with Missing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3936" y="2501127"/>
            <a:ext cx="7007826" cy="1873164"/>
          </a:xfrm>
        </p:spPr>
        <p:txBody>
          <a:bodyPr>
            <a:normAutofit/>
          </a:bodyPr>
          <a:lstStyle/>
          <a:p>
            <a:r>
              <a:rPr lang="en-US" sz="2200" dirty="0"/>
              <a:t>Identifying missing </a:t>
            </a:r>
            <a:r>
              <a:rPr lang="en-US" sz="2200" dirty="0" smtClean="0"/>
              <a:t>data</a:t>
            </a:r>
            <a:endParaRPr lang="en-US" sz="2200" dirty="0"/>
          </a:p>
          <a:p>
            <a:pPr lvl="1"/>
            <a:r>
              <a:rPr lang="en-US" sz="2200" dirty="0"/>
              <a:t>In paper surveys, the scale or item will be left </a:t>
            </a:r>
            <a:r>
              <a:rPr lang="en-US" sz="2200" dirty="0" smtClean="0"/>
              <a:t>blank</a:t>
            </a:r>
            <a:endParaRPr lang="en-US" sz="2200" dirty="0"/>
          </a:p>
          <a:p>
            <a:pPr lvl="1"/>
            <a:r>
              <a:rPr lang="en-US" sz="2200" dirty="0"/>
              <a:t>In online surveys, use frequency analyses to identify missing data (in SPSS</a:t>
            </a:r>
            <a:r>
              <a:rPr lang="en-US" sz="2200" dirty="0" smtClean="0"/>
              <a:t>)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11352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461" y="719353"/>
            <a:ext cx="7886700" cy="1084733"/>
          </a:xfrm>
        </p:spPr>
        <p:txBody>
          <a:bodyPr/>
          <a:lstStyle/>
          <a:p>
            <a:r>
              <a:rPr lang="en-US" dirty="0"/>
              <a:t>Handling Out of Range Values and Outliers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3363" y="2262231"/>
            <a:ext cx="7886700" cy="2944083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sz="2200" dirty="0"/>
              <a:t>Handling </a:t>
            </a:r>
            <a:r>
              <a:rPr lang="en-US" sz="2200" b="1" dirty="0"/>
              <a:t>out of range values</a:t>
            </a:r>
            <a:r>
              <a:rPr lang="en-US" sz="2200" dirty="0"/>
              <a:t>: values that are outside the range specified in your response </a:t>
            </a:r>
            <a:r>
              <a:rPr lang="en-US" sz="2200" dirty="0" smtClean="0"/>
              <a:t>anchors</a:t>
            </a:r>
            <a:endParaRPr lang="en-US" sz="2200" b="1" dirty="0"/>
          </a:p>
          <a:p>
            <a:pPr lvl="1">
              <a:lnSpc>
                <a:spcPct val="100000"/>
              </a:lnSpc>
            </a:pPr>
            <a:r>
              <a:rPr lang="en-US" sz="2200" dirty="0"/>
              <a:t>Frequency analyses can determine if you have scores outside the range of </a:t>
            </a:r>
            <a:r>
              <a:rPr lang="en-US" sz="2200" dirty="0" smtClean="0"/>
              <a:t>values</a:t>
            </a:r>
            <a:endParaRPr lang="en-US" sz="2200" dirty="0"/>
          </a:p>
          <a:p>
            <a:pPr>
              <a:lnSpc>
                <a:spcPct val="100000"/>
              </a:lnSpc>
            </a:pPr>
            <a:r>
              <a:rPr lang="en-US" sz="2200" dirty="0"/>
              <a:t>Handling </a:t>
            </a:r>
            <a:r>
              <a:rPr lang="en-US" sz="2200" b="1" dirty="0"/>
              <a:t>outliers</a:t>
            </a:r>
            <a:r>
              <a:rPr lang="en-US" sz="2200" dirty="0"/>
              <a:t>: data points the differ significantly from the other </a:t>
            </a:r>
            <a:r>
              <a:rPr lang="en-US" sz="2200" dirty="0" smtClean="0"/>
              <a:t>data</a:t>
            </a:r>
            <a:endParaRPr lang="en-US" sz="2200" dirty="0"/>
          </a:p>
          <a:p>
            <a:pPr lvl="1">
              <a:lnSpc>
                <a:spcPct val="100000"/>
              </a:lnSpc>
            </a:pPr>
            <a:r>
              <a:rPr lang="en-US" sz="2200" dirty="0"/>
              <a:t>Can occur because of experimental error or variability in the </a:t>
            </a:r>
            <a:r>
              <a:rPr lang="en-US" sz="2200" dirty="0" smtClean="0"/>
              <a:t>data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92446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699" y="760542"/>
            <a:ext cx="6521793" cy="705793"/>
          </a:xfrm>
        </p:spPr>
        <p:txBody>
          <a:bodyPr/>
          <a:lstStyle/>
          <a:p>
            <a:r>
              <a:rPr lang="en-US" dirty="0"/>
              <a:t>Outliers and Opportunistic Bias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3936" y="2468176"/>
            <a:ext cx="7886700" cy="2260343"/>
          </a:xfrm>
        </p:spPr>
        <p:txBody>
          <a:bodyPr>
            <a:normAutofit/>
          </a:bodyPr>
          <a:lstStyle/>
          <a:p>
            <a:r>
              <a:rPr lang="en-US" sz="2200" b="1" dirty="0"/>
              <a:t>Opportunistic bias</a:t>
            </a:r>
            <a:r>
              <a:rPr lang="en-US" sz="2200" dirty="0"/>
              <a:t>: pursuing data analysis is multiple ways that increases the chances of finding significant </a:t>
            </a:r>
            <a:r>
              <a:rPr lang="en-US" sz="2200" dirty="0" smtClean="0"/>
              <a:t>results</a:t>
            </a:r>
            <a:endParaRPr lang="en-US" sz="2200" dirty="0"/>
          </a:p>
          <a:p>
            <a:pPr lvl="1"/>
            <a:r>
              <a:rPr lang="en-US" sz="2200" dirty="0"/>
              <a:t>With regard to outliers, it is recommended that an analysis be conducted with and without the outlier and explain why an outlier was removed if it was not experimental </a:t>
            </a:r>
            <a:r>
              <a:rPr lang="en-US" sz="2200" dirty="0" smtClean="0"/>
              <a:t>error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12621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174" y="505170"/>
            <a:ext cx="7886700" cy="1076496"/>
          </a:xfrm>
        </p:spPr>
        <p:txBody>
          <a:bodyPr>
            <a:noAutofit/>
          </a:bodyPr>
          <a:lstStyle/>
          <a:p>
            <a:r>
              <a:rPr lang="en-US" dirty="0"/>
              <a:t>Going Fishing and Other Data Dredging Practices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6888" y="2344609"/>
            <a:ext cx="7886700" cy="3067651"/>
          </a:xfrm>
        </p:spPr>
        <p:txBody>
          <a:bodyPr>
            <a:normAutofit/>
          </a:bodyPr>
          <a:lstStyle/>
          <a:p>
            <a:pPr marL="274320">
              <a:lnSpc>
                <a:spcPct val="100000"/>
              </a:lnSpc>
            </a:pPr>
            <a:r>
              <a:rPr lang="en-US" sz="2200" b="1" dirty="0"/>
              <a:t>Data dredging</a:t>
            </a:r>
            <a:r>
              <a:rPr lang="en-US" sz="2200" dirty="0"/>
              <a:t>: exploration of large sets of data to discover statistically significant patterns not originally hypothesized; also called “going </a:t>
            </a:r>
            <a:r>
              <a:rPr lang="en-US" sz="2200" dirty="0" smtClean="0"/>
              <a:t>fishing”</a:t>
            </a:r>
            <a:endParaRPr lang="en-US" sz="2200" b="1" dirty="0"/>
          </a:p>
          <a:p>
            <a:pPr marL="274320" lvl="1">
              <a:lnSpc>
                <a:spcPct val="100000"/>
              </a:lnSpc>
            </a:pPr>
            <a:r>
              <a:rPr lang="en-US" sz="2200" b="1" dirty="0"/>
              <a:t>HARKing</a:t>
            </a:r>
            <a:r>
              <a:rPr lang="en-US" sz="2200" dirty="0"/>
              <a:t>: Hypothesizing after the results are known; presenting post-hoc hypotheses as if they were predicted before the </a:t>
            </a:r>
            <a:r>
              <a:rPr lang="en-US" sz="2200" dirty="0" smtClean="0"/>
              <a:t>study</a:t>
            </a:r>
            <a:endParaRPr lang="en-US" sz="2200" dirty="0"/>
          </a:p>
          <a:p>
            <a:pPr marL="274320" lvl="1">
              <a:lnSpc>
                <a:spcPct val="100000"/>
              </a:lnSpc>
            </a:pPr>
            <a:r>
              <a:rPr lang="en-US" sz="2200" b="1" dirty="0"/>
              <a:t>p-hacking</a:t>
            </a:r>
            <a:r>
              <a:rPr lang="en-US" sz="2200" dirty="0"/>
              <a:t>: processes such as continuing to test data or conducting post hoc analyses to produce significant </a:t>
            </a:r>
            <a:r>
              <a:rPr lang="en-US" sz="2200" dirty="0" smtClean="0"/>
              <a:t>results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27281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699" y="711115"/>
            <a:ext cx="4503523" cy="623415"/>
          </a:xfrm>
        </p:spPr>
        <p:txBody>
          <a:bodyPr/>
          <a:lstStyle/>
          <a:p>
            <a:r>
              <a:rPr lang="en-US" dirty="0"/>
              <a:t>Preliminary Analyses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2747" y="2130425"/>
            <a:ext cx="7886700" cy="3199456"/>
          </a:xfrm>
        </p:spPr>
        <p:txBody>
          <a:bodyPr>
            <a:normAutofit/>
          </a:bodyPr>
          <a:lstStyle/>
          <a:p>
            <a:r>
              <a:rPr lang="en-US" sz="2250" dirty="0"/>
              <a:t>Before any formal analyses are conducted, a researcher must</a:t>
            </a:r>
            <a:r>
              <a:rPr lang="en-US" sz="2250" dirty="0" smtClean="0"/>
              <a:t>:</a:t>
            </a:r>
            <a:endParaRPr lang="en-US" sz="2250" dirty="0"/>
          </a:p>
          <a:p>
            <a:pPr lvl="1"/>
            <a:r>
              <a:rPr lang="en-US" sz="2100" dirty="0"/>
              <a:t>Identify and decide whether to replace or delete missing </a:t>
            </a:r>
            <a:r>
              <a:rPr lang="en-US" sz="2100" dirty="0" smtClean="0"/>
              <a:t>data</a:t>
            </a:r>
            <a:endParaRPr lang="en-US" sz="2100" dirty="0"/>
          </a:p>
          <a:p>
            <a:pPr lvl="1"/>
            <a:r>
              <a:rPr lang="en-US" sz="2100" dirty="0"/>
              <a:t>Determine outliers and whether they will be included or </a:t>
            </a:r>
            <a:r>
              <a:rPr lang="en-US" sz="2100" dirty="0" smtClean="0"/>
              <a:t>excluded</a:t>
            </a:r>
            <a:endParaRPr lang="en-US" sz="2100" dirty="0"/>
          </a:p>
          <a:p>
            <a:r>
              <a:rPr lang="en-US" sz="2250" dirty="0"/>
              <a:t>Additional preliminary analyses include means and standard deviations for continuous variables and frequencies for categorical </a:t>
            </a:r>
            <a:r>
              <a:rPr lang="en-US" sz="2250" dirty="0" smtClean="0"/>
              <a:t>variables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56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888" y="941775"/>
            <a:ext cx="7886700" cy="1035306"/>
          </a:xfrm>
        </p:spPr>
        <p:txBody>
          <a:bodyPr>
            <a:noAutofit/>
          </a:bodyPr>
          <a:lstStyle/>
          <a:p>
            <a:r>
              <a:rPr lang="en-US" dirty="0"/>
              <a:t>Significance Levels and </a:t>
            </a:r>
            <a:r>
              <a:rPr lang="en-US" i="1" dirty="0"/>
              <a:t>p</a:t>
            </a:r>
            <a:r>
              <a:rPr lang="en-US" dirty="0"/>
              <a:t> Values: What Are They?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74" y="2657647"/>
            <a:ext cx="7886700" cy="2350959"/>
          </a:xfrm>
        </p:spPr>
        <p:txBody>
          <a:bodyPr>
            <a:normAutofit/>
          </a:bodyPr>
          <a:lstStyle/>
          <a:p>
            <a:pPr marL="274320"/>
            <a:r>
              <a:rPr lang="en-US" sz="2250" dirty="0"/>
              <a:t>Inferential statistics are used to estimate probabilities that our data represents the true </a:t>
            </a:r>
            <a:r>
              <a:rPr lang="en-US" sz="2250" dirty="0" smtClean="0"/>
              <a:t>situation</a:t>
            </a:r>
            <a:endParaRPr lang="en-US" sz="2250" dirty="0"/>
          </a:p>
          <a:p>
            <a:pPr marL="274320" lvl="1"/>
            <a:r>
              <a:rPr lang="en-US" sz="2100" b="1" dirty="0"/>
              <a:t>Alpha level</a:t>
            </a:r>
            <a:r>
              <a:rPr lang="en-US" sz="2100" dirty="0"/>
              <a:t>: the probability (usually set at .05) of incorrectly rejecting the null hypothesis; also called the </a:t>
            </a:r>
            <a:r>
              <a:rPr lang="en-US" sz="2100" b="1" dirty="0"/>
              <a:t>significance level </a:t>
            </a:r>
            <a:r>
              <a:rPr lang="en-US" sz="2100" dirty="0"/>
              <a:t>or the </a:t>
            </a:r>
            <a:r>
              <a:rPr lang="en-US" sz="2100" b="1" i="1" dirty="0"/>
              <a:t>p</a:t>
            </a:r>
            <a:r>
              <a:rPr lang="en-US" sz="2100" b="1" dirty="0"/>
              <a:t> </a:t>
            </a:r>
            <a:r>
              <a:rPr lang="en-US" sz="2100" b="1" dirty="0" smtClean="0"/>
              <a:t>value</a:t>
            </a:r>
            <a:endParaRPr lang="en-US" sz="2100" dirty="0"/>
          </a:p>
          <a:p>
            <a:pPr marL="274320" lvl="1"/>
            <a:r>
              <a:rPr lang="en-US" sz="2100" dirty="0"/>
              <a:t>Importantly, a </a:t>
            </a:r>
            <a:r>
              <a:rPr lang="en-US" sz="2100" i="1" dirty="0"/>
              <a:t>p</a:t>
            </a:r>
            <a:r>
              <a:rPr lang="en-US" sz="2100" dirty="0"/>
              <a:t> = .05 is less convincing than a </a:t>
            </a:r>
            <a:r>
              <a:rPr lang="en-US" sz="2100" i="1" dirty="0"/>
              <a:t>p</a:t>
            </a:r>
            <a:r>
              <a:rPr lang="en-US" sz="2100" dirty="0"/>
              <a:t> = .</a:t>
            </a:r>
            <a:r>
              <a:rPr lang="en-US" sz="2100" dirty="0" smtClean="0"/>
              <a:t>01</a:t>
            </a:r>
            <a:endParaRPr lang="en-US" sz="2100" dirty="0"/>
          </a:p>
          <a:p>
            <a:pPr marL="274320" lvl="2">
              <a:lnSpc>
                <a:spcPct val="100000"/>
              </a:lnSpc>
            </a:pPr>
            <a:r>
              <a:rPr lang="en-US" sz="1950" dirty="0"/>
              <a:t>A finding of </a:t>
            </a:r>
            <a:r>
              <a:rPr lang="en-US" sz="1950" i="1" dirty="0"/>
              <a:t>p</a:t>
            </a:r>
            <a:r>
              <a:rPr lang="en-US" sz="1950" dirty="0"/>
              <a:t> = .01 is less likely to have occurred than a </a:t>
            </a:r>
            <a:r>
              <a:rPr lang="en-US" sz="1950" i="1" dirty="0"/>
              <a:t>p</a:t>
            </a:r>
            <a:r>
              <a:rPr lang="en-US" sz="1950" dirty="0"/>
              <a:t> = .</a:t>
            </a:r>
            <a:r>
              <a:rPr lang="en-US" sz="1950" dirty="0" smtClean="0"/>
              <a:t>05</a:t>
            </a:r>
            <a:endParaRPr lang="en-US" sz="1950" dirty="0"/>
          </a:p>
        </p:txBody>
      </p:sp>
    </p:spTree>
    <p:extLst>
      <p:ext uri="{BB962C8B-B14F-4D97-AF65-F5344CB8AC3E}">
        <p14:creationId xmlns:p14="http://schemas.microsoft.com/office/powerpoint/2010/main" val="94715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0941" y="3383420"/>
            <a:ext cx="7543800" cy="1081488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Organizing </a:t>
            </a:r>
            <a:r>
              <a:rPr lang="en-US" sz="3600" b="1" dirty="0"/>
              <a:t>Data and Analyzing Results</a:t>
            </a:r>
          </a:p>
        </p:txBody>
      </p:sp>
      <p:sp>
        <p:nvSpPr>
          <p:cNvPr id="6" name="Rectangle 5"/>
          <p:cNvSpPr/>
          <p:nvPr/>
        </p:nvSpPr>
        <p:spPr>
          <a:xfrm>
            <a:off x="3146990" y="1852138"/>
            <a:ext cx="2569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/>
              <a:t>Chapter 10</a:t>
            </a:r>
          </a:p>
        </p:txBody>
      </p:sp>
    </p:spTree>
    <p:extLst>
      <p:ext uri="{BB962C8B-B14F-4D97-AF65-F5344CB8AC3E}">
        <p14:creationId xmlns:p14="http://schemas.microsoft.com/office/powerpoint/2010/main" val="102200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936" y="463981"/>
            <a:ext cx="7886700" cy="1325563"/>
          </a:xfrm>
        </p:spPr>
        <p:txBody>
          <a:bodyPr>
            <a:normAutofit/>
          </a:bodyPr>
          <a:lstStyle/>
          <a:p>
            <a:r>
              <a:rPr lang="en-US" dirty="0"/>
              <a:t>Transforming and Selecting Data: Useful Commands in SPSS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3937" y="2105712"/>
            <a:ext cx="7886700" cy="375139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200" b="1" dirty="0"/>
              <a:t>Compute Function</a:t>
            </a:r>
            <a:r>
              <a:rPr lang="en-US" sz="2200" dirty="0"/>
              <a:t>: SPSS command used to create new variables through arithmetic </a:t>
            </a:r>
            <a:r>
              <a:rPr lang="en-US" sz="2200" dirty="0" smtClean="0"/>
              <a:t>operations</a:t>
            </a:r>
            <a:endParaRPr lang="en-US" sz="2200" dirty="0"/>
          </a:p>
          <a:p>
            <a:pPr>
              <a:lnSpc>
                <a:spcPct val="100000"/>
              </a:lnSpc>
            </a:pPr>
            <a:r>
              <a:rPr lang="en-US" sz="2200" dirty="0"/>
              <a:t>Compute function </a:t>
            </a:r>
            <a:r>
              <a:rPr lang="en-US" sz="2200" dirty="0" smtClean="0"/>
              <a:t>steps</a:t>
            </a:r>
            <a:endParaRPr lang="en-US" sz="2200" dirty="0"/>
          </a:p>
          <a:p>
            <a:pPr lvl="1">
              <a:lnSpc>
                <a:spcPct val="100000"/>
              </a:lnSpc>
            </a:pPr>
            <a:r>
              <a:rPr lang="en-US" sz="2200" dirty="0"/>
              <a:t>Click on </a:t>
            </a:r>
            <a:r>
              <a:rPr lang="en-US" sz="2200" b="1" dirty="0"/>
              <a:t>Transform</a:t>
            </a:r>
            <a:r>
              <a:rPr lang="en-US" sz="2200" dirty="0"/>
              <a:t> on the menu bar and click on </a:t>
            </a:r>
            <a:r>
              <a:rPr lang="en-US" sz="2200" dirty="0" smtClean="0"/>
              <a:t>Compute</a:t>
            </a:r>
            <a:endParaRPr lang="en-US" sz="2200" dirty="0"/>
          </a:p>
          <a:p>
            <a:pPr lvl="1">
              <a:lnSpc>
                <a:spcPct val="100000"/>
              </a:lnSpc>
            </a:pPr>
            <a:r>
              <a:rPr lang="en-US" sz="2200" dirty="0"/>
              <a:t>Enter the name of your target </a:t>
            </a:r>
            <a:r>
              <a:rPr lang="en-US" sz="2200" dirty="0" smtClean="0"/>
              <a:t>variable</a:t>
            </a:r>
            <a:endParaRPr lang="en-US" sz="2200" dirty="0"/>
          </a:p>
          <a:p>
            <a:pPr lvl="1">
              <a:lnSpc>
                <a:spcPct val="100000"/>
              </a:lnSpc>
            </a:pPr>
            <a:r>
              <a:rPr lang="en-US" sz="2200" dirty="0"/>
              <a:t>Add the items of a scale in the “numeric expression” </a:t>
            </a:r>
            <a:r>
              <a:rPr lang="en-US" sz="2200" dirty="0" smtClean="0"/>
              <a:t>box</a:t>
            </a:r>
            <a:endParaRPr lang="en-US" sz="2200" dirty="0"/>
          </a:p>
          <a:p>
            <a:pPr lvl="1">
              <a:lnSpc>
                <a:spcPct val="100000"/>
              </a:lnSpc>
            </a:pPr>
            <a:r>
              <a:rPr lang="en-US" sz="2200" dirty="0"/>
              <a:t>Click </a:t>
            </a:r>
            <a:r>
              <a:rPr lang="en-US" sz="2200" dirty="0" smtClean="0"/>
              <a:t>OK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12642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233015"/>
          </a:xfrm>
        </p:spPr>
        <p:txBody>
          <a:bodyPr>
            <a:normAutofit/>
          </a:bodyPr>
          <a:lstStyle/>
          <a:p>
            <a:r>
              <a:rPr lang="en-US" dirty="0"/>
              <a:t>Transforming and Selecting Data: Useful Commands in SPSS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957" y="1880479"/>
            <a:ext cx="8786813" cy="410842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000" b="1" dirty="0"/>
              <a:t>Recode into same variables</a:t>
            </a:r>
            <a:r>
              <a:rPr lang="en-US" sz="2000" dirty="0"/>
              <a:t>: SPSS command in which numerical values are recoded into the existing </a:t>
            </a:r>
            <a:r>
              <a:rPr lang="en-US" sz="2000" dirty="0" smtClean="0"/>
              <a:t>variable</a:t>
            </a:r>
            <a:endParaRPr lang="en-US" sz="2000" dirty="0"/>
          </a:p>
          <a:p>
            <a:pPr>
              <a:lnSpc>
                <a:spcPct val="100000"/>
              </a:lnSpc>
            </a:pPr>
            <a:r>
              <a:rPr lang="en-US" sz="2000" b="1" dirty="0"/>
              <a:t>Recode into different variables</a:t>
            </a:r>
            <a:r>
              <a:rPr lang="en-US" sz="2000" dirty="0"/>
              <a:t>: SPSS command in which numerical values are recoded into a new </a:t>
            </a:r>
            <a:r>
              <a:rPr lang="en-US" sz="2000" dirty="0" smtClean="0"/>
              <a:t>variable</a:t>
            </a:r>
            <a:endParaRPr lang="en-US" sz="2000" dirty="0"/>
          </a:p>
          <a:p>
            <a:pPr>
              <a:lnSpc>
                <a:spcPct val="100000"/>
              </a:lnSpc>
            </a:pPr>
            <a:r>
              <a:rPr lang="en-US" sz="2000" dirty="0"/>
              <a:t>Steps to recode into different variables</a:t>
            </a:r>
          </a:p>
          <a:p>
            <a:pPr lvl="1">
              <a:lnSpc>
                <a:spcPct val="100000"/>
              </a:lnSpc>
            </a:pPr>
            <a:r>
              <a:rPr lang="en-US" sz="2000" dirty="0"/>
              <a:t>Click on </a:t>
            </a:r>
            <a:r>
              <a:rPr lang="en-US" sz="2000" b="1" dirty="0"/>
              <a:t>Transform</a:t>
            </a:r>
            <a:r>
              <a:rPr lang="en-US" sz="2000" dirty="0"/>
              <a:t>, then </a:t>
            </a:r>
            <a:r>
              <a:rPr lang="en-US" sz="2000" b="1" dirty="0"/>
              <a:t>Recode into Different Variables</a:t>
            </a:r>
          </a:p>
          <a:p>
            <a:pPr lvl="1">
              <a:lnSpc>
                <a:spcPct val="100000"/>
              </a:lnSpc>
            </a:pPr>
            <a:r>
              <a:rPr lang="en-US" sz="2000" dirty="0"/>
              <a:t>Move desired variables into numeric variable </a:t>
            </a:r>
            <a:r>
              <a:rPr lang="en-US" sz="2000" dirty="0">
                <a:sym typeface="Wingdings" panose="05000000000000000000" pitchFamily="2" charset="2"/>
              </a:rPr>
              <a:t> output variable </a:t>
            </a:r>
            <a:r>
              <a:rPr lang="en-US" sz="2000" dirty="0" smtClean="0">
                <a:sym typeface="Wingdings" panose="05000000000000000000" pitchFamily="2" charset="2"/>
              </a:rPr>
              <a:t>box</a:t>
            </a:r>
            <a:endParaRPr lang="en-US" sz="2000" dirty="0">
              <a:sym typeface="Wingdings" panose="05000000000000000000" pitchFamily="2" charset="2"/>
            </a:endParaRPr>
          </a:p>
          <a:p>
            <a:pPr lvl="1">
              <a:lnSpc>
                <a:spcPct val="100000"/>
              </a:lnSpc>
            </a:pPr>
            <a:r>
              <a:rPr lang="en-US" sz="2000" dirty="0">
                <a:sym typeface="Wingdings" panose="05000000000000000000" pitchFamily="2" charset="2"/>
              </a:rPr>
              <a:t>Give variable a new name in output variable </a:t>
            </a:r>
            <a:r>
              <a:rPr lang="en-US" sz="2000" dirty="0" smtClean="0">
                <a:sym typeface="Wingdings" panose="05000000000000000000" pitchFamily="2" charset="2"/>
              </a:rPr>
              <a:t>boxes</a:t>
            </a:r>
            <a:endParaRPr lang="en-US" sz="2000" dirty="0">
              <a:sym typeface="Wingdings" panose="05000000000000000000" pitchFamily="2" charset="2"/>
            </a:endParaRPr>
          </a:p>
          <a:p>
            <a:pPr lvl="1">
              <a:lnSpc>
                <a:spcPct val="100000"/>
              </a:lnSpc>
            </a:pPr>
            <a:r>
              <a:rPr lang="en-US" sz="2000" dirty="0">
                <a:sym typeface="Wingdings" panose="05000000000000000000" pitchFamily="2" charset="2"/>
              </a:rPr>
              <a:t>Click on “Old and New Values” </a:t>
            </a:r>
            <a:r>
              <a:rPr lang="en-US" sz="2000" dirty="0" smtClean="0">
                <a:sym typeface="Wingdings" panose="05000000000000000000" pitchFamily="2" charset="2"/>
              </a:rPr>
              <a:t>box</a:t>
            </a:r>
            <a:endParaRPr lang="en-US" sz="2000" dirty="0">
              <a:sym typeface="Wingdings" panose="05000000000000000000" pitchFamily="2" charset="2"/>
            </a:endParaRPr>
          </a:p>
          <a:p>
            <a:pPr lvl="1">
              <a:lnSpc>
                <a:spcPct val="100000"/>
              </a:lnSpc>
            </a:pPr>
            <a:r>
              <a:rPr lang="en-US" sz="2000" dirty="0">
                <a:sym typeface="Wingdings" panose="05000000000000000000" pitchFamily="2" charset="2"/>
              </a:rPr>
              <a:t>Enter old value in old box and new value in new box for all </a:t>
            </a:r>
            <a:r>
              <a:rPr lang="en-US" sz="2000" dirty="0" smtClean="0">
                <a:sym typeface="Wingdings" panose="05000000000000000000" pitchFamily="2" charset="2"/>
              </a:rPr>
              <a:t>values</a:t>
            </a:r>
            <a:endParaRPr lang="en-US" sz="2000" dirty="0">
              <a:sym typeface="Wingdings" panose="05000000000000000000" pitchFamily="2" charset="2"/>
            </a:endParaRPr>
          </a:p>
          <a:p>
            <a:pPr lvl="1">
              <a:lnSpc>
                <a:spcPct val="100000"/>
              </a:lnSpc>
            </a:pPr>
            <a:r>
              <a:rPr lang="en-US" sz="2000" dirty="0">
                <a:sym typeface="Wingdings" panose="05000000000000000000" pitchFamily="2" charset="2"/>
              </a:rPr>
              <a:t>Click Continue and then OK</a:t>
            </a:r>
            <a:endParaRPr lang="en-US" sz="2000" dirty="0"/>
          </a:p>
          <a:p>
            <a:pPr lvl="1">
              <a:lnSpc>
                <a:spcPct val="100000"/>
              </a:lnSpc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49091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699" y="777017"/>
            <a:ext cx="7073728" cy="1325563"/>
          </a:xfrm>
        </p:spPr>
        <p:txBody>
          <a:bodyPr>
            <a:normAutofit/>
          </a:bodyPr>
          <a:lstStyle/>
          <a:p>
            <a:r>
              <a:rPr lang="en-US" dirty="0"/>
              <a:t>Transforming and Selecting Data: Useful Commands in SPSS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243" y="2704264"/>
            <a:ext cx="7501839" cy="203249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200" dirty="0"/>
              <a:t>Using recoded values in </a:t>
            </a:r>
            <a:r>
              <a:rPr lang="en-US" sz="2200" dirty="0" smtClean="0"/>
              <a:t>analyses</a:t>
            </a:r>
            <a:endParaRPr lang="en-US" sz="2200" dirty="0"/>
          </a:p>
          <a:p>
            <a:pPr lvl="1">
              <a:lnSpc>
                <a:spcPct val="100000"/>
              </a:lnSpc>
            </a:pPr>
            <a:r>
              <a:rPr lang="en-US" sz="2200" dirty="0"/>
              <a:t>Recoded values should be used to calculate Cronbach’s </a:t>
            </a:r>
            <a:r>
              <a:rPr lang="en-US" sz="2200" dirty="0" smtClean="0"/>
              <a:t>alpha</a:t>
            </a:r>
            <a:endParaRPr lang="en-US" sz="2200" dirty="0"/>
          </a:p>
          <a:p>
            <a:pPr lvl="1">
              <a:lnSpc>
                <a:spcPct val="100000"/>
              </a:lnSpc>
            </a:pPr>
            <a:r>
              <a:rPr lang="en-US" sz="2200" dirty="0"/>
              <a:t>Recoded values should be used to calculate new </a:t>
            </a:r>
            <a:r>
              <a:rPr lang="en-US" sz="2200" dirty="0" smtClean="0"/>
              <a:t>variables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71794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Transforming and Selecting Data: Useful Commands in SPSS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195" y="2218230"/>
            <a:ext cx="8243244" cy="3263504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sz="2200" b="1" dirty="0"/>
              <a:t>Select cases</a:t>
            </a:r>
            <a:r>
              <a:rPr lang="en-US" sz="2200" dirty="0"/>
              <a:t>: SPSS command that allows you to select some of your participants for an analysis (e.g., one gender or one treatment condition</a:t>
            </a:r>
            <a:r>
              <a:rPr lang="en-US" sz="2200" dirty="0" smtClean="0"/>
              <a:t>)</a:t>
            </a:r>
            <a:endParaRPr lang="en-US" sz="2200" b="1" dirty="0"/>
          </a:p>
          <a:p>
            <a:pPr>
              <a:lnSpc>
                <a:spcPct val="100000"/>
              </a:lnSpc>
            </a:pPr>
            <a:r>
              <a:rPr lang="en-US" sz="2200" dirty="0"/>
              <a:t>Steps to Select Cases</a:t>
            </a:r>
          </a:p>
          <a:p>
            <a:pPr lvl="1">
              <a:lnSpc>
                <a:spcPct val="100000"/>
              </a:lnSpc>
            </a:pPr>
            <a:r>
              <a:rPr lang="en-US" sz="2200" dirty="0"/>
              <a:t>Select </a:t>
            </a:r>
            <a:r>
              <a:rPr lang="en-US" sz="2200" b="1" dirty="0"/>
              <a:t>Data</a:t>
            </a:r>
            <a:r>
              <a:rPr lang="en-US" sz="2200" dirty="0"/>
              <a:t> in the menu bar and then select </a:t>
            </a:r>
            <a:r>
              <a:rPr lang="en-US" sz="2200" b="1" dirty="0"/>
              <a:t>Select Cases</a:t>
            </a:r>
          </a:p>
          <a:p>
            <a:pPr lvl="1">
              <a:lnSpc>
                <a:spcPct val="100000"/>
              </a:lnSpc>
            </a:pPr>
            <a:r>
              <a:rPr lang="en-US" sz="2200" dirty="0"/>
              <a:t>Click on the “If condition is satisfied” button and then the “If” </a:t>
            </a:r>
            <a:r>
              <a:rPr lang="en-US" sz="2200" dirty="0" smtClean="0"/>
              <a:t>box</a:t>
            </a:r>
            <a:endParaRPr lang="en-US" sz="2200" dirty="0"/>
          </a:p>
          <a:p>
            <a:pPr lvl="1">
              <a:lnSpc>
                <a:spcPct val="100000"/>
              </a:lnSpc>
            </a:pPr>
            <a:r>
              <a:rPr lang="en-US" sz="2200" dirty="0"/>
              <a:t>Move over the target variable and the specify the value you want to include (=) or not include </a:t>
            </a:r>
            <a:r>
              <a:rPr lang="en-US" sz="2200" dirty="0" smtClean="0"/>
              <a:t>(~=)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23766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461" y="752304"/>
            <a:ext cx="7886700" cy="1018831"/>
          </a:xfrm>
        </p:spPr>
        <p:txBody>
          <a:bodyPr>
            <a:noAutofit/>
          </a:bodyPr>
          <a:lstStyle/>
          <a:p>
            <a:r>
              <a:rPr lang="en-US" dirty="0"/>
              <a:t>Evaluating Your Hypotheses: Where to Begin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719" y="2547744"/>
            <a:ext cx="7790163" cy="2386720"/>
          </a:xfrm>
        </p:spPr>
        <p:txBody>
          <a:bodyPr>
            <a:normAutofit/>
          </a:bodyPr>
          <a:lstStyle/>
          <a:p>
            <a:pPr marL="274320">
              <a:lnSpc>
                <a:spcPct val="100000"/>
              </a:lnSpc>
            </a:pPr>
            <a:r>
              <a:rPr lang="en-US" sz="2200" dirty="0"/>
              <a:t>After you have finalized your data set and completed preliminary analyses, you can start with formal </a:t>
            </a:r>
            <a:r>
              <a:rPr lang="en-US" sz="2200" dirty="0" smtClean="0"/>
              <a:t>analyses</a:t>
            </a:r>
            <a:endParaRPr lang="en-US" sz="2200" dirty="0"/>
          </a:p>
          <a:p>
            <a:pPr marL="274320" lvl="1">
              <a:lnSpc>
                <a:spcPct val="100000"/>
              </a:lnSpc>
            </a:pPr>
            <a:r>
              <a:rPr lang="en-US" sz="2200" dirty="0"/>
              <a:t>Your first analysis should be the one that evaluates your </a:t>
            </a:r>
            <a:r>
              <a:rPr lang="en-US" sz="2200" dirty="0" smtClean="0"/>
              <a:t>hypothesis</a:t>
            </a:r>
            <a:endParaRPr lang="en-US" sz="2200" dirty="0"/>
          </a:p>
          <a:p>
            <a:pPr marL="274320" lvl="2">
              <a:lnSpc>
                <a:spcPct val="100000"/>
              </a:lnSpc>
            </a:pPr>
            <a:r>
              <a:rPr lang="en-US" sz="2200" dirty="0"/>
              <a:t>A clearly stated hypothesis will direct you the appropriate </a:t>
            </a:r>
            <a:r>
              <a:rPr lang="en-US" sz="2200" dirty="0" smtClean="0"/>
              <a:t>analysis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28071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727" y="846505"/>
            <a:ext cx="6759949" cy="809300"/>
          </a:xfrm>
        </p:spPr>
        <p:txBody>
          <a:bodyPr>
            <a:normAutofit/>
          </a:bodyPr>
          <a:lstStyle/>
          <a:p>
            <a:r>
              <a:rPr lang="en-US" dirty="0"/>
              <a:t>Open-access student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726" y="2383027"/>
            <a:ext cx="5367755" cy="2436109"/>
          </a:xfrm>
        </p:spPr>
        <p:txBody>
          <a:bodyPr>
            <a:normAutofit/>
          </a:bodyPr>
          <a:lstStyle/>
          <a:p>
            <a:r>
              <a:rPr lang="en-US" sz="2200" dirty="0" smtClean="0"/>
              <a:t>Quizzes</a:t>
            </a:r>
            <a:endParaRPr lang="en-US" sz="2200" dirty="0"/>
          </a:p>
          <a:p>
            <a:r>
              <a:rPr lang="en-US" sz="2200" dirty="0"/>
              <a:t>Multimedia </a:t>
            </a:r>
            <a:r>
              <a:rPr lang="en-US" sz="2200" dirty="0" smtClean="0"/>
              <a:t>Resources</a:t>
            </a:r>
            <a:endParaRPr lang="en-US" sz="2200" dirty="0"/>
          </a:p>
          <a:p>
            <a:r>
              <a:rPr lang="en-US" sz="2200" dirty="0" smtClean="0"/>
              <a:t>eFlashcards</a:t>
            </a:r>
            <a:endParaRPr lang="en-US" sz="2200" dirty="0"/>
          </a:p>
          <a:p>
            <a:r>
              <a:rPr lang="en-US" sz="2200" dirty="0"/>
              <a:t>SAGE Journal </a:t>
            </a:r>
            <a:r>
              <a:rPr lang="en-US" sz="2200" dirty="0" smtClean="0"/>
              <a:t>Articles</a:t>
            </a:r>
            <a:endParaRPr lang="en-US" sz="2200" dirty="0"/>
          </a:p>
          <a:p>
            <a:r>
              <a:rPr lang="en-US" sz="2200" dirty="0"/>
              <a:t>And more at </a:t>
            </a:r>
            <a:r>
              <a:rPr lang="en-US" sz="2200" dirty="0" smtClean="0"/>
              <a:t>edge.sagepub.com/devlin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47626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461" y="735830"/>
            <a:ext cx="5615631" cy="763458"/>
          </a:xfrm>
        </p:spPr>
        <p:txBody>
          <a:bodyPr/>
          <a:lstStyle/>
          <a:p>
            <a:r>
              <a:rPr lang="en-US" dirty="0"/>
              <a:t>Paper and Online Surveys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3363" y="2146900"/>
            <a:ext cx="7886700" cy="299351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200" dirty="0"/>
              <a:t>In a paper version of a survey, the survey is prepared, copies are made, distributed to participants, and then responses are entered into a researcher created data file (e.g., SPSS</a:t>
            </a:r>
            <a:r>
              <a:rPr lang="en-US" sz="2200" dirty="0" smtClean="0"/>
              <a:t>)</a:t>
            </a:r>
            <a:endParaRPr lang="en-US" sz="2200" dirty="0"/>
          </a:p>
          <a:p>
            <a:pPr>
              <a:lnSpc>
                <a:spcPct val="100000"/>
              </a:lnSpc>
            </a:pPr>
            <a:r>
              <a:rPr lang="en-US" sz="2200" dirty="0"/>
              <a:t>In an online version of the survey, you use software to create an electronic version of the survey, send participants the link to complete it, and then download responses into a program (e.g., SPSS)</a:t>
            </a:r>
          </a:p>
        </p:txBody>
      </p:sp>
    </p:spTree>
    <p:extLst>
      <p:ext uri="{BB962C8B-B14F-4D97-AF65-F5344CB8AC3E}">
        <p14:creationId xmlns:p14="http://schemas.microsoft.com/office/powerpoint/2010/main" val="378477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034" y="661689"/>
            <a:ext cx="5566204" cy="746982"/>
          </a:xfrm>
        </p:spPr>
        <p:txBody>
          <a:bodyPr/>
          <a:lstStyle/>
          <a:p>
            <a:r>
              <a:rPr lang="en-US" dirty="0"/>
              <a:t>Paper and Online Surveys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006764"/>
          </a:xfrm>
        </p:spPr>
        <p:txBody>
          <a:bodyPr>
            <a:normAutofit/>
          </a:bodyPr>
          <a:lstStyle/>
          <a:p>
            <a:r>
              <a:rPr lang="en-US" sz="2200" dirty="0"/>
              <a:t>Advantages of online data collection</a:t>
            </a:r>
          </a:p>
          <a:p>
            <a:pPr lvl="1"/>
            <a:r>
              <a:rPr lang="en-US" sz="2200" dirty="0" smtClean="0"/>
              <a:t>Portability—can </a:t>
            </a:r>
            <a:r>
              <a:rPr lang="en-US" sz="2200" dirty="0"/>
              <a:t>be taken anytime, anywhere, and on many </a:t>
            </a:r>
            <a:r>
              <a:rPr lang="en-US" sz="2200" dirty="0" smtClean="0"/>
              <a:t>devices</a:t>
            </a:r>
            <a:endParaRPr lang="en-US" sz="2200" dirty="0"/>
          </a:p>
          <a:p>
            <a:pPr lvl="1"/>
            <a:r>
              <a:rPr lang="en-US" sz="2200" dirty="0" smtClean="0"/>
              <a:t>Reach—can </a:t>
            </a:r>
            <a:r>
              <a:rPr lang="en-US" sz="2200" dirty="0"/>
              <a:t>be sent to an unlimited number of </a:t>
            </a:r>
            <a:r>
              <a:rPr lang="en-US" sz="2200" dirty="0" smtClean="0"/>
              <a:t>participants</a:t>
            </a:r>
            <a:endParaRPr lang="en-US" sz="2200" dirty="0"/>
          </a:p>
          <a:p>
            <a:pPr lvl="1"/>
            <a:r>
              <a:rPr lang="en-US" sz="2200" dirty="0"/>
              <a:t>Eliminates data entry </a:t>
            </a:r>
            <a:r>
              <a:rPr lang="en-US" sz="2200" dirty="0" smtClean="0"/>
              <a:t>errors</a:t>
            </a:r>
            <a:endParaRPr lang="en-US" sz="2200" dirty="0"/>
          </a:p>
          <a:p>
            <a:r>
              <a:rPr lang="en-US" sz="2200" dirty="0"/>
              <a:t>So why use paper surveys</a:t>
            </a:r>
          </a:p>
          <a:p>
            <a:pPr lvl="1"/>
            <a:r>
              <a:rPr lang="en-US" sz="2200" dirty="0"/>
              <a:t>Some projects may require administration by </a:t>
            </a:r>
            <a:r>
              <a:rPr lang="en-US" sz="2200" dirty="0" smtClean="0"/>
              <a:t>hand</a:t>
            </a:r>
            <a:endParaRPr lang="en-US" sz="2200" dirty="0"/>
          </a:p>
          <a:p>
            <a:pPr lvl="1"/>
            <a:r>
              <a:rPr lang="en-US" sz="2200" dirty="0"/>
              <a:t>Online respondents are not representative of the </a:t>
            </a:r>
            <a:r>
              <a:rPr lang="en-US" sz="2200" dirty="0" smtClean="0"/>
              <a:t>population</a:t>
            </a:r>
            <a:endParaRPr lang="en-US" sz="2200" dirty="0"/>
          </a:p>
          <a:p>
            <a:pPr lvl="1"/>
            <a:r>
              <a:rPr lang="en-US" sz="2200" dirty="0"/>
              <a:t>No technological </a:t>
            </a:r>
            <a:r>
              <a:rPr lang="en-US" sz="2200" dirty="0" smtClean="0"/>
              <a:t>problems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72739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175" y="768781"/>
            <a:ext cx="5920431" cy="664604"/>
          </a:xfrm>
        </p:spPr>
        <p:txBody>
          <a:bodyPr/>
          <a:lstStyle/>
          <a:p>
            <a:r>
              <a:rPr lang="en-US" dirty="0"/>
              <a:t>The Importance of Labeling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3936" y="2130425"/>
            <a:ext cx="7806896" cy="3150029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sz="2200" dirty="0"/>
              <a:t>Label everything in your survey including time and day of administration, place of administration, and any particularities of </a:t>
            </a:r>
            <a:r>
              <a:rPr lang="en-US" sz="2200" dirty="0" smtClean="0"/>
              <a:t>administration</a:t>
            </a:r>
            <a:endParaRPr lang="en-US" sz="2200" dirty="0"/>
          </a:p>
          <a:p>
            <a:pPr>
              <a:lnSpc>
                <a:spcPct val="100000"/>
              </a:lnSpc>
            </a:pPr>
            <a:r>
              <a:rPr lang="en-US" sz="2200" dirty="0"/>
              <a:t>Label the conditions (in a paper version) participants were </a:t>
            </a:r>
            <a:r>
              <a:rPr lang="en-US" sz="2200" dirty="0" smtClean="0"/>
              <a:t>in</a:t>
            </a:r>
            <a:endParaRPr lang="en-US" sz="2200" dirty="0"/>
          </a:p>
          <a:p>
            <a:pPr>
              <a:lnSpc>
                <a:spcPct val="100000"/>
              </a:lnSpc>
            </a:pPr>
            <a:r>
              <a:rPr lang="en-US" sz="2200" dirty="0"/>
              <a:t>Surveys should be labeled with the participant </a:t>
            </a:r>
            <a:r>
              <a:rPr lang="en-US" sz="2200" dirty="0" smtClean="0"/>
              <a:t>number</a:t>
            </a:r>
            <a:endParaRPr lang="en-US" sz="2200" dirty="0"/>
          </a:p>
          <a:p>
            <a:pPr>
              <a:lnSpc>
                <a:spcPct val="100000"/>
              </a:lnSpc>
            </a:pPr>
            <a:r>
              <a:rPr lang="en-US" sz="2200" dirty="0"/>
              <a:t>Note any particularities of the administration (e.g., problems, participant behavior, participant comments</a:t>
            </a:r>
            <a:r>
              <a:rPr lang="en-US" sz="2200" dirty="0" smtClean="0"/>
              <a:t>)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40667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Labeling in a Data File and Deciding on a Coding System in SPSS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3937" y="2682360"/>
            <a:ext cx="7886700" cy="1864926"/>
          </a:xfrm>
        </p:spPr>
        <p:txBody>
          <a:bodyPr>
            <a:normAutofit/>
          </a:bodyPr>
          <a:lstStyle/>
          <a:p>
            <a:r>
              <a:rPr lang="en-US" sz="2200" dirty="0"/>
              <a:t>Save your data file with a name that suggests what the file contains and save often (SPSS does not back up automatically</a:t>
            </a:r>
            <a:r>
              <a:rPr lang="en-US" sz="2200" dirty="0" smtClean="0"/>
              <a:t>)</a:t>
            </a:r>
            <a:endParaRPr lang="en-US" sz="2200" dirty="0"/>
          </a:p>
          <a:p>
            <a:r>
              <a:rPr lang="en-US" sz="2200" dirty="0"/>
              <a:t>It is wise to wait until after all data has been entered before running any </a:t>
            </a:r>
            <a:r>
              <a:rPr lang="en-US" sz="2200" dirty="0" smtClean="0"/>
              <a:t>analyses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19964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937" y="587548"/>
            <a:ext cx="7886700" cy="1224777"/>
          </a:xfrm>
        </p:spPr>
        <p:txBody>
          <a:bodyPr>
            <a:normAutofit/>
          </a:bodyPr>
          <a:lstStyle/>
          <a:p>
            <a:r>
              <a:rPr lang="en-US" dirty="0"/>
              <a:t>Labeling in a Data File and Deciding on a Coding System in SPSS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4508" y="2476415"/>
            <a:ext cx="7886700" cy="2219153"/>
          </a:xfrm>
        </p:spPr>
        <p:txBody>
          <a:bodyPr>
            <a:normAutofit/>
          </a:bodyPr>
          <a:lstStyle/>
          <a:p>
            <a:r>
              <a:rPr lang="en-US" sz="2200" dirty="0"/>
              <a:t>There are two ways to view data in </a:t>
            </a:r>
            <a:r>
              <a:rPr lang="en-US" sz="2200" dirty="0" smtClean="0"/>
              <a:t>SPSS</a:t>
            </a:r>
            <a:endParaRPr lang="en-US" sz="2200" dirty="0"/>
          </a:p>
          <a:p>
            <a:pPr lvl="1"/>
            <a:r>
              <a:rPr lang="en-US" sz="2200" b="1" dirty="0"/>
              <a:t>Data view</a:t>
            </a:r>
            <a:r>
              <a:rPr lang="en-US" sz="2200" dirty="0"/>
              <a:t>: shows the actual numerical values for the data you enter; the data entry part of </a:t>
            </a:r>
            <a:r>
              <a:rPr lang="en-US" sz="2200" dirty="0" smtClean="0"/>
              <a:t>SPSS</a:t>
            </a:r>
            <a:endParaRPr lang="en-US" sz="2200" dirty="0"/>
          </a:p>
          <a:p>
            <a:pPr lvl="1"/>
            <a:r>
              <a:rPr lang="en-US" sz="2200" b="1" dirty="0"/>
              <a:t>Variable view</a:t>
            </a:r>
            <a:r>
              <a:rPr lang="en-US" sz="2200" dirty="0"/>
              <a:t>: shows you the concept or category to which the numerical value applies; the variable creation and coding part of </a:t>
            </a:r>
            <a:r>
              <a:rPr lang="en-US" sz="2200" dirty="0" smtClean="0"/>
              <a:t>SPSS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59746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986" y="735830"/>
            <a:ext cx="7886700" cy="1150636"/>
          </a:xfrm>
        </p:spPr>
        <p:txBody>
          <a:bodyPr>
            <a:normAutofit/>
          </a:bodyPr>
          <a:lstStyle/>
          <a:p>
            <a:r>
              <a:rPr lang="en-US" dirty="0"/>
              <a:t>Labeling in a Data File and Deciding on a Coding System in SPSS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223" y="2501127"/>
            <a:ext cx="7370291" cy="2598094"/>
          </a:xfrm>
        </p:spPr>
        <p:txBody>
          <a:bodyPr>
            <a:normAutofit/>
          </a:bodyPr>
          <a:lstStyle/>
          <a:p>
            <a:r>
              <a:rPr lang="en-US" sz="2200" dirty="0"/>
              <a:t>Deciding on a coding </a:t>
            </a:r>
            <a:r>
              <a:rPr lang="en-US" sz="2200" dirty="0" smtClean="0"/>
              <a:t>system</a:t>
            </a:r>
            <a:endParaRPr lang="en-US" sz="2200" dirty="0"/>
          </a:p>
          <a:p>
            <a:pPr lvl="1"/>
            <a:r>
              <a:rPr lang="en-US" sz="2200" dirty="0"/>
              <a:t>Numbers in a data file may have a pre-existing meaning (e.g., 19 for age) or stand for its meaning (e.g., 1 for female</a:t>
            </a:r>
            <a:r>
              <a:rPr lang="en-US" sz="2200" dirty="0" smtClean="0"/>
              <a:t>)</a:t>
            </a:r>
            <a:endParaRPr lang="en-US" sz="2200" dirty="0"/>
          </a:p>
          <a:p>
            <a:pPr marL="274320" lvl="1"/>
            <a:r>
              <a:rPr lang="en-US" sz="2200" dirty="0"/>
              <a:t>When assigning values</a:t>
            </a:r>
            <a:r>
              <a:rPr lang="en-US" sz="2200" dirty="0" smtClean="0"/>
              <a:t>:</a:t>
            </a:r>
            <a:endParaRPr lang="en-US" sz="2200" dirty="0"/>
          </a:p>
          <a:p>
            <a:pPr marL="685800" lvl="2"/>
            <a:r>
              <a:rPr lang="en-US" sz="2200" dirty="0"/>
              <a:t>Assign numbers that make sense </a:t>
            </a:r>
            <a:r>
              <a:rPr lang="en-US" sz="2200" dirty="0" smtClean="0"/>
              <a:t>intuitively</a:t>
            </a:r>
            <a:endParaRPr lang="en-US" sz="2200" dirty="0"/>
          </a:p>
          <a:p>
            <a:pPr marL="685800" lvl="2"/>
            <a:r>
              <a:rPr lang="en-US" sz="2200" dirty="0"/>
              <a:t>Assign consecutive </a:t>
            </a:r>
            <a:r>
              <a:rPr lang="en-US" sz="2200" dirty="0" smtClean="0"/>
              <a:t>values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57342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559761" cy="1200063"/>
          </a:xfrm>
        </p:spPr>
        <p:txBody>
          <a:bodyPr>
            <a:normAutofit/>
          </a:bodyPr>
          <a:lstStyle/>
          <a:p>
            <a:r>
              <a:rPr lang="en-US" dirty="0"/>
              <a:t>Labeling in a Data File and Deciding on a Coding System in SPSS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6315" y="2262230"/>
            <a:ext cx="7886700" cy="2902894"/>
          </a:xfrm>
        </p:spPr>
        <p:txBody>
          <a:bodyPr>
            <a:normAutofit/>
          </a:bodyPr>
          <a:lstStyle/>
          <a:p>
            <a:r>
              <a:rPr lang="en-US" sz="2200" dirty="0"/>
              <a:t>Deciding on a coding </a:t>
            </a:r>
            <a:r>
              <a:rPr lang="en-US" sz="2200" dirty="0" smtClean="0"/>
              <a:t>system</a:t>
            </a:r>
            <a:endParaRPr lang="en-US" sz="2200" dirty="0"/>
          </a:p>
          <a:p>
            <a:pPr lvl="1"/>
            <a:r>
              <a:rPr lang="en-US" sz="2200" dirty="0"/>
              <a:t>Assignment of values is done in the Variable View column “Values”</a:t>
            </a:r>
          </a:p>
          <a:p>
            <a:pPr lvl="2"/>
            <a:r>
              <a:rPr lang="en-US" sz="2200" dirty="0"/>
              <a:t>The value is the numerical value that category represents</a:t>
            </a:r>
          </a:p>
          <a:p>
            <a:pPr lvl="2"/>
            <a:r>
              <a:rPr lang="en-US" sz="2200" dirty="0"/>
              <a:t>The label is the </a:t>
            </a:r>
            <a:r>
              <a:rPr lang="en-US" sz="2200" dirty="0" smtClean="0"/>
              <a:t>category</a:t>
            </a:r>
            <a:endParaRPr lang="en-US" sz="2200" dirty="0"/>
          </a:p>
          <a:p>
            <a:pPr lvl="1"/>
            <a:r>
              <a:rPr lang="en-US" sz="2200" dirty="0"/>
              <a:t>It is not necessary to create labels for every item in a </a:t>
            </a:r>
            <a:r>
              <a:rPr lang="en-US" sz="2200" dirty="0" smtClean="0"/>
              <a:t>scale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33102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4393</TotalTime>
  <Words>1723</Words>
  <Application>Microsoft Office PowerPoint</Application>
  <PresentationFormat>On-screen Show (4:3)</PresentationFormat>
  <Paragraphs>169</Paragraphs>
  <Slides>25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PowerPoint Presentation</vt:lpstr>
      <vt:lpstr>PowerPoint Presentation</vt:lpstr>
      <vt:lpstr>Paper and Online Surveys</vt:lpstr>
      <vt:lpstr>Paper and Online Surveys</vt:lpstr>
      <vt:lpstr>The Importance of Labeling</vt:lpstr>
      <vt:lpstr>Labeling in a Data File and Deciding on a Coding System in SPSS</vt:lpstr>
      <vt:lpstr>Labeling in a Data File and Deciding on a Coding System in SPSS</vt:lpstr>
      <vt:lpstr>Labeling in a Data File and Deciding on a Coding System in SPSS</vt:lpstr>
      <vt:lpstr>Labeling in a Data File and Deciding on a Coding System in SPSS</vt:lpstr>
      <vt:lpstr>Labeling in a Data File and Deciding on a Coding System in SPSS</vt:lpstr>
      <vt:lpstr>Labeling in a Data File and Deciding on a Coding System in SPSS</vt:lpstr>
      <vt:lpstr>Dealing with Missing Data</vt:lpstr>
      <vt:lpstr>Dealing with Missing Data</vt:lpstr>
      <vt:lpstr>Dealing with Missing Data</vt:lpstr>
      <vt:lpstr>Handling Out of Range Values and Outliers</vt:lpstr>
      <vt:lpstr>Outliers and Opportunistic Bias</vt:lpstr>
      <vt:lpstr>Going Fishing and Other Data Dredging Practices</vt:lpstr>
      <vt:lpstr>Preliminary Analyses</vt:lpstr>
      <vt:lpstr>Significance Levels and p Values: What Are They?</vt:lpstr>
      <vt:lpstr>Transforming and Selecting Data: Useful Commands in SPSS</vt:lpstr>
      <vt:lpstr>Transforming and Selecting Data: Useful Commands in SPSS</vt:lpstr>
      <vt:lpstr>Transforming and Selecting Data: Useful Commands in SPSS</vt:lpstr>
      <vt:lpstr>Transforming and Selecting Data: Useful Commands in SPSS</vt:lpstr>
      <vt:lpstr>Evaluating Your Hypotheses: Where to Begin</vt:lpstr>
      <vt:lpstr>Open-access student 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Douglas Cooper</dc:creator>
  <cp:lastModifiedBy>SageUser</cp:lastModifiedBy>
  <cp:revision>248</cp:revision>
  <dcterms:created xsi:type="dcterms:W3CDTF">2016-12-07T16:23:00Z</dcterms:created>
  <dcterms:modified xsi:type="dcterms:W3CDTF">2017-03-08T20:11:50Z</dcterms:modified>
</cp:coreProperties>
</file>