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5"/>
  </p:notesMasterIdLst>
  <p:sldIdLst>
    <p:sldId id="281" r:id="rId2"/>
    <p:sldId id="256" r:id="rId3"/>
    <p:sldId id="260" r:id="rId4"/>
    <p:sldId id="261" r:id="rId5"/>
    <p:sldId id="262" r:id="rId6"/>
    <p:sldId id="263" r:id="rId7"/>
    <p:sldId id="264" r:id="rId8"/>
    <p:sldId id="265" r:id="rId9"/>
    <p:sldId id="266" r:id="rId10"/>
    <p:sldId id="267" r:id="rId11"/>
    <p:sldId id="268" r:id="rId12"/>
    <p:sldId id="269" r:id="rId13"/>
    <p:sldId id="270" r:id="rId14"/>
    <p:sldId id="271" r:id="rId15"/>
    <p:sldId id="273" r:id="rId16"/>
    <p:sldId id="274" r:id="rId17"/>
    <p:sldId id="275" r:id="rId18"/>
    <p:sldId id="276" r:id="rId19"/>
    <p:sldId id="277" r:id="rId20"/>
    <p:sldId id="278" r:id="rId21"/>
    <p:sldId id="279" r:id="rId22"/>
    <p:sldId id="280" r:id="rId23"/>
    <p:sldId id="25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0675" autoAdjust="0"/>
    <p:restoredTop sz="86441" autoAdjust="0"/>
  </p:normalViewPr>
  <p:slideViewPr>
    <p:cSldViewPr snapToGrid="0">
      <p:cViewPr varScale="1">
        <p:scale>
          <a:sx n="101" d="100"/>
          <a:sy n="101" d="100"/>
        </p:scale>
        <p:origin x="-1914" y="-84"/>
      </p:cViewPr>
      <p:guideLst>
        <p:guide orient="horz" pos="2160"/>
        <p:guide pos="2880"/>
      </p:guideLst>
    </p:cSldViewPr>
  </p:slideViewPr>
  <p:outlineViewPr>
    <p:cViewPr>
      <p:scale>
        <a:sx n="33" d="100"/>
        <a:sy n="33" d="100"/>
      </p:scale>
      <p:origin x="0" y="724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ECD303-2ED2-447B-86AA-39729DE327A3}" type="datetimeFigureOut">
              <a:rPr lang="en-US" smtClean="0"/>
              <a:pPr/>
              <a:t>3/8/2017</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F6A951-5F5C-43FD-9D68-A7F8C7538281}" type="slidenum">
              <a:rPr lang="en-US" smtClean="0"/>
              <a:pPr/>
              <a:t>‹#›</a:t>
            </a:fld>
            <a:endParaRPr lang="en-US" dirty="0"/>
          </a:p>
        </p:txBody>
      </p:sp>
    </p:spTree>
    <p:extLst>
      <p:ext uri="{BB962C8B-B14F-4D97-AF65-F5344CB8AC3E}">
        <p14:creationId xmlns:p14="http://schemas.microsoft.com/office/powerpoint/2010/main" val="3920032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Consider</a:t>
            </a:r>
            <a:r>
              <a:rPr lang="en-US" baseline="0" dirty="0"/>
              <a:t> discussing external validity and its relationship with representativeness.</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3</a:t>
            </a:fld>
            <a:endParaRPr lang="en-US" dirty="0"/>
          </a:p>
        </p:txBody>
      </p:sp>
    </p:spTree>
    <p:extLst>
      <p:ext uri="{BB962C8B-B14F-4D97-AF65-F5344CB8AC3E}">
        <p14:creationId xmlns:p14="http://schemas.microsoft.com/office/powerpoint/2010/main" val="42329839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12</a:t>
            </a:fld>
            <a:endParaRPr lang="en-US" dirty="0"/>
          </a:p>
        </p:txBody>
      </p:sp>
    </p:spTree>
    <p:extLst>
      <p:ext uri="{BB962C8B-B14F-4D97-AF65-F5344CB8AC3E}">
        <p14:creationId xmlns:p14="http://schemas.microsoft.com/office/powerpoint/2010/main" val="14986058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13</a:t>
            </a:fld>
            <a:endParaRPr lang="en-US" dirty="0"/>
          </a:p>
        </p:txBody>
      </p:sp>
    </p:spTree>
    <p:extLst>
      <p:ext uri="{BB962C8B-B14F-4D97-AF65-F5344CB8AC3E}">
        <p14:creationId xmlns:p14="http://schemas.microsoft.com/office/powerpoint/2010/main" val="28330593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14</a:t>
            </a:fld>
            <a:endParaRPr lang="en-US" dirty="0"/>
          </a:p>
        </p:txBody>
      </p:sp>
    </p:spTree>
    <p:extLst>
      <p:ext uri="{BB962C8B-B14F-4D97-AF65-F5344CB8AC3E}">
        <p14:creationId xmlns:p14="http://schemas.microsoft.com/office/powerpoint/2010/main" val="30959067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Discuss with students the facebook emotional</a:t>
            </a:r>
            <a:r>
              <a:rPr lang="en-US" baseline="0" dirty="0"/>
              <a:t> contagion study. What ethical issues do they think of with this study? Should online environments that collect data be held to the same standards of research as researchers under the guidance of IRBs.</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15</a:t>
            </a:fld>
            <a:endParaRPr lang="en-US" dirty="0"/>
          </a:p>
        </p:txBody>
      </p:sp>
    </p:spTree>
    <p:extLst>
      <p:ext uri="{BB962C8B-B14F-4D97-AF65-F5344CB8AC3E}">
        <p14:creationId xmlns:p14="http://schemas.microsoft.com/office/powerpoint/2010/main" val="1257130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Discuss with students why most research with college students is a convenience sample. More broadly</a:t>
            </a:r>
            <a:r>
              <a:rPr lang="en-US" baseline="0" dirty="0"/>
              <a:t> have them explain why convenience and snowball samples are non-probability samples and how this effects representativeness and generalizability of a study. I had a student use snowball sampling a few years ago for a senior seminar project examining the relationship between single mothers and work life balance and job satisfaction. He sent the link to the survey to his sister, who was a single mother, and she sent it to other people she knew who were single mothers and so on. It is possible that the sample becomes more representative as it snowballs further away from the researcher’s initial connection.</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16</a:t>
            </a:fld>
            <a:endParaRPr lang="en-US" dirty="0"/>
          </a:p>
        </p:txBody>
      </p:sp>
    </p:spTree>
    <p:extLst>
      <p:ext uri="{BB962C8B-B14F-4D97-AF65-F5344CB8AC3E}">
        <p14:creationId xmlns:p14="http://schemas.microsoft.com/office/powerpoint/2010/main" val="14023675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Have students contrast random sampling with convenience sampling. Discuss how random sampling is the ideal but almost impossible to achieve.</a:t>
            </a:r>
            <a:r>
              <a:rPr lang="en-US" baseline="0" dirty="0"/>
              <a:t> As a side note, IRBs have rejected applications that claim to use random sampling and look at the type of sampling and recruitment a researcher plans to use.</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17</a:t>
            </a:fld>
            <a:endParaRPr lang="en-US" dirty="0"/>
          </a:p>
        </p:txBody>
      </p:sp>
    </p:spTree>
    <p:extLst>
      <p:ext uri="{BB962C8B-B14F-4D97-AF65-F5344CB8AC3E}">
        <p14:creationId xmlns:p14="http://schemas.microsoft.com/office/powerpoint/2010/main" val="28225442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18</a:t>
            </a:fld>
            <a:endParaRPr lang="en-US" dirty="0"/>
          </a:p>
        </p:txBody>
      </p:sp>
    </p:spTree>
    <p:extLst>
      <p:ext uri="{BB962C8B-B14F-4D97-AF65-F5344CB8AC3E}">
        <p14:creationId xmlns:p14="http://schemas.microsoft.com/office/powerpoint/2010/main" val="6857794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Have students discuss</a:t>
            </a:r>
            <a:r>
              <a:rPr lang="en-US" baseline="0" dirty="0"/>
              <a:t> the threat to internal validity that non response bias poses. Is there something that makes responders from non-responders different? Have students think of their own experiences of responding to surveys to illustrate this point.</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19</a:t>
            </a:fld>
            <a:endParaRPr lang="en-US" dirty="0"/>
          </a:p>
        </p:txBody>
      </p:sp>
    </p:spTree>
    <p:extLst>
      <p:ext uri="{BB962C8B-B14F-4D97-AF65-F5344CB8AC3E}">
        <p14:creationId xmlns:p14="http://schemas.microsoft.com/office/powerpoint/2010/main" val="621038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20</a:t>
            </a:fld>
            <a:endParaRPr lang="en-US" dirty="0"/>
          </a:p>
        </p:txBody>
      </p:sp>
    </p:spTree>
    <p:extLst>
      <p:ext uri="{BB962C8B-B14F-4D97-AF65-F5344CB8AC3E}">
        <p14:creationId xmlns:p14="http://schemas.microsoft.com/office/powerpoint/2010/main" val="30530523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21</a:t>
            </a:fld>
            <a:endParaRPr lang="en-US" dirty="0"/>
          </a:p>
        </p:txBody>
      </p:sp>
    </p:spTree>
    <p:extLst>
      <p:ext uri="{BB962C8B-B14F-4D97-AF65-F5344CB8AC3E}">
        <p14:creationId xmlns:p14="http://schemas.microsoft.com/office/powerpoint/2010/main" val="2406479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4</a:t>
            </a:fld>
            <a:endParaRPr lang="en-US" dirty="0"/>
          </a:p>
        </p:txBody>
      </p:sp>
    </p:spTree>
    <p:extLst>
      <p:ext uri="{BB962C8B-B14F-4D97-AF65-F5344CB8AC3E}">
        <p14:creationId xmlns:p14="http://schemas.microsoft.com/office/powerpoint/2010/main" val="27301780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22</a:t>
            </a:fld>
            <a:endParaRPr lang="en-US" dirty="0"/>
          </a:p>
        </p:txBody>
      </p:sp>
    </p:spTree>
    <p:extLst>
      <p:ext uri="{BB962C8B-B14F-4D97-AF65-F5344CB8AC3E}">
        <p14:creationId xmlns:p14="http://schemas.microsoft.com/office/powerpoint/2010/main" val="38692784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r>
              <a:rPr lang="en-US" baseline="0" dirty="0"/>
              <a:t> Use other questions that researchers ask. Ask students to create their own questions about behavior.</a:t>
            </a:r>
            <a:endParaRPr lang="en-US" dirty="0"/>
          </a:p>
        </p:txBody>
      </p:sp>
      <p:sp>
        <p:nvSpPr>
          <p:cNvPr id="4" name="Slide Number Placeholder 3"/>
          <p:cNvSpPr>
            <a:spLocks noGrp="1"/>
          </p:cNvSpPr>
          <p:nvPr>
            <p:ph type="sldNum" sz="quarter" idx="10"/>
          </p:nvPr>
        </p:nvSpPr>
        <p:spPr/>
        <p:txBody>
          <a:bodyPr/>
          <a:lstStyle/>
          <a:p>
            <a:fld id="{BCF6A951-5F5C-43FD-9D68-A7F8C7538281}" type="slidenum">
              <a:rPr lang="en-US" smtClean="0"/>
              <a:pPr/>
              <a:t>23</a:t>
            </a:fld>
            <a:endParaRPr lang="en-US" dirty="0"/>
          </a:p>
        </p:txBody>
      </p:sp>
    </p:spTree>
    <p:extLst>
      <p:ext uri="{BB962C8B-B14F-4D97-AF65-F5344CB8AC3E}">
        <p14:creationId xmlns:p14="http://schemas.microsoft.com/office/powerpoint/2010/main" val="35143522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5</a:t>
            </a:fld>
            <a:endParaRPr lang="en-US" dirty="0"/>
          </a:p>
        </p:txBody>
      </p:sp>
    </p:spTree>
    <p:extLst>
      <p:ext uri="{BB962C8B-B14F-4D97-AF65-F5344CB8AC3E}">
        <p14:creationId xmlns:p14="http://schemas.microsoft.com/office/powerpoint/2010/main" val="24877774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 Discuss situations in which these issues can occur.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6</a:t>
            </a:fld>
            <a:endParaRPr lang="en-US" dirty="0"/>
          </a:p>
        </p:txBody>
      </p:sp>
    </p:spTree>
    <p:extLst>
      <p:ext uri="{BB962C8B-B14F-4D97-AF65-F5344CB8AC3E}">
        <p14:creationId xmlns:p14="http://schemas.microsoft.com/office/powerpoint/2010/main" val="34314533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7</a:t>
            </a:fld>
            <a:endParaRPr lang="en-US" dirty="0"/>
          </a:p>
        </p:txBody>
      </p:sp>
    </p:spTree>
    <p:extLst>
      <p:ext uri="{BB962C8B-B14F-4D97-AF65-F5344CB8AC3E}">
        <p14:creationId xmlns:p14="http://schemas.microsoft.com/office/powerpoint/2010/main" val="22662852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8</a:t>
            </a:fld>
            <a:endParaRPr lang="en-US" dirty="0"/>
          </a:p>
        </p:txBody>
      </p:sp>
    </p:spTree>
    <p:extLst>
      <p:ext uri="{BB962C8B-B14F-4D97-AF65-F5344CB8AC3E}">
        <p14:creationId xmlns:p14="http://schemas.microsoft.com/office/powerpoint/2010/main" val="21065964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9</a:t>
            </a:fld>
            <a:endParaRPr lang="en-US" dirty="0"/>
          </a:p>
        </p:txBody>
      </p:sp>
    </p:spTree>
    <p:extLst>
      <p:ext uri="{BB962C8B-B14F-4D97-AF65-F5344CB8AC3E}">
        <p14:creationId xmlns:p14="http://schemas.microsoft.com/office/powerpoint/2010/main" val="8184344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10</a:t>
            </a:fld>
            <a:endParaRPr lang="en-US" dirty="0"/>
          </a:p>
        </p:txBody>
      </p:sp>
    </p:spTree>
    <p:extLst>
      <p:ext uri="{BB962C8B-B14F-4D97-AF65-F5344CB8AC3E}">
        <p14:creationId xmlns:p14="http://schemas.microsoft.com/office/powerpoint/2010/main" val="33709755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Instructor:</a:t>
            </a:r>
          </a:p>
        </p:txBody>
      </p:sp>
      <p:sp>
        <p:nvSpPr>
          <p:cNvPr id="4" name="Slide Number Placeholder 3"/>
          <p:cNvSpPr>
            <a:spLocks noGrp="1"/>
          </p:cNvSpPr>
          <p:nvPr>
            <p:ph type="sldNum" sz="quarter" idx="10"/>
          </p:nvPr>
        </p:nvSpPr>
        <p:spPr/>
        <p:txBody>
          <a:bodyPr/>
          <a:lstStyle/>
          <a:p>
            <a:fld id="{BCF6A951-5F5C-43FD-9D68-A7F8C7538281}" type="slidenum">
              <a:rPr lang="en-US" smtClean="0"/>
              <a:pPr/>
              <a:t>11</a:t>
            </a:fld>
            <a:endParaRPr lang="en-US" dirty="0"/>
          </a:p>
        </p:txBody>
      </p:sp>
    </p:spTree>
    <p:extLst>
      <p:ext uri="{BB962C8B-B14F-4D97-AF65-F5344CB8AC3E}">
        <p14:creationId xmlns:p14="http://schemas.microsoft.com/office/powerpoint/2010/main" val="1535563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E04BF29D-F2C1-4E41-B0B8-215DC5D30A6C}" type="datetime1">
              <a:rPr lang="en-US" smtClean="0"/>
              <a:pPr/>
              <a:t>3/8/2017</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1138429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B4ADA6EB-4AC0-428D-BB2F-AB7E5077991C}" type="datetime1">
              <a:rPr lang="en-US" smtClean="0"/>
              <a:pPr/>
              <a:t>3/8/2017</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2563041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A2180971-1319-406C-9B6A-24B737222A2F}" type="datetime1">
              <a:rPr lang="en-US" smtClean="0"/>
              <a:pPr/>
              <a:t>3/8/2017</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4003450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D956BCFB-F0BE-496E-AC13-5A2F28990D47}" type="datetime1">
              <a:rPr lang="en-US" smtClean="0"/>
              <a:pPr/>
              <a:t>3/8/2017</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31767277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FB6C034D-40FE-4716-8629-1EC2A509CD62}" type="datetime1">
              <a:rPr lang="en-US" smtClean="0"/>
              <a:pPr/>
              <a:t>3/8/2017</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9084463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5CE1F8E9-0487-4807-B61E-26438B639C49}" type="datetime1">
              <a:rPr lang="en-US" smtClean="0"/>
              <a:pPr/>
              <a:t>3/8/2017</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1610526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D77CE9C3-FA60-47EE-B116-A4D6266D2CAB}" type="datetime1">
              <a:rPr lang="en-US" smtClean="0"/>
              <a:pPr/>
              <a:t>3/8/2017</a:t>
            </a:fld>
            <a:endParaRPr lang="en-U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117705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D9DD411-B3EB-413C-887B-3FD8E04E39D8}" type="datetime1">
              <a:rPr lang="en-US" smtClean="0"/>
              <a:pPr/>
              <a:t>3/8/2017</a:t>
            </a:fld>
            <a:endParaRPr lang="en-U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2982861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BA642D47-F7EA-48FC-A403-3ED460AE5223}" type="datetime1">
              <a:rPr lang="en-US" smtClean="0"/>
              <a:pPr/>
              <a:t>3/8/2017</a:t>
            </a:fld>
            <a:endParaRPr lang="en-US" dirty="0"/>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3647641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8D9B05C3-60DA-445A-B022-6679E813C30A}" type="datetime1">
              <a:rPr lang="en-US" smtClean="0"/>
              <a:pPr/>
              <a:t>3/8/2017</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r>
              <a:rPr lang="en-US" dirty="0" smtClean="0"/>
              <a:t>Ann Sloan Devlin, The Research Experience: Planning, Conducting, and Reporting Research 1st Edition © 2017 SAGE Publications, Inc.</a:t>
            </a:r>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2132515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1290219C-9649-45B1-8133-11E90BF364E0}" type="datetime1">
              <a:rPr lang="en-US" smtClean="0"/>
              <a:pPr/>
              <a:t>3/8/2017</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CA3F58F-4EF8-4344-8436-F85BCA24435A}" type="slidenum">
              <a:rPr lang="en-US" smtClean="0"/>
              <a:pPr/>
              <a:t>‹#›</a:t>
            </a:fld>
            <a:endParaRPr lang="en-US" dirty="0"/>
          </a:p>
        </p:txBody>
      </p:sp>
    </p:spTree>
    <p:extLst>
      <p:ext uri="{BB962C8B-B14F-4D97-AF65-F5344CB8AC3E}">
        <p14:creationId xmlns:p14="http://schemas.microsoft.com/office/powerpoint/2010/main" val="3595344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p:cNvPicPr>
            <a:picLocks noChangeAspect="1"/>
          </p:cNvPicPr>
          <p:nvPr userDrawn="1"/>
        </p:nvPicPr>
        <p:blipFill rotWithShape="1">
          <a:blip r:embed="rId13">
            <a:extLst>
              <a:ext uri="{28A0092B-C50C-407E-A947-70E740481C1C}">
                <a14:useLocalDpi xmlns:a14="http://schemas.microsoft.com/office/drawing/2010/main" val="0"/>
              </a:ext>
            </a:extLst>
          </a:blip>
          <a:srcRect t="-1" r="92120" b="119"/>
          <a:stretch/>
        </p:blipFill>
        <p:spPr>
          <a:xfrm>
            <a:off x="0" y="8164"/>
            <a:ext cx="579664" cy="6849836"/>
          </a:xfrm>
          <a:prstGeom prst="rect">
            <a:avLst/>
          </a:prstGeom>
        </p:spPr>
      </p:pic>
      <p:sp>
        <p:nvSpPr>
          <p:cNvPr id="8" name="Rectangle 7"/>
          <p:cNvSpPr/>
          <p:nvPr userDrawn="1"/>
        </p:nvSpPr>
        <p:spPr>
          <a:xfrm>
            <a:off x="604157" y="6249673"/>
            <a:ext cx="7821386" cy="461665"/>
          </a:xfrm>
          <a:prstGeom prst="rect">
            <a:avLst/>
          </a:prstGeom>
        </p:spPr>
        <p:txBody>
          <a:bodyPr wrap="square">
            <a:spAutoFit/>
          </a:bodyPr>
          <a:lstStyle/>
          <a:p>
            <a:r>
              <a:rPr lang="en-US" sz="1200" dirty="0" smtClean="0"/>
              <a:t>Ann Sloan Devlin, The Research Experience: Planning, Conducting, and Reporting Research 1st Edition © 2017 SAGE Publications, Inc.</a:t>
            </a:r>
            <a:endParaRPr lang="en-US" sz="1200" dirty="0"/>
          </a:p>
        </p:txBody>
      </p:sp>
    </p:spTree>
    <p:extLst>
      <p:ext uri="{BB962C8B-B14F-4D97-AF65-F5344CB8AC3E}">
        <p14:creationId xmlns:p14="http://schemas.microsoft.com/office/powerpoint/2010/main" val="289048906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1018" y="436605"/>
            <a:ext cx="4168031" cy="5887141"/>
          </a:xfrm>
          <a:prstGeom prst="rect">
            <a:avLst/>
          </a:prstGeom>
        </p:spPr>
      </p:pic>
      <p:sp>
        <p:nvSpPr>
          <p:cNvPr id="9" name="Rectangle 8"/>
          <p:cNvSpPr/>
          <p:nvPr/>
        </p:nvSpPr>
        <p:spPr>
          <a:xfrm>
            <a:off x="4816537" y="2114644"/>
            <a:ext cx="4187419" cy="2246769"/>
          </a:xfrm>
          <a:prstGeom prst="rect">
            <a:avLst/>
          </a:prstGeom>
        </p:spPr>
        <p:txBody>
          <a:bodyPr wrap="square">
            <a:spAutoFit/>
          </a:bodyPr>
          <a:lstStyle/>
          <a:p>
            <a:r>
              <a:rPr lang="en-US" sz="3000" b="1" dirty="0"/>
              <a:t>The Research Experience: Planning, Conducting, and Reporting Research</a:t>
            </a:r>
          </a:p>
          <a:p>
            <a:r>
              <a:rPr lang="en-US" sz="2000" dirty="0"/>
              <a:t>© Ann Sloan Devlin</a:t>
            </a:r>
          </a:p>
        </p:txBody>
      </p:sp>
    </p:spTree>
    <p:extLst>
      <p:ext uri="{BB962C8B-B14F-4D97-AF65-F5344CB8AC3E}">
        <p14:creationId xmlns:p14="http://schemas.microsoft.com/office/powerpoint/2010/main" val="42470169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761941"/>
            <a:ext cx="7419795" cy="695923"/>
          </a:xfrm>
        </p:spPr>
        <p:txBody>
          <a:bodyPr/>
          <a:lstStyle/>
          <a:p>
            <a:r>
              <a:rPr lang="en-US" dirty="0"/>
              <a:t>Recruiting Participants Off-Campus</a:t>
            </a:r>
          </a:p>
        </p:txBody>
      </p:sp>
      <p:sp>
        <p:nvSpPr>
          <p:cNvPr id="3" name="Content Placeholder 2"/>
          <p:cNvSpPr>
            <a:spLocks noGrp="1"/>
          </p:cNvSpPr>
          <p:nvPr>
            <p:ph idx="1"/>
          </p:nvPr>
        </p:nvSpPr>
        <p:spPr>
          <a:xfrm>
            <a:off x="579048" y="2140205"/>
            <a:ext cx="7926597" cy="2707840"/>
          </a:xfrm>
        </p:spPr>
        <p:txBody>
          <a:bodyPr>
            <a:normAutofit/>
          </a:bodyPr>
          <a:lstStyle/>
          <a:p>
            <a:pPr marL="274320">
              <a:lnSpc>
                <a:spcPct val="100000"/>
              </a:lnSpc>
            </a:pPr>
            <a:r>
              <a:rPr lang="en-US" dirty="0"/>
              <a:t>Physical security issues in conducting research off </a:t>
            </a:r>
            <a:r>
              <a:rPr lang="en-US" dirty="0" smtClean="0"/>
              <a:t>campus</a:t>
            </a:r>
            <a:endParaRPr lang="en-US" dirty="0"/>
          </a:p>
          <a:p>
            <a:pPr marL="274320" lvl="1">
              <a:lnSpc>
                <a:spcPct val="100000"/>
              </a:lnSpc>
            </a:pPr>
            <a:r>
              <a:rPr lang="en-US" dirty="0"/>
              <a:t>For both the researcher and the participant, a major question is where the research will take place and who else will be </a:t>
            </a:r>
            <a:r>
              <a:rPr lang="en-US" dirty="0" smtClean="0"/>
              <a:t>there</a:t>
            </a:r>
            <a:endParaRPr lang="en-US" dirty="0"/>
          </a:p>
          <a:p>
            <a:pPr marL="274320" lvl="1">
              <a:lnSpc>
                <a:spcPct val="100000"/>
              </a:lnSpc>
            </a:pPr>
            <a:r>
              <a:rPr lang="en-US" dirty="0"/>
              <a:t>Having additional participants or researchers there is </a:t>
            </a:r>
            <a:r>
              <a:rPr lang="en-US" dirty="0" smtClean="0"/>
              <a:t>advisable</a:t>
            </a:r>
            <a:endParaRPr lang="en-US" dirty="0"/>
          </a:p>
          <a:p>
            <a:pPr marL="274320" lvl="1">
              <a:lnSpc>
                <a:spcPct val="100000"/>
              </a:lnSpc>
            </a:pPr>
            <a:r>
              <a:rPr lang="en-US" dirty="0"/>
              <a:t>As a researcher, avoid compromising </a:t>
            </a:r>
            <a:r>
              <a:rPr lang="en-US" dirty="0" smtClean="0"/>
              <a:t>situations</a:t>
            </a:r>
            <a:endParaRPr lang="en-US" dirty="0"/>
          </a:p>
        </p:txBody>
      </p:sp>
    </p:spTree>
    <p:extLst>
      <p:ext uri="{BB962C8B-B14F-4D97-AF65-F5344CB8AC3E}">
        <p14:creationId xmlns:p14="http://schemas.microsoft.com/office/powerpoint/2010/main" val="18327469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4529" y="658425"/>
            <a:ext cx="7886700" cy="1118616"/>
          </a:xfrm>
        </p:spPr>
        <p:txBody>
          <a:bodyPr>
            <a:noAutofit/>
          </a:bodyPr>
          <a:lstStyle/>
          <a:p>
            <a:r>
              <a:rPr lang="en-US" dirty="0"/>
              <a:t>Service Learning Courses and Recruiting Participants</a:t>
            </a:r>
          </a:p>
        </p:txBody>
      </p:sp>
      <p:sp>
        <p:nvSpPr>
          <p:cNvPr id="3" name="Content Placeholder 2"/>
          <p:cNvSpPr>
            <a:spLocks noGrp="1"/>
          </p:cNvSpPr>
          <p:nvPr>
            <p:ph idx="1"/>
          </p:nvPr>
        </p:nvSpPr>
        <p:spPr>
          <a:xfrm>
            <a:off x="594685" y="2606032"/>
            <a:ext cx="8048984" cy="2664708"/>
          </a:xfrm>
        </p:spPr>
        <p:txBody>
          <a:bodyPr>
            <a:noAutofit/>
          </a:bodyPr>
          <a:lstStyle/>
          <a:p>
            <a:r>
              <a:rPr lang="en-US" b="1" dirty="0"/>
              <a:t>Service learning</a:t>
            </a:r>
            <a:r>
              <a:rPr lang="en-US" dirty="0"/>
              <a:t>: courses in which students integrate academic material with internships or volunteer work in the </a:t>
            </a:r>
            <a:r>
              <a:rPr lang="en-US" dirty="0" smtClean="0"/>
              <a:t>community</a:t>
            </a:r>
            <a:endParaRPr lang="en-US" dirty="0"/>
          </a:p>
          <a:p>
            <a:pPr lvl="1"/>
            <a:r>
              <a:rPr lang="en-US" dirty="0"/>
              <a:t>Conducting research in the setting where you are an intern or participating in service learning raises ethical issues about conflicts of </a:t>
            </a:r>
            <a:r>
              <a:rPr lang="en-US" dirty="0" smtClean="0"/>
              <a:t>interest</a:t>
            </a:r>
            <a:endParaRPr lang="en-US" dirty="0"/>
          </a:p>
          <a:p>
            <a:pPr lvl="1"/>
            <a:r>
              <a:rPr lang="en-US" dirty="0"/>
              <a:t>Research should be conducted after your work there is </a:t>
            </a:r>
            <a:r>
              <a:rPr lang="en-US" dirty="0" smtClean="0"/>
              <a:t>done</a:t>
            </a:r>
            <a:endParaRPr lang="en-US" dirty="0"/>
          </a:p>
        </p:txBody>
      </p:sp>
    </p:spTree>
    <p:extLst>
      <p:ext uri="{BB962C8B-B14F-4D97-AF65-F5344CB8AC3E}">
        <p14:creationId xmlns:p14="http://schemas.microsoft.com/office/powerpoint/2010/main" val="31101133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144" y="649798"/>
            <a:ext cx="7886700" cy="1040980"/>
          </a:xfrm>
        </p:spPr>
        <p:txBody>
          <a:bodyPr>
            <a:noAutofit/>
          </a:bodyPr>
          <a:lstStyle/>
          <a:p>
            <a:r>
              <a:rPr lang="en-US" dirty="0"/>
              <a:t>Conflicts of Interest and Multiple Relationships</a:t>
            </a:r>
          </a:p>
        </p:txBody>
      </p:sp>
      <p:sp>
        <p:nvSpPr>
          <p:cNvPr id="3" name="Content Placeholder 2"/>
          <p:cNvSpPr>
            <a:spLocks noGrp="1"/>
          </p:cNvSpPr>
          <p:nvPr>
            <p:ph idx="1"/>
          </p:nvPr>
        </p:nvSpPr>
        <p:spPr>
          <a:xfrm>
            <a:off x="579049" y="2364490"/>
            <a:ext cx="7771322" cy="2034980"/>
          </a:xfrm>
        </p:spPr>
        <p:txBody>
          <a:bodyPr>
            <a:normAutofit/>
          </a:bodyPr>
          <a:lstStyle/>
          <a:p>
            <a:r>
              <a:rPr lang="en-US" dirty="0"/>
              <a:t>When we approach people with whom we have a personal connection, a number of ethical issues emerge when there are power differences between researchers and </a:t>
            </a:r>
            <a:r>
              <a:rPr lang="en-US" dirty="0" smtClean="0"/>
              <a:t>participants</a:t>
            </a:r>
            <a:endParaRPr lang="en-US" dirty="0"/>
          </a:p>
          <a:p>
            <a:r>
              <a:rPr lang="en-US" dirty="0"/>
              <a:t>The APA Code of Ethics advises avoiding situations where you have multiple </a:t>
            </a:r>
            <a:r>
              <a:rPr lang="en-US" dirty="0" smtClean="0"/>
              <a:t>roles</a:t>
            </a:r>
            <a:endParaRPr lang="en-US" dirty="0"/>
          </a:p>
        </p:txBody>
      </p:sp>
    </p:spTree>
    <p:extLst>
      <p:ext uri="{BB962C8B-B14F-4D97-AF65-F5344CB8AC3E}">
        <p14:creationId xmlns:p14="http://schemas.microsoft.com/office/powerpoint/2010/main" val="6071906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118617"/>
          </a:xfrm>
        </p:spPr>
        <p:txBody>
          <a:bodyPr/>
          <a:lstStyle/>
          <a:p>
            <a:r>
              <a:rPr lang="en-US" dirty="0"/>
              <a:t>Dustin’s Dozen: Tips for Collecting Data in the Field</a:t>
            </a:r>
          </a:p>
        </p:txBody>
      </p:sp>
      <p:sp>
        <p:nvSpPr>
          <p:cNvPr id="3" name="Content Placeholder 2"/>
          <p:cNvSpPr>
            <a:spLocks noGrp="1"/>
          </p:cNvSpPr>
          <p:nvPr>
            <p:ph idx="1"/>
          </p:nvPr>
        </p:nvSpPr>
        <p:spPr>
          <a:xfrm>
            <a:off x="602771" y="1650813"/>
            <a:ext cx="7713094" cy="4430810"/>
          </a:xfrm>
        </p:spPr>
        <p:txBody>
          <a:bodyPr>
            <a:noAutofit/>
          </a:bodyPr>
          <a:lstStyle/>
          <a:p>
            <a:pPr marL="385763" indent="-385763">
              <a:buAutoNum type="arabicPeriod"/>
            </a:pPr>
            <a:r>
              <a:rPr lang="en-US" sz="1600" dirty="0"/>
              <a:t>Dress </a:t>
            </a:r>
            <a:r>
              <a:rPr lang="en-US" sz="1600" dirty="0" smtClean="0"/>
              <a:t>decently</a:t>
            </a:r>
            <a:endParaRPr lang="en-US" sz="1600" dirty="0"/>
          </a:p>
          <a:p>
            <a:pPr marL="385763" indent="-385763">
              <a:buAutoNum type="arabicPeriod"/>
            </a:pPr>
            <a:r>
              <a:rPr lang="en-US" sz="1600" dirty="0"/>
              <a:t>The inverse </a:t>
            </a:r>
            <a:r>
              <a:rPr lang="en-US" sz="1600" dirty="0" smtClean="0"/>
              <a:t>correlation—more </a:t>
            </a:r>
            <a:r>
              <a:rPr lang="en-US" sz="1600" dirty="0"/>
              <a:t>bureaucracy decreases the likelihood of getting </a:t>
            </a:r>
            <a:r>
              <a:rPr lang="en-US" sz="1600" dirty="0" smtClean="0"/>
              <a:t>permission</a:t>
            </a:r>
            <a:endParaRPr lang="en-US" sz="1600" dirty="0"/>
          </a:p>
          <a:p>
            <a:pPr marL="385763" indent="-385763">
              <a:buAutoNum type="arabicPeriod"/>
            </a:pPr>
            <a:r>
              <a:rPr lang="en-US" sz="1600" dirty="0"/>
              <a:t>Avoid “no solicitations” </a:t>
            </a:r>
            <a:r>
              <a:rPr lang="en-US" sz="1600" dirty="0" smtClean="0"/>
              <a:t>locations</a:t>
            </a:r>
            <a:endParaRPr lang="en-US" sz="1600" dirty="0"/>
          </a:p>
          <a:p>
            <a:pPr marL="385763" indent="-385763">
              <a:buAutoNum type="arabicPeriod"/>
            </a:pPr>
            <a:r>
              <a:rPr lang="en-US" sz="1600" dirty="0"/>
              <a:t>Carefully select your “first ask” of the </a:t>
            </a:r>
            <a:r>
              <a:rPr lang="en-US" sz="1600" dirty="0" smtClean="0"/>
              <a:t>day</a:t>
            </a:r>
            <a:endParaRPr lang="en-US" sz="1600" dirty="0"/>
          </a:p>
          <a:p>
            <a:pPr marL="385763" indent="-385763">
              <a:buAutoNum type="arabicPeriod"/>
            </a:pPr>
            <a:r>
              <a:rPr lang="en-US" sz="1600" dirty="0"/>
              <a:t>Personalize your “</a:t>
            </a:r>
            <a:r>
              <a:rPr lang="en-US" sz="1600" dirty="0" smtClean="0"/>
              <a:t>pitch”</a:t>
            </a:r>
            <a:endParaRPr lang="en-US" sz="1600" dirty="0"/>
          </a:p>
          <a:p>
            <a:pPr marL="385763" indent="-385763">
              <a:buAutoNum type="arabicPeriod"/>
            </a:pPr>
            <a:r>
              <a:rPr lang="en-US" sz="1600" dirty="0"/>
              <a:t>Be </a:t>
            </a:r>
            <a:r>
              <a:rPr lang="en-US" sz="1600" dirty="0" smtClean="0"/>
              <a:t>mobile</a:t>
            </a:r>
            <a:endParaRPr lang="en-US" sz="1600" dirty="0"/>
          </a:p>
          <a:p>
            <a:pPr marL="385763" indent="-385763">
              <a:buAutoNum type="arabicPeriod"/>
            </a:pPr>
            <a:r>
              <a:rPr lang="en-US" sz="1600" dirty="0"/>
              <a:t>Approach people with a respect for their personal </a:t>
            </a:r>
            <a:r>
              <a:rPr lang="en-US" sz="1600" dirty="0" smtClean="0"/>
              <a:t>space</a:t>
            </a:r>
            <a:endParaRPr lang="en-US" sz="1600" dirty="0"/>
          </a:p>
          <a:p>
            <a:pPr marL="385763" indent="-385763">
              <a:buAutoNum type="arabicPeriod"/>
            </a:pPr>
            <a:r>
              <a:rPr lang="en-US" sz="1600" dirty="0"/>
              <a:t>Be ready to assist people with low reading </a:t>
            </a:r>
            <a:r>
              <a:rPr lang="en-US" sz="1600" dirty="0" smtClean="0"/>
              <a:t>levels</a:t>
            </a:r>
            <a:endParaRPr lang="en-US" sz="1600" dirty="0"/>
          </a:p>
          <a:p>
            <a:pPr marL="385763" indent="-385763">
              <a:buAutoNum type="arabicPeriod"/>
            </a:pPr>
            <a:r>
              <a:rPr lang="en-US" sz="1600" dirty="0"/>
              <a:t>Limit the length of your </a:t>
            </a:r>
            <a:r>
              <a:rPr lang="en-US" sz="1600" dirty="0" smtClean="0"/>
              <a:t>survey</a:t>
            </a:r>
            <a:endParaRPr lang="en-US" sz="1600" dirty="0"/>
          </a:p>
          <a:p>
            <a:pPr marL="385763" indent="-385763">
              <a:buAutoNum type="arabicPeriod"/>
            </a:pPr>
            <a:r>
              <a:rPr lang="en-US" sz="1600" dirty="0"/>
              <a:t>Be sensitive to the day of the week and the time of the </a:t>
            </a:r>
            <a:r>
              <a:rPr lang="en-US" sz="1600" dirty="0" smtClean="0"/>
              <a:t>day</a:t>
            </a:r>
            <a:endParaRPr lang="en-US" sz="1600" dirty="0"/>
          </a:p>
          <a:p>
            <a:pPr marL="385763" indent="-385763">
              <a:buAutoNum type="arabicPeriod"/>
            </a:pPr>
            <a:r>
              <a:rPr lang="en-US" sz="1600" dirty="0"/>
              <a:t>Safeguard your personal </a:t>
            </a:r>
            <a:r>
              <a:rPr lang="en-US" sz="1600" dirty="0" smtClean="0"/>
              <a:t>information</a:t>
            </a:r>
            <a:endParaRPr lang="en-US" sz="1600" dirty="0"/>
          </a:p>
          <a:p>
            <a:pPr marL="385763" indent="-385763">
              <a:buAutoNum type="arabicPeriod"/>
            </a:pPr>
            <a:r>
              <a:rPr lang="en-US" sz="1600" dirty="0"/>
              <a:t>Be ready for </a:t>
            </a:r>
            <a:r>
              <a:rPr lang="en-US" sz="1600" dirty="0" smtClean="0"/>
              <a:t>challenges</a:t>
            </a:r>
            <a:endParaRPr lang="en-US" sz="1600" dirty="0"/>
          </a:p>
        </p:txBody>
      </p:sp>
    </p:spTree>
    <p:extLst>
      <p:ext uri="{BB962C8B-B14F-4D97-AF65-F5344CB8AC3E}">
        <p14:creationId xmlns:p14="http://schemas.microsoft.com/office/powerpoint/2010/main" val="25458428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2771" y="494524"/>
            <a:ext cx="7531938" cy="1023725"/>
          </a:xfrm>
        </p:spPr>
        <p:txBody>
          <a:bodyPr>
            <a:noAutofit/>
          </a:bodyPr>
          <a:lstStyle/>
          <a:p>
            <a:r>
              <a:rPr lang="en-US" dirty="0"/>
              <a:t>Other Sources of Participants: The Online Approach</a:t>
            </a:r>
          </a:p>
        </p:txBody>
      </p:sp>
      <p:sp>
        <p:nvSpPr>
          <p:cNvPr id="3" name="Content Placeholder 2"/>
          <p:cNvSpPr>
            <a:spLocks noGrp="1"/>
          </p:cNvSpPr>
          <p:nvPr>
            <p:ph idx="1"/>
          </p:nvPr>
        </p:nvSpPr>
        <p:spPr>
          <a:xfrm>
            <a:off x="594146" y="2039002"/>
            <a:ext cx="7902873" cy="3801081"/>
          </a:xfrm>
        </p:spPr>
        <p:txBody>
          <a:bodyPr>
            <a:noAutofit/>
          </a:bodyPr>
          <a:lstStyle/>
          <a:p>
            <a:r>
              <a:rPr lang="en-US" dirty="0"/>
              <a:t>Researchers have begun to seek other sources of </a:t>
            </a:r>
            <a:r>
              <a:rPr lang="en-US" dirty="0" smtClean="0"/>
              <a:t>participants</a:t>
            </a:r>
            <a:endParaRPr lang="en-US" dirty="0"/>
          </a:p>
          <a:p>
            <a:pPr lvl="1"/>
            <a:r>
              <a:rPr lang="en-US" b="1" dirty="0"/>
              <a:t>Online crowdsourcing platforms</a:t>
            </a:r>
            <a:r>
              <a:rPr lang="en-US" dirty="0"/>
              <a:t>: paid or unpaid participants used to obtain feedback online about a </a:t>
            </a:r>
            <a:r>
              <a:rPr lang="en-US" dirty="0" smtClean="0"/>
              <a:t>topic</a:t>
            </a:r>
            <a:endParaRPr lang="en-US" dirty="0"/>
          </a:p>
          <a:p>
            <a:pPr lvl="1"/>
            <a:r>
              <a:rPr lang="en-US" b="1" dirty="0"/>
              <a:t>Paid panels</a:t>
            </a:r>
            <a:r>
              <a:rPr lang="en-US" dirty="0"/>
              <a:t>: a group of people with identified characteristics (e.g., luxury car owners) that are asked to respond to a </a:t>
            </a:r>
            <a:r>
              <a:rPr lang="en-US" dirty="0" smtClean="0"/>
              <a:t>survey</a:t>
            </a:r>
            <a:endParaRPr lang="en-US" dirty="0"/>
          </a:p>
          <a:p>
            <a:r>
              <a:rPr lang="en-US" dirty="0"/>
              <a:t>Social media can provide opportunities for recruitment and examining their content but lack control over circumstances of </a:t>
            </a:r>
            <a:r>
              <a:rPr lang="en-US" dirty="0" smtClean="0"/>
              <a:t>participation</a:t>
            </a:r>
            <a:endParaRPr lang="en-US" dirty="0"/>
          </a:p>
        </p:txBody>
      </p:sp>
    </p:spTree>
    <p:extLst>
      <p:ext uri="{BB962C8B-B14F-4D97-AF65-F5344CB8AC3E}">
        <p14:creationId xmlns:p14="http://schemas.microsoft.com/office/powerpoint/2010/main" val="75655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5517" y="736062"/>
            <a:ext cx="7911501" cy="773561"/>
          </a:xfrm>
        </p:spPr>
        <p:txBody>
          <a:bodyPr/>
          <a:lstStyle/>
          <a:p>
            <a:r>
              <a:rPr lang="en-US" dirty="0"/>
              <a:t>Ethical Issues in Online Environments</a:t>
            </a:r>
          </a:p>
        </p:txBody>
      </p:sp>
      <p:sp>
        <p:nvSpPr>
          <p:cNvPr id="3" name="Content Placeholder 2"/>
          <p:cNvSpPr>
            <a:spLocks noGrp="1"/>
          </p:cNvSpPr>
          <p:nvPr>
            <p:ph idx="1"/>
          </p:nvPr>
        </p:nvSpPr>
        <p:spPr>
          <a:xfrm>
            <a:off x="559639" y="2289167"/>
            <a:ext cx="7678588" cy="2420855"/>
          </a:xfrm>
        </p:spPr>
        <p:txBody>
          <a:bodyPr>
            <a:normAutofit/>
          </a:bodyPr>
          <a:lstStyle/>
          <a:p>
            <a:r>
              <a:rPr lang="en-US" dirty="0"/>
              <a:t>IRBs need to consider the ethical challenges of data collection in online </a:t>
            </a:r>
            <a:r>
              <a:rPr lang="en-US" dirty="0" smtClean="0"/>
              <a:t>environments</a:t>
            </a:r>
            <a:endParaRPr lang="en-US" dirty="0"/>
          </a:p>
          <a:p>
            <a:pPr lvl="1"/>
            <a:r>
              <a:rPr lang="en-US" b="1" dirty="0"/>
              <a:t>Data mining</a:t>
            </a:r>
            <a:r>
              <a:rPr lang="en-US" dirty="0"/>
              <a:t>: examining large datasets to discover </a:t>
            </a:r>
            <a:r>
              <a:rPr lang="en-US" dirty="0" smtClean="0"/>
              <a:t>patterns</a:t>
            </a:r>
            <a:endParaRPr lang="en-US" dirty="0"/>
          </a:p>
          <a:p>
            <a:pPr marL="274320" lvl="2"/>
            <a:r>
              <a:rPr lang="en-US" dirty="0"/>
              <a:t>Does this count as human subject research</a:t>
            </a:r>
            <a:r>
              <a:rPr lang="en-US" dirty="0" smtClean="0"/>
              <a:t>?</a:t>
            </a:r>
            <a:endParaRPr lang="en-US" dirty="0"/>
          </a:p>
          <a:p>
            <a:pPr marL="274320" lvl="1"/>
            <a:r>
              <a:rPr lang="en-US" dirty="0"/>
              <a:t>The degree of privacy of your data posted on social media will continue to receive </a:t>
            </a:r>
            <a:r>
              <a:rPr lang="en-US" dirty="0" smtClean="0"/>
              <a:t>attention</a:t>
            </a:r>
            <a:endParaRPr lang="en-US" dirty="0"/>
          </a:p>
        </p:txBody>
      </p:sp>
    </p:spTree>
    <p:extLst>
      <p:ext uri="{BB962C8B-B14F-4D97-AF65-F5344CB8AC3E}">
        <p14:creationId xmlns:p14="http://schemas.microsoft.com/office/powerpoint/2010/main" val="19811500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8265" y="813700"/>
            <a:ext cx="2287078" cy="687296"/>
          </a:xfrm>
        </p:spPr>
        <p:txBody>
          <a:bodyPr/>
          <a:lstStyle/>
          <a:p>
            <a:r>
              <a:rPr lang="en-US" dirty="0"/>
              <a:t>Sampling</a:t>
            </a:r>
          </a:p>
        </p:txBody>
      </p:sp>
      <p:sp>
        <p:nvSpPr>
          <p:cNvPr id="3" name="Content Placeholder 2"/>
          <p:cNvSpPr>
            <a:spLocks noGrp="1"/>
          </p:cNvSpPr>
          <p:nvPr>
            <p:ph idx="1"/>
          </p:nvPr>
        </p:nvSpPr>
        <p:spPr>
          <a:xfrm>
            <a:off x="585519" y="2194277"/>
            <a:ext cx="8023644" cy="3214485"/>
          </a:xfrm>
        </p:spPr>
        <p:txBody>
          <a:bodyPr>
            <a:noAutofit/>
          </a:bodyPr>
          <a:lstStyle/>
          <a:p>
            <a:pPr marL="274320"/>
            <a:r>
              <a:rPr lang="en-US" b="1" dirty="0"/>
              <a:t>Non-probability sampling</a:t>
            </a:r>
            <a:r>
              <a:rPr lang="en-US" dirty="0"/>
              <a:t>: a sample for which you are unable to make precise estimates of </a:t>
            </a:r>
            <a:r>
              <a:rPr lang="en-US" dirty="0" smtClean="0"/>
              <a:t>representativeness</a:t>
            </a:r>
            <a:endParaRPr lang="en-US" dirty="0"/>
          </a:p>
          <a:p>
            <a:pPr marL="274320" lvl="1"/>
            <a:r>
              <a:rPr lang="en-US" b="1" dirty="0"/>
              <a:t>Snowball sampling</a:t>
            </a:r>
            <a:r>
              <a:rPr lang="en-US" dirty="0"/>
              <a:t>: individuals who participate in a study invite others to participate in the study, and they in turn invite still </a:t>
            </a:r>
            <a:r>
              <a:rPr lang="en-US" dirty="0" smtClean="0"/>
              <a:t>others</a:t>
            </a:r>
            <a:endParaRPr lang="en-US" b="1" dirty="0"/>
          </a:p>
          <a:p>
            <a:pPr marL="274320" lvl="1"/>
            <a:r>
              <a:rPr lang="en-US" b="1" dirty="0"/>
              <a:t>Convenience sampling</a:t>
            </a:r>
            <a:r>
              <a:rPr lang="en-US" dirty="0"/>
              <a:t>: participants gathered through their mere availability and accessibility to the </a:t>
            </a:r>
            <a:r>
              <a:rPr lang="en-US" dirty="0" smtClean="0"/>
              <a:t>researcher</a:t>
            </a:r>
            <a:endParaRPr lang="en-US" dirty="0"/>
          </a:p>
          <a:p>
            <a:pPr lvl="2"/>
            <a:r>
              <a:rPr lang="en-US" dirty="0"/>
              <a:t>Most research with college students is a convenience </a:t>
            </a:r>
            <a:r>
              <a:rPr lang="en-US" dirty="0" smtClean="0"/>
              <a:t>sample</a:t>
            </a:r>
            <a:endParaRPr lang="en-US" dirty="0"/>
          </a:p>
        </p:txBody>
      </p:sp>
    </p:spTree>
    <p:extLst>
      <p:ext uri="{BB962C8B-B14F-4D97-AF65-F5344CB8AC3E}">
        <p14:creationId xmlns:p14="http://schemas.microsoft.com/office/powerpoint/2010/main" val="22897407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7276" y="589412"/>
            <a:ext cx="2407848" cy="773561"/>
          </a:xfrm>
        </p:spPr>
        <p:txBody>
          <a:bodyPr/>
          <a:lstStyle/>
          <a:p>
            <a:r>
              <a:rPr lang="en-US" dirty="0"/>
              <a:t>Sampling</a:t>
            </a:r>
          </a:p>
        </p:txBody>
      </p:sp>
      <p:sp>
        <p:nvSpPr>
          <p:cNvPr id="3" name="Content Placeholder 2"/>
          <p:cNvSpPr>
            <a:spLocks noGrp="1"/>
          </p:cNvSpPr>
          <p:nvPr>
            <p:ph idx="1"/>
          </p:nvPr>
        </p:nvSpPr>
        <p:spPr>
          <a:xfrm>
            <a:off x="620025" y="1940674"/>
            <a:ext cx="7885622" cy="3338693"/>
          </a:xfrm>
        </p:spPr>
        <p:txBody>
          <a:bodyPr>
            <a:normAutofit/>
          </a:bodyPr>
          <a:lstStyle/>
          <a:p>
            <a:pPr marL="274320"/>
            <a:r>
              <a:rPr lang="en-US" b="1" dirty="0"/>
              <a:t>Probability sampling</a:t>
            </a:r>
            <a:r>
              <a:rPr lang="en-US" dirty="0"/>
              <a:t>: a sample for which you are able to make precise estimates of </a:t>
            </a:r>
            <a:r>
              <a:rPr lang="en-US" dirty="0" smtClean="0"/>
              <a:t>representativeness </a:t>
            </a:r>
            <a:endParaRPr lang="en-US" dirty="0"/>
          </a:p>
          <a:p>
            <a:pPr marL="274320" lvl="1"/>
            <a:r>
              <a:rPr lang="en-US" b="1" dirty="0"/>
              <a:t>Random sampling</a:t>
            </a:r>
            <a:r>
              <a:rPr lang="en-US" dirty="0"/>
              <a:t>: every member of the population has an equal chance of being selected for a </a:t>
            </a:r>
            <a:r>
              <a:rPr lang="en-US" dirty="0" smtClean="0"/>
              <a:t>study</a:t>
            </a:r>
            <a:endParaRPr lang="en-US" dirty="0"/>
          </a:p>
          <a:p>
            <a:pPr lvl="2"/>
            <a:r>
              <a:rPr lang="en-US" dirty="0"/>
              <a:t>The ideal situation for any research since everybody in the population could be in the </a:t>
            </a:r>
            <a:r>
              <a:rPr lang="en-US" dirty="0" smtClean="0"/>
              <a:t>study</a:t>
            </a:r>
            <a:endParaRPr lang="en-US" dirty="0"/>
          </a:p>
          <a:p>
            <a:pPr marL="274320" lvl="1"/>
            <a:r>
              <a:rPr lang="en-US" b="1" dirty="0"/>
              <a:t>Stratified random sampling</a:t>
            </a:r>
            <a:r>
              <a:rPr lang="en-US" dirty="0"/>
              <a:t>: sampling in which the population is divided into subgroups, called strata, and then randomly sampling within those subgroups to ensure a representative </a:t>
            </a:r>
            <a:r>
              <a:rPr lang="en-US" dirty="0" smtClean="0"/>
              <a:t>sample</a:t>
            </a:r>
            <a:endParaRPr lang="en-US" dirty="0"/>
          </a:p>
        </p:txBody>
      </p:sp>
    </p:spTree>
    <p:extLst>
      <p:ext uri="{BB962C8B-B14F-4D97-AF65-F5344CB8AC3E}">
        <p14:creationId xmlns:p14="http://schemas.microsoft.com/office/powerpoint/2010/main" val="27903514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2771" y="494523"/>
            <a:ext cx="2235320" cy="790814"/>
          </a:xfrm>
        </p:spPr>
        <p:txBody>
          <a:bodyPr/>
          <a:lstStyle/>
          <a:p>
            <a:r>
              <a:rPr lang="en-US" dirty="0"/>
              <a:t>Sampling</a:t>
            </a:r>
          </a:p>
        </p:txBody>
      </p:sp>
      <p:sp>
        <p:nvSpPr>
          <p:cNvPr id="3" name="Content Placeholder 2"/>
          <p:cNvSpPr>
            <a:spLocks noGrp="1"/>
          </p:cNvSpPr>
          <p:nvPr>
            <p:ph idx="1"/>
          </p:nvPr>
        </p:nvSpPr>
        <p:spPr>
          <a:xfrm>
            <a:off x="585519" y="1656002"/>
            <a:ext cx="7350784" cy="4270346"/>
          </a:xfrm>
        </p:spPr>
        <p:txBody>
          <a:bodyPr>
            <a:noAutofit/>
          </a:bodyPr>
          <a:lstStyle/>
          <a:p>
            <a:r>
              <a:rPr lang="en-US" b="1" dirty="0"/>
              <a:t>Probability sampling</a:t>
            </a:r>
            <a:r>
              <a:rPr lang="en-US" dirty="0"/>
              <a:t>: a sample for which you are able to make precise estimates of </a:t>
            </a:r>
            <a:r>
              <a:rPr lang="en-US" dirty="0" smtClean="0"/>
              <a:t>representativeness</a:t>
            </a:r>
            <a:endParaRPr lang="en-US" dirty="0"/>
          </a:p>
          <a:p>
            <a:pPr marL="274320" lvl="1">
              <a:lnSpc>
                <a:spcPct val="100000"/>
              </a:lnSpc>
            </a:pPr>
            <a:r>
              <a:rPr lang="en-US" b="1" dirty="0"/>
              <a:t>Proportionate sampling</a:t>
            </a:r>
            <a:r>
              <a:rPr lang="en-US" dirty="0"/>
              <a:t>:</a:t>
            </a:r>
            <a:r>
              <a:rPr lang="en-US" b="1" dirty="0"/>
              <a:t> </a:t>
            </a:r>
            <a:r>
              <a:rPr lang="en-US" dirty="0"/>
              <a:t>Stratified random sampling in which each stratum is done to reflect the proportion of that characteristic in the population as a </a:t>
            </a:r>
            <a:r>
              <a:rPr lang="en-US" dirty="0" smtClean="0"/>
              <a:t>whole</a:t>
            </a:r>
            <a:endParaRPr lang="en-US" b="1" dirty="0"/>
          </a:p>
          <a:p>
            <a:pPr marL="274320" lvl="1"/>
            <a:r>
              <a:rPr lang="en-US" b="1" dirty="0"/>
              <a:t>Systematic sampling</a:t>
            </a:r>
            <a:r>
              <a:rPr lang="en-US" dirty="0"/>
              <a:t>: known population is systematically sampled after a random </a:t>
            </a:r>
            <a:r>
              <a:rPr lang="en-US" dirty="0" smtClean="0"/>
              <a:t>start</a:t>
            </a:r>
            <a:endParaRPr lang="en-US" dirty="0"/>
          </a:p>
          <a:p>
            <a:pPr lvl="2"/>
            <a:r>
              <a:rPr lang="en-US" dirty="0"/>
              <a:t>Researchers divide the population size by the desired sample size to determine the sampling </a:t>
            </a:r>
            <a:r>
              <a:rPr lang="en-US" dirty="0" smtClean="0"/>
              <a:t>interval</a:t>
            </a:r>
            <a:endParaRPr lang="en-US" b="1" dirty="0"/>
          </a:p>
          <a:p>
            <a:pPr marL="274320" lvl="1"/>
            <a:r>
              <a:rPr lang="en-US" b="1" dirty="0"/>
              <a:t>Cluster sampling</a:t>
            </a:r>
            <a:r>
              <a:rPr lang="en-US" dirty="0"/>
              <a:t>: sample of individuals in a naturally occurring </a:t>
            </a:r>
            <a:r>
              <a:rPr lang="en-US" dirty="0" smtClean="0"/>
              <a:t>group</a:t>
            </a:r>
            <a:endParaRPr lang="en-US" b="1" dirty="0"/>
          </a:p>
        </p:txBody>
      </p:sp>
    </p:spTree>
    <p:extLst>
      <p:ext uri="{BB962C8B-B14F-4D97-AF65-F5344CB8AC3E}">
        <p14:creationId xmlns:p14="http://schemas.microsoft.com/office/powerpoint/2010/main" val="18464926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903" y="684304"/>
            <a:ext cx="7886700" cy="1084112"/>
          </a:xfrm>
        </p:spPr>
        <p:txBody>
          <a:bodyPr/>
          <a:lstStyle/>
          <a:p>
            <a:r>
              <a:rPr lang="en-US" dirty="0"/>
              <a:t>Non-Response Bias and Threats to Internal Validity</a:t>
            </a:r>
          </a:p>
        </p:txBody>
      </p:sp>
      <p:sp>
        <p:nvSpPr>
          <p:cNvPr id="3" name="Content Placeholder 2"/>
          <p:cNvSpPr>
            <a:spLocks noGrp="1"/>
          </p:cNvSpPr>
          <p:nvPr>
            <p:ph idx="1"/>
          </p:nvPr>
        </p:nvSpPr>
        <p:spPr>
          <a:xfrm>
            <a:off x="611398" y="2391405"/>
            <a:ext cx="7885622" cy="2810325"/>
          </a:xfrm>
        </p:spPr>
        <p:txBody>
          <a:bodyPr>
            <a:normAutofit/>
          </a:bodyPr>
          <a:lstStyle/>
          <a:p>
            <a:pPr marL="274320"/>
            <a:r>
              <a:rPr lang="en-US" dirty="0"/>
              <a:t>Ideally, we would use a random sample and everyone selected would respond, but that rarely </a:t>
            </a:r>
            <a:r>
              <a:rPr lang="en-US" dirty="0" smtClean="0"/>
              <a:t>happens</a:t>
            </a:r>
            <a:endParaRPr lang="en-US" dirty="0"/>
          </a:p>
          <a:p>
            <a:pPr marL="274320" lvl="1"/>
            <a:r>
              <a:rPr lang="en-US" dirty="0"/>
              <a:t>Response rate tells us the percent of people who responded out of all the invitations we </a:t>
            </a:r>
            <a:r>
              <a:rPr lang="en-US" dirty="0" smtClean="0"/>
              <a:t>sent</a:t>
            </a:r>
            <a:endParaRPr lang="en-US" dirty="0"/>
          </a:p>
          <a:p>
            <a:pPr lvl="1"/>
            <a:r>
              <a:rPr lang="en-US" b="1" dirty="0"/>
              <a:t>Non-response rate</a:t>
            </a:r>
            <a:r>
              <a:rPr lang="en-US" dirty="0"/>
              <a:t>: a numerical statement of the number of people who did not </a:t>
            </a:r>
            <a:r>
              <a:rPr lang="en-US" dirty="0" smtClean="0"/>
              <a:t>respond</a:t>
            </a:r>
            <a:endParaRPr lang="en-US" b="1" dirty="0"/>
          </a:p>
          <a:p>
            <a:pPr lvl="1"/>
            <a:r>
              <a:rPr lang="en-US" b="1" dirty="0"/>
              <a:t>Non-response bias</a:t>
            </a:r>
            <a:r>
              <a:rPr lang="en-US" dirty="0"/>
              <a:t>: occurs when those who do respond are </a:t>
            </a:r>
            <a:r>
              <a:rPr lang="en-US" sz="2100" dirty="0"/>
              <a:t>different from those who do not </a:t>
            </a:r>
            <a:r>
              <a:rPr lang="en-US" sz="2100" dirty="0" smtClean="0"/>
              <a:t>respond</a:t>
            </a:r>
            <a:endParaRPr lang="en-US" sz="2100" b="1" dirty="0"/>
          </a:p>
        </p:txBody>
      </p:sp>
    </p:spTree>
    <p:extLst>
      <p:ext uri="{BB962C8B-B14F-4D97-AF65-F5344CB8AC3E}">
        <p14:creationId xmlns:p14="http://schemas.microsoft.com/office/powerpoint/2010/main" val="32938570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828800" y="3431214"/>
            <a:ext cx="5979321" cy="614575"/>
          </a:xfrm>
        </p:spPr>
        <p:txBody>
          <a:bodyPr>
            <a:normAutofit/>
          </a:bodyPr>
          <a:lstStyle/>
          <a:p>
            <a:pPr algn="ctr"/>
            <a:r>
              <a:rPr lang="en-US" sz="3600" b="1" dirty="0" smtClean="0"/>
              <a:t>Recruiting </a:t>
            </a:r>
            <a:r>
              <a:rPr lang="en-US" sz="3600" b="1" dirty="0"/>
              <a:t>Participants</a:t>
            </a:r>
          </a:p>
        </p:txBody>
      </p:sp>
      <p:sp>
        <p:nvSpPr>
          <p:cNvPr id="6" name="Rectangle 5"/>
          <p:cNvSpPr/>
          <p:nvPr/>
        </p:nvSpPr>
        <p:spPr>
          <a:xfrm>
            <a:off x="3398021" y="2053888"/>
            <a:ext cx="2313455" cy="646331"/>
          </a:xfrm>
          <a:prstGeom prst="rect">
            <a:avLst/>
          </a:prstGeom>
        </p:spPr>
        <p:txBody>
          <a:bodyPr wrap="none">
            <a:spAutoFit/>
          </a:bodyPr>
          <a:lstStyle/>
          <a:p>
            <a:pPr algn="ctr"/>
            <a:r>
              <a:rPr lang="en-US" sz="3600" b="1" dirty="0"/>
              <a:t>Chapter 9</a:t>
            </a:r>
          </a:p>
        </p:txBody>
      </p:sp>
    </p:spTree>
    <p:extLst>
      <p:ext uri="{BB962C8B-B14F-4D97-AF65-F5344CB8AC3E}">
        <p14:creationId xmlns:p14="http://schemas.microsoft.com/office/powerpoint/2010/main" val="10220009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145" y="761942"/>
            <a:ext cx="7886700" cy="833946"/>
          </a:xfrm>
        </p:spPr>
        <p:txBody>
          <a:bodyPr/>
          <a:lstStyle/>
          <a:p>
            <a:r>
              <a:rPr lang="en-US" dirty="0"/>
              <a:t>Response Rates and Reporting Them</a:t>
            </a:r>
          </a:p>
        </p:txBody>
      </p:sp>
      <p:sp>
        <p:nvSpPr>
          <p:cNvPr id="3" name="Content Placeholder 2"/>
          <p:cNvSpPr>
            <a:spLocks noGrp="1"/>
          </p:cNvSpPr>
          <p:nvPr>
            <p:ph idx="1"/>
          </p:nvPr>
        </p:nvSpPr>
        <p:spPr>
          <a:xfrm>
            <a:off x="594144" y="2287886"/>
            <a:ext cx="7868369" cy="3276152"/>
          </a:xfrm>
        </p:spPr>
        <p:txBody>
          <a:bodyPr>
            <a:noAutofit/>
          </a:bodyPr>
          <a:lstStyle/>
          <a:p>
            <a:r>
              <a:rPr lang="en-US" dirty="0"/>
              <a:t>Research suggests that response rates are decreasing and even returned responses may not be </a:t>
            </a:r>
            <a:r>
              <a:rPr lang="en-US" dirty="0" smtClean="0"/>
              <a:t>usable</a:t>
            </a:r>
            <a:endParaRPr lang="en-US" b="1" u="sng" dirty="0"/>
          </a:p>
          <a:p>
            <a:pPr lvl="1"/>
            <a:r>
              <a:rPr lang="en-US" dirty="0"/>
              <a:t>One consideration is the mode of </a:t>
            </a:r>
            <a:r>
              <a:rPr lang="en-US" dirty="0" smtClean="0"/>
              <a:t>delivery—online </a:t>
            </a:r>
            <a:r>
              <a:rPr lang="en-US" dirty="0"/>
              <a:t>surveys have a lower response rate than mailed surveys unless you also include a reminder to complete the </a:t>
            </a:r>
            <a:r>
              <a:rPr lang="en-US" dirty="0" smtClean="0"/>
              <a:t>survey</a:t>
            </a:r>
            <a:endParaRPr lang="en-US" dirty="0"/>
          </a:p>
          <a:p>
            <a:pPr lvl="1"/>
            <a:r>
              <a:rPr lang="en-US" dirty="0"/>
              <a:t>Financial </a:t>
            </a:r>
            <a:r>
              <a:rPr lang="en-US" dirty="0" smtClean="0"/>
              <a:t>incentives—monetary </a:t>
            </a:r>
            <a:r>
              <a:rPr lang="en-US" dirty="0"/>
              <a:t>rewards produce better response rates than non-monetary rewards and upfront rewards produce better response rates than promised </a:t>
            </a:r>
            <a:r>
              <a:rPr lang="en-US" dirty="0" smtClean="0"/>
              <a:t>rewards</a:t>
            </a:r>
            <a:endParaRPr lang="en-US" dirty="0"/>
          </a:p>
        </p:txBody>
      </p:sp>
    </p:spTree>
    <p:extLst>
      <p:ext uri="{BB962C8B-B14F-4D97-AF65-F5344CB8AC3E}">
        <p14:creationId xmlns:p14="http://schemas.microsoft.com/office/powerpoint/2010/main" val="38317730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6891" y="632546"/>
            <a:ext cx="7886700" cy="1058232"/>
          </a:xfrm>
        </p:spPr>
        <p:txBody>
          <a:bodyPr>
            <a:noAutofit/>
          </a:bodyPr>
          <a:lstStyle/>
          <a:p>
            <a:r>
              <a:rPr lang="en-US" dirty="0"/>
              <a:t>Amazon Mechanical Turk: The World Awaits</a:t>
            </a:r>
          </a:p>
        </p:txBody>
      </p:sp>
      <p:sp>
        <p:nvSpPr>
          <p:cNvPr id="3" name="Content Placeholder 2"/>
          <p:cNvSpPr>
            <a:spLocks noGrp="1"/>
          </p:cNvSpPr>
          <p:nvPr>
            <p:ph idx="1"/>
          </p:nvPr>
        </p:nvSpPr>
        <p:spPr>
          <a:xfrm>
            <a:off x="585518" y="2374151"/>
            <a:ext cx="7609577" cy="3086370"/>
          </a:xfrm>
        </p:spPr>
        <p:txBody>
          <a:bodyPr>
            <a:normAutofit/>
          </a:bodyPr>
          <a:lstStyle/>
          <a:p>
            <a:pPr marL="274320">
              <a:lnSpc>
                <a:spcPct val="100000"/>
              </a:lnSpc>
            </a:pPr>
            <a:r>
              <a:rPr lang="en-US" b="1" dirty="0"/>
              <a:t>Amazon Mechanical Turk</a:t>
            </a:r>
            <a:r>
              <a:rPr lang="en-US" dirty="0"/>
              <a:t>: online paid crowdsourcing platform to acquire </a:t>
            </a:r>
            <a:r>
              <a:rPr lang="en-US" dirty="0" smtClean="0"/>
              <a:t>participants</a:t>
            </a:r>
            <a:endParaRPr lang="en-US" dirty="0"/>
          </a:p>
          <a:p>
            <a:pPr marL="274320" lvl="1">
              <a:lnSpc>
                <a:spcPct val="100000"/>
              </a:lnSpc>
            </a:pPr>
            <a:r>
              <a:rPr lang="en-US" b="1" dirty="0"/>
              <a:t>Workers</a:t>
            </a:r>
            <a:r>
              <a:rPr lang="en-US" dirty="0"/>
              <a:t>: individuals who sign up for research studies (called HITS</a:t>
            </a:r>
            <a:r>
              <a:rPr lang="en-US" dirty="0" smtClean="0"/>
              <a:t>)</a:t>
            </a:r>
            <a:endParaRPr lang="en-US" dirty="0"/>
          </a:p>
          <a:p>
            <a:pPr marL="274320" lvl="1">
              <a:lnSpc>
                <a:spcPct val="100000"/>
              </a:lnSpc>
            </a:pPr>
            <a:r>
              <a:rPr lang="en-US" b="1" dirty="0"/>
              <a:t>Human Intelligence Tasks (HITs)</a:t>
            </a:r>
            <a:r>
              <a:rPr lang="en-US" dirty="0"/>
              <a:t>: research studies or tasks on </a:t>
            </a:r>
            <a:r>
              <a:rPr lang="en-US" dirty="0" smtClean="0"/>
              <a:t>Mturk</a:t>
            </a:r>
            <a:endParaRPr lang="en-US" b="1" dirty="0"/>
          </a:p>
          <a:p>
            <a:pPr marL="274320" lvl="1">
              <a:lnSpc>
                <a:spcPct val="100000"/>
              </a:lnSpc>
            </a:pPr>
            <a:r>
              <a:rPr lang="en-US" b="1" dirty="0"/>
              <a:t>Requestor</a:t>
            </a:r>
            <a:r>
              <a:rPr lang="en-US" dirty="0"/>
              <a:t>: Researcher on Mturk that posts a research study or </a:t>
            </a:r>
            <a:r>
              <a:rPr lang="en-US" dirty="0" smtClean="0"/>
              <a:t>HIT</a:t>
            </a:r>
            <a:endParaRPr lang="en-US" b="1" dirty="0"/>
          </a:p>
        </p:txBody>
      </p:sp>
    </p:spTree>
    <p:extLst>
      <p:ext uri="{BB962C8B-B14F-4D97-AF65-F5344CB8AC3E}">
        <p14:creationId xmlns:p14="http://schemas.microsoft.com/office/powerpoint/2010/main" val="38136409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0024" y="503149"/>
            <a:ext cx="7886700" cy="1118617"/>
          </a:xfrm>
        </p:spPr>
        <p:txBody>
          <a:bodyPr/>
          <a:lstStyle/>
          <a:p>
            <a:r>
              <a:rPr lang="en-US" dirty="0"/>
              <a:t>Amazon Mechanical Turk: The World Awaits</a:t>
            </a:r>
          </a:p>
        </p:txBody>
      </p:sp>
      <p:sp>
        <p:nvSpPr>
          <p:cNvPr id="3" name="Content Placeholder 2"/>
          <p:cNvSpPr>
            <a:spLocks noGrp="1"/>
          </p:cNvSpPr>
          <p:nvPr>
            <p:ph idx="1"/>
          </p:nvPr>
        </p:nvSpPr>
        <p:spPr>
          <a:xfrm>
            <a:off x="559638" y="2123985"/>
            <a:ext cx="8101283" cy="3500438"/>
          </a:xfrm>
        </p:spPr>
        <p:txBody>
          <a:bodyPr>
            <a:noAutofit/>
          </a:bodyPr>
          <a:lstStyle/>
          <a:p>
            <a:r>
              <a:rPr lang="en-US" dirty="0"/>
              <a:t>Issues to consider with using </a:t>
            </a:r>
            <a:r>
              <a:rPr lang="en-US" dirty="0" smtClean="0"/>
              <a:t>Mturk</a:t>
            </a:r>
            <a:endParaRPr lang="en-US" dirty="0"/>
          </a:p>
          <a:p>
            <a:pPr lvl="1"/>
            <a:r>
              <a:rPr lang="en-US" dirty="0"/>
              <a:t>Not representative of the general population but more diverse than human subject </a:t>
            </a:r>
            <a:r>
              <a:rPr lang="en-US" dirty="0" smtClean="0"/>
              <a:t>pools</a:t>
            </a:r>
            <a:endParaRPr lang="en-US" dirty="0"/>
          </a:p>
          <a:p>
            <a:pPr lvl="1"/>
            <a:r>
              <a:rPr lang="en-US" dirty="0"/>
              <a:t>Workers want to please researchers so social desirability is </a:t>
            </a:r>
            <a:r>
              <a:rPr lang="en-US" dirty="0" smtClean="0"/>
              <a:t>high</a:t>
            </a:r>
            <a:endParaRPr lang="en-US" dirty="0"/>
          </a:p>
          <a:p>
            <a:pPr lvl="1"/>
            <a:r>
              <a:rPr lang="en-US" dirty="0"/>
              <a:t>Compensation is a primary motivator and so influences response </a:t>
            </a:r>
            <a:r>
              <a:rPr lang="en-US" dirty="0" smtClean="0"/>
              <a:t>rates</a:t>
            </a:r>
            <a:endParaRPr lang="en-US" dirty="0"/>
          </a:p>
          <a:p>
            <a:pPr lvl="1"/>
            <a:r>
              <a:rPr lang="en-US" dirty="0"/>
              <a:t>Workers may be knowledgeable about the research </a:t>
            </a:r>
            <a:r>
              <a:rPr lang="en-US" dirty="0" smtClean="0"/>
              <a:t>task</a:t>
            </a:r>
            <a:endParaRPr lang="en-US" dirty="0"/>
          </a:p>
          <a:p>
            <a:pPr lvl="1"/>
            <a:r>
              <a:rPr lang="en-US" dirty="0"/>
              <a:t>Steps must be taken to avoid duplicate workers and that they are paying </a:t>
            </a:r>
            <a:r>
              <a:rPr lang="en-US" dirty="0" smtClean="0"/>
              <a:t>attention</a:t>
            </a:r>
            <a:endParaRPr lang="en-US" dirty="0"/>
          </a:p>
        </p:txBody>
      </p:sp>
    </p:spTree>
    <p:extLst>
      <p:ext uri="{BB962C8B-B14F-4D97-AF65-F5344CB8AC3E}">
        <p14:creationId xmlns:p14="http://schemas.microsoft.com/office/powerpoint/2010/main" val="19687367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6725" y="986549"/>
            <a:ext cx="6754354" cy="807745"/>
          </a:xfrm>
        </p:spPr>
        <p:txBody>
          <a:bodyPr>
            <a:normAutofit/>
          </a:bodyPr>
          <a:lstStyle/>
          <a:p>
            <a:r>
              <a:rPr lang="en-US" dirty="0"/>
              <a:t>Open-access student resources</a:t>
            </a:r>
          </a:p>
        </p:txBody>
      </p:sp>
      <p:sp>
        <p:nvSpPr>
          <p:cNvPr id="3" name="Content Placeholder 2"/>
          <p:cNvSpPr>
            <a:spLocks noGrp="1"/>
          </p:cNvSpPr>
          <p:nvPr>
            <p:ph idx="1"/>
          </p:nvPr>
        </p:nvSpPr>
        <p:spPr>
          <a:xfrm>
            <a:off x="560846" y="2409218"/>
            <a:ext cx="7478973" cy="2266300"/>
          </a:xfrm>
        </p:spPr>
        <p:txBody>
          <a:bodyPr>
            <a:normAutofit/>
          </a:bodyPr>
          <a:lstStyle/>
          <a:p>
            <a:r>
              <a:rPr lang="en-US" dirty="0" smtClean="0"/>
              <a:t>Quizzes</a:t>
            </a:r>
            <a:endParaRPr lang="en-US" dirty="0"/>
          </a:p>
          <a:p>
            <a:r>
              <a:rPr lang="en-US" dirty="0"/>
              <a:t>Multimedia </a:t>
            </a:r>
            <a:r>
              <a:rPr lang="en-US" dirty="0" smtClean="0"/>
              <a:t>Resources</a:t>
            </a:r>
            <a:endParaRPr lang="en-US" dirty="0"/>
          </a:p>
          <a:p>
            <a:r>
              <a:rPr lang="en-US" dirty="0" smtClean="0"/>
              <a:t>eFlashcards</a:t>
            </a:r>
            <a:endParaRPr lang="en-US" dirty="0"/>
          </a:p>
          <a:p>
            <a:r>
              <a:rPr lang="en-US" dirty="0"/>
              <a:t>SAGE Journal </a:t>
            </a:r>
            <a:r>
              <a:rPr lang="en-US" dirty="0" smtClean="0"/>
              <a:t>Articles</a:t>
            </a:r>
            <a:endParaRPr lang="en-US" dirty="0"/>
          </a:p>
          <a:p>
            <a:r>
              <a:rPr lang="en-US" dirty="0"/>
              <a:t>And more at </a:t>
            </a:r>
            <a:r>
              <a:rPr lang="en-US" dirty="0" smtClean="0"/>
              <a:t>edge.sagepub.com/devlin</a:t>
            </a:r>
            <a:endParaRPr lang="en-US" dirty="0"/>
          </a:p>
        </p:txBody>
      </p:sp>
    </p:spTree>
    <p:extLst>
      <p:ext uri="{BB962C8B-B14F-4D97-AF65-F5344CB8AC3E}">
        <p14:creationId xmlns:p14="http://schemas.microsoft.com/office/powerpoint/2010/main" val="34762669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2770" y="727436"/>
            <a:ext cx="7886700" cy="1248014"/>
          </a:xfrm>
        </p:spPr>
        <p:txBody>
          <a:bodyPr/>
          <a:lstStyle/>
          <a:p>
            <a:r>
              <a:rPr lang="en-US" dirty="0"/>
              <a:t>Who Participates in Research: An Overview</a:t>
            </a:r>
          </a:p>
        </p:txBody>
      </p:sp>
      <p:sp>
        <p:nvSpPr>
          <p:cNvPr id="3" name="Content Placeholder 2"/>
          <p:cNvSpPr>
            <a:spLocks noGrp="1"/>
          </p:cNvSpPr>
          <p:nvPr>
            <p:ph idx="1"/>
          </p:nvPr>
        </p:nvSpPr>
        <p:spPr>
          <a:xfrm>
            <a:off x="637277" y="2558869"/>
            <a:ext cx="7886700" cy="2513462"/>
          </a:xfrm>
        </p:spPr>
        <p:txBody>
          <a:bodyPr>
            <a:normAutofit/>
          </a:bodyPr>
          <a:lstStyle/>
          <a:p>
            <a:r>
              <a:rPr lang="en-US" dirty="0"/>
              <a:t>When we think about scientific findings about human nature, we need to ask about the people that participated in that </a:t>
            </a:r>
            <a:r>
              <a:rPr lang="en-US" dirty="0" smtClean="0"/>
              <a:t>research</a:t>
            </a:r>
            <a:endParaRPr lang="en-US" dirty="0"/>
          </a:p>
          <a:p>
            <a:pPr marL="274320" lvl="1"/>
            <a:r>
              <a:rPr lang="en-US" b="1" dirty="0"/>
              <a:t>Representativeness</a:t>
            </a:r>
            <a:r>
              <a:rPr lang="en-US" dirty="0"/>
              <a:t>: the degree to which a sample reflects the characteristics in the parent </a:t>
            </a:r>
            <a:r>
              <a:rPr lang="en-US" dirty="0" smtClean="0"/>
              <a:t>population</a:t>
            </a:r>
            <a:endParaRPr lang="en-US" dirty="0"/>
          </a:p>
          <a:p>
            <a:pPr marL="274320" lvl="2"/>
            <a:r>
              <a:rPr lang="en-US" dirty="0"/>
              <a:t>Who participates and how you obtain participants may limit your </a:t>
            </a:r>
            <a:r>
              <a:rPr lang="en-US" dirty="0" smtClean="0"/>
              <a:t>results</a:t>
            </a:r>
            <a:endParaRPr lang="en-US" dirty="0"/>
          </a:p>
        </p:txBody>
      </p:sp>
    </p:spTree>
    <p:extLst>
      <p:ext uri="{BB962C8B-B14F-4D97-AF65-F5344CB8AC3E}">
        <p14:creationId xmlns:p14="http://schemas.microsoft.com/office/powerpoint/2010/main" val="37847767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75678"/>
            <a:ext cx="7886700" cy="1179002"/>
          </a:xfrm>
        </p:spPr>
        <p:txBody>
          <a:bodyPr>
            <a:normAutofit/>
          </a:bodyPr>
          <a:lstStyle/>
          <a:p>
            <a:r>
              <a:rPr lang="en-US" dirty="0"/>
              <a:t>The Subject Pool: The Workhorse of Social Science Research</a:t>
            </a:r>
          </a:p>
        </p:txBody>
      </p:sp>
      <p:sp>
        <p:nvSpPr>
          <p:cNvPr id="3" name="Content Placeholder 2"/>
          <p:cNvSpPr>
            <a:spLocks noGrp="1"/>
          </p:cNvSpPr>
          <p:nvPr>
            <p:ph idx="1"/>
          </p:nvPr>
        </p:nvSpPr>
        <p:spPr>
          <a:xfrm>
            <a:off x="628649" y="2429474"/>
            <a:ext cx="7886700" cy="2841266"/>
          </a:xfrm>
        </p:spPr>
        <p:txBody>
          <a:bodyPr>
            <a:noAutofit/>
          </a:bodyPr>
          <a:lstStyle/>
          <a:p>
            <a:pPr marL="274320">
              <a:lnSpc>
                <a:spcPct val="100000"/>
              </a:lnSpc>
            </a:pPr>
            <a:r>
              <a:rPr lang="en-US" b="1" dirty="0"/>
              <a:t>Subject pool</a:t>
            </a:r>
            <a:r>
              <a:rPr lang="en-US" dirty="0"/>
              <a:t>: groups of individuals who have agreed to participate in </a:t>
            </a:r>
            <a:r>
              <a:rPr lang="en-US" dirty="0" smtClean="0"/>
              <a:t>research</a:t>
            </a:r>
            <a:endParaRPr lang="en-US" dirty="0"/>
          </a:p>
          <a:p>
            <a:pPr marL="274320" lvl="1">
              <a:lnSpc>
                <a:spcPct val="100000"/>
              </a:lnSpc>
            </a:pPr>
            <a:r>
              <a:rPr lang="en-US" b="1" dirty="0"/>
              <a:t>Unpaid subject pools</a:t>
            </a:r>
            <a:r>
              <a:rPr lang="en-US" dirty="0"/>
              <a:t>: groups of individuals who have agreed to participate in research that is linked to course participation </a:t>
            </a:r>
            <a:r>
              <a:rPr lang="en-US" dirty="0" smtClean="0"/>
              <a:t>requirements</a:t>
            </a:r>
            <a:endParaRPr lang="en-US" dirty="0"/>
          </a:p>
          <a:p>
            <a:pPr marL="274320" lvl="1">
              <a:lnSpc>
                <a:spcPct val="100000"/>
              </a:lnSpc>
            </a:pPr>
            <a:r>
              <a:rPr lang="en-US" b="1" dirty="0"/>
              <a:t>Paid subject pools</a:t>
            </a:r>
            <a:r>
              <a:rPr lang="en-US" dirty="0"/>
              <a:t>: groups of individuals who have agreed to participate in research that is linked to being paid for </a:t>
            </a:r>
            <a:r>
              <a:rPr lang="en-US" dirty="0" smtClean="0"/>
              <a:t>participation</a:t>
            </a:r>
            <a:endParaRPr lang="en-US" b="1" dirty="0"/>
          </a:p>
        </p:txBody>
      </p:sp>
    </p:spTree>
    <p:extLst>
      <p:ext uri="{BB962C8B-B14F-4D97-AF65-F5344CB8AC3E}">
        <p14:creationId xmlns:p14="http://schemas.microsoft.com/office/powerpoint/2010/main" val="12898906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397" y="641172"/>
            <a:ext cx="7886700" cy="1325563"/>
          </a:xfrm>
        </p:spPr>
        <p:txBody>
          <a:bodyPr>
            <a:normAutofit/>
          </a:bodyPr>
          <a:lstStyle/>
          <a:p>
            <a:r>
              <a:rPr lang="en-US" dirty="0"/>
              <a:t>The Subject Pool: The Workhorse of Social Science Research</a:t>
            </a:r>
          </a:p>
        </p:txBody>
      </p:sp>
      <p:sp>
        <p:nvSpPr>
          <p:cNvPr id="3" name="Content Placeholder 2"/>
          <p:cNvSpPr>
            <a:spLocks noGrp="1"/>
          </p:cNvSpPr>
          <p:nvPr>
            <p:ph idx="1"/>
          </p:nvPr>
        </p:nvSpPr>
        <p:spPr>
          <a:xfrm>
            <a:off x="594144" y="2377715"/>
            <a:ext cx="7886700" cy="3134564"/>
          </a:xfrm>
        </p:spPr>
        <p:txBody>
          <a:bodyPr>
            <a:normAutofit/>
          </a:bodyPr>
          <a:lstStyle/>
          <a:p>
            <a:pPr marL="274320">
              <a:lnSpc>
                <a:spcPct val="100000"/>
              </a:lnSpc>
            </a:pPr>
            <a:r>
              <a:rPr lang="en-US" dirty="0"/>
              <a:t>The drawbacks to subject pools: Concerns about internal </a:t>
            </a:r>
            <a:r>
              <a:rPr lang="en-US" dirty="0" smtClean="0"/>
              <a:t>validity</a:t>
            </a:r>
            <a:endParaRPr lang="en-US" dirty="0"/>
          </a:p>
          <a:p>
            <a:pPr marL="274320" lvl="1">
              <a:lnSpc>
                <a:spcPct val="100000"/>
              </a:lnSpc>
            </a:pPr>
            <a:r>
              <a:rPr lang="en-US" dirty="0"/>
              <a:t>The lack of diversity in subject pools make them unrepresentative of the public at </a:t>
            </a:r>
            <a:r>
              <a:rPr lang="en-US" dirty="0" smtClean="0"/>
              <a:t>large</a:t>
            </a:r>
            <a:endParaRPr lang="en-US" dirty="0"/>
          </a:p>
          <a:p>
            <a:pPr marL="274320" lvl="1">
              <a:lnSpc>
                <a:spcPct val="100000"/>
              </a:lnSpc>
            </a:pPr>
            <a:r>
              <a:rPr lang="en-US" dirty="0"/>
              <a:t>Other differences may exist in personality traits that influence whether a person participates in person or online and in those who participate earlier compared to later in the semester</a:t>
            </a:r>
          </a:p>
        </p:txBody>
      </p:sp>
    </p:spTree>
    <p:extLst>
      <p:ext uri="{BB962C8B-B14F-4D97-AF65-F5344CB8AC3E}">
        <p14:creationId xmlns:p14="http://schemas.microsoft.com/office/powerpoint/2010/main" val="11153451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5517" y="580788"/>
            <a:ext cx="7886700" cy="1170376"/>
          </a:xfrm>
        </p:spPr>
        <p:txBody>
          <a:bodyPr>
            <a:normAutofit/>
          </a:bodyPr>
          <a:lstStyle/>
          <a:p>
            <a:r>
              <a:rPr lang="en-US" dirty="0"/>
              <a:t>Practical Issues in Communicating About Recruiting</a:t>
            </a:r>
          </a:p>
        </p:txBody>
      </p:sp>
      <p:sp>
        <p:nvSpPr>
          <p:cNvPr id="3" name="Content Placeholder 2"/>
          <p:cNvSpPr>
            <a:spLocks noGrp="1"/>
          </p:cNvSpPr>
          <p:nvPr>
            <p:ph idx="1"/>
          </p:nvPr>
        </p:nvSpPr>
        <p:spPr>
          <a:xfrm>
            <a:off x="613553" y="2062567"/>
            <a:ext cx="8202643" cy="3829274"/>
          </a:xfrm>
        </p:spPr>
        <p:txBody>
          <a:bodyPr>
            <a:noAutofit/>
          </a:bodyPr>
          <a:lstStyle/>
          <a:p>
            <a:pPr>
              <a:lnSpc>
                <a:spcPct val="100000"/>
              </a:lnSpc>
            </a:pPr>
            <a:r>
              <a:rPr lang="en-US" dirty="0"/>
              <a:t>Researchers should advertise a study in general </a:t>
            </a:r>
            <a:r>
              <a:rPr lang="en-US" dirty="0" smtClean="0"/>
              <a:t>terms</a:t>
            </a:r>
            <a:endParaRPr lang="en-US" dirty="0"/>
          </a:p>
          <a:p>
            <a:pPr>
              <a:lnSpc>
                <a:spcPct val="100000"/>
              </a:lnSpc>
            </a:pPr>
            <a:r>
              <a:rPr lang="en-US" dirty="0"/>
              <a:t>How long a study takes can influence if or when participants </a:t>
            </a:r>
            <a:r>
              <a:rPr lang="en-US" dirty="0" smtClean="0"/>
              <a:t>participate</a:t>
            </a:r>
            <a:endParaRPr lang="en-US" dirty="0"/>
          </a:p>
          <a:p>
            <a:pPr>
              <a:lnSpc>
                <a:spcPct val="100000"/>
              </a:lnSpc>
            </a:pPr>
            <a:r>
              <a:rPr lang="en-US" dirty="0"/>
              <a:t>The time of the semester that a study takes place can determine who </a:t>
            </a:r>
            <a:r>
              <a:rPr lang="en-US" dirty="0" smtClean="0"/>
              <a:t>participates</a:t>
            </a:r>
            <a:endParaRPr lang="en-US" dirty="0"/>
          </a:p>
          <a:p>
            <a:pPr>
              <a:lnSpc>
                <a:spcPct val="100000"/>
              </a:lnSpc>
            </a:pPr>
            <a:r>
              <a:rPr lang="en-US" dirty="0"/>
              <a:t>Researchers should offer multiple sessions on multiple days and times to recruit a more diverse group of </a:t>
            </a:r>
            <a:r>
              <a:rPr lang="en-US" dirty="0" smtClean="0"/>
              <a:t>participants</a:t>
            </a:r>
            <a:endParaRPr lang="en-US" dirty="0"/>
          </a:p>
          <a:p>
            <a:pPr>
              <a:lnSpc>
                <a:spcPct val="100000"/>
              </a:lnSpc>
            </a:pPr>
            <a:r>
              <a:rPr lang="en-US" dirty="0"/>
              <a:t>Research that requires multiple data collection should explain the importance of coming to all </a:t>
            </a:r>
            <a:r>
              <a:rPr lang="en-US" dirty="0" smtClean="0"/>
              <a:t>sessions</a:t>
            </a:r>
            <a:endParaRPr lang="en-US" dirty="0"/>
          </a:p>
        </p:txBody>
      </p:sp>
    </p:spTree>
    <p:extLst>
      <p:ext uri="{BB962C8B-B14F-4D97-AF65-F5344CB8AC3E}">
        <p14:creationId xmlns:p14="http://schemas.microsoft.com/office/powerpoint/2010/main" val="41698000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145" y="641173"/>
            <a:ext cx="7886700" cy="1179002"/>
          </a:xfrm>
        </p:spPr>
        <p:txBody>
          <a:bodyPr/>
          <a:lstStyle/>
          <a:p>
            <a:r>
              <a:rPr lang="en-US" dirty="0"/>
              <a:t>Research on Sensitive Topics and the Role of the IRB</a:t>
            </a:r>
          </a:p>
        </p:txBody>
      </p:sp>
      <p:sp>
        <p:nvSpPr>
          <p:cNvPr id="3" name="Content Placeholder 2"/>
          <p:cNvSpPr>
            <a:spLocks noGrp="1"/>
          </p:cNvSpPr>
          <p:nvPr>
            <p:ph idx="1"/>
          </p:nvPr>
        </p:nvSpPr>
        <p:spPr>
          <a:xfrm>
            <a:off x="586057" y="2407625"/>
            <a:ext cx="8040357" cy="1715802"/>
          </a:xfrm>
        </p:spPr>
        <p:txBody>
          <a:bodyPr>
            <a:normAutofit/>
          </a:bodyPr>
          <a:lstStyle/>
          <a:p>
            <a:r>
              <a:rPr lang="en-US" dirty="0"/>
              <a:t>Sensitive questions should be placed far into the study to develop a level of trust between participants and </a:t>
            </a:r>
            <a:r>
              <a:rPr lang="en-US" dirty="0" smtClean="0"/>
              <a:t>researchers</a:t>
            </a:r>
            <a:endParaRPr lang="en-US" dirty="0"/>
          </a:p>
          <a:p>
            <a:r>
              <a:rPr lang="en-US" dirty="0"/>
              <a:t>Researches have an ethical obligation to alert participants to material that may be </a:t>
            </a:r>
            <a:r>
              <a:rPr lang="en-US" dirty="0" smtClean="0"/>
              <a:t>upsetting</a:t>
            </a:r>
            <a:endParaRPr lang="en-US" dirty="0"/>
          </a:p>
        </p:txBody>
      </p:sp>
    </p:spTree>
    <p:extLst>
      <p:ext uri="{BB962C8B-B14F-4D97-AF65-F5344CB8AC3E}">
        <p14:creationId xmlns:p14="http://schemas.microsoft.com/office/powerpoint/2010/main" val="20564336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2771" y="805074"/>
            <a:ext cx="7886700" cy="764934"/>
          </a:xfrm>
        </p:spPr>
        <p:txBody>
          <a:bodyPr/>
          <a:lstStyle/>
          <a:p>
            <a:r>
              <a:rPr lang="en-US" dirty="0"/>
              <a:t>Recruiting Participants Off-Campus</a:t>
            </a:r>
          </a:p>
        </p:txBody>
      </p:sp>
      <p:sp>
        <p:nvSpPr>
          <p:cNvPr id="3" name="Content Placeholder 2"/>
          <p:cNvSpPr>
            <a:spLocks noGrp="1"/>
          </p:cNvSpPr>
          <p:nvPr>
            <p:ph idx="1"/>
          </p:nvPr>
        </p:nvSpPr>
        <p:spPr>
          <a:xfrm>
            <a:off x="579049" y="2260975"/>
            <a:ext cx="7314122" cy="2569818"/>
          </a:xfrm>
        </p:spPr>
        <p:txBody>
          <a:bodyPr>
            <a:normAutofit/>
          </a:bodyPr>
          <a:lstStyle/>
          <a:p>
            <a:r>
              <a:rPr lang="en-US" dirty="0"/>
              <a:t>Use your personal </a:t>
            </a:r>
            <a:r>
              <a:rPr lang="en-US" dirty="0" smtClean="0"/>
              <a:t>connections</a:t>
            </a:r>
            <a:endParaRPr lang="en-US" dirty="0"/>
          </a:p>
          <a:p>
            <a:r>
              <a:rPr lang="en-US" dirty="0"/>
              <a:t>Use your institution’s </a:t>
            </a:r>
            <a:r>
              <a:rPr lang="en-US" dirty="0" smtClean="0"/>
              <a:t>connections</a:t>
            </a:r>
            <a:endParaRPr lang="en-US" dirty="0"/>
          </a:p>
          <a:p>
            <a:r>
              <a:rPr lang="en-US" dirty="0" smtClean="0"/>
              <a:t>Bureaucracy—IRBs </a:t>
            </a:r>
            <a:r>
              <a:rPr lang="en-US" dirty="0"/>
              <a:t>will require permission to gain access to particular </a:t>
            </a:r>
            <a:r>
              <a:rPr lang="en-US" dirty="0" smtClean="0"/>
              <a:t>sample</a:t>
            </a:r>
            <a:endParaRPr lang="en-US" dirty="0"/>
          </a:p>
          <a:p>
            <a:r>
              <a:rPr lang="en-US" dirty="0"/>
              <a:t>Keep in mind that vulnerable populations may take over a year to get </a:t>
            </a:r>
            <a:r>
              <a:rPr lang="en-US" dirty="0" smtClean="0"/>
              <a:t>access</a:t>
            </a:r>
            <a:endParaRPr lang="en-US" dirty="0"/>
          </a:p>
        </p:txBody>
      </p:sp>
    </p:spTree>
    <p:extLst>
      <p:ext uri="{BB962C8B-B14F-4D97-AF65-F5344CB8AC3E}">
        <p14:creationId xmlns:p14="http://schemas.microsoft.com/office/powerpoint/2010/main" val="30252221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2771" y="727436"/>
            <a:ext cx="7886700" cy="739055"/>
          </a:xfrm>
        </p:spPr>
        <p:txBody>
          <a:bodyPr/>
          <a:lstStyle/>
          <a:p>
            <a:r>
              <a:rPr lang="en-US" dirty="0"/>
              <a:t>Recruiting Participants Off-Campus</a:t>
            </a:r>
          </a:p>
        </p:txBody>
      </p:sp>
      <p:sp>
        <p:nvSpPr>
          <p:cNvPr id="3" name="Content Placeholder 2"/>
          <p:cNvSpPr>
            <a:spLocks noGrp="1"/>
          </p:cNvSpPr>
          <p:nvPr>
            <p:ph idx="1"/>
          </p:nvPr>
        </p:nvSpPr>
        <p:spPr>
          <a:xfrm>
            <a:off x="637816" y="2157459"/>
            <a:ext cx="7505520" cy="2664708"/>
          </a:xfrm>
        </p:spPr>
        <p:txBody>
          <a:bodyPr>
            <a:normAutofit lnSpcReduction="10000"/>
          </a:bodyPr>
          <a:lstStyle/>
          <a:p>
            <a:pPr marL="274320"/>
            <a:r>
              <a:rPr lang="en-US" dirty="0"/>
              <a:t>Physical security issues in conducting research off </a:t>
            </a:r>
            <a:r>
              <a:rPr lang="en-US" dirty="0" smtClean="0"/>
              <a:t>campus</a:t>
            </a:r>
            <a:endParaRPr lang="en-US" dirty="0"/>
          </a:p>
          <a:p>
            <a:pPr marL="274320" lvl="1"/>
            <a:r>
              <a:rPr lang="en-US" dirty="0"/>
              <a:t>For both the researcher and the participant, a major question is where the research will take place and who else will be </a:t>
            </a:r>
            <a:r>
              <a:rPr lang="en-US" dirty="0" smtClean="0"/>
              <a:t>there</a:t>
            </a:r>
            <a:endParaRPr lang="en-US" dirty="0"/>
          </a:p>
          <a:p>
            <a:pPr marL="274320" lvl="1"/>
            <a:r>
              <a:rPr lang="en-US" dirty="0"/>
              <a:t>Having additional participants or researchers there is </a:t>
            </a:r>
            <a:r>
              <a:rPr lang="en-US" dirty="0" smtClean="0"/>
              <a:t>advisable</a:t>
            </a:r>
            <a:endParaRPr lang="en-US" dirty="0"/>
          </a:p>
          <a:p>
            <a:pPr marL="274320" lvl="1"/>
            <a:r>
              <a:rPr lang="en-US" dirty="0"/>
              <a:t>As a researcher, avoid compromising </a:t>
            </a:r>
            <a:r>
              <a:rPr lang="en-US" dirty="0" smtClean="0"/>
              <a:t>situations</a:t>
            </a:r>
            <a:endParaRPr lang="en-US" dirty="0"/>
          </a:p>
        </p:txBody>
      </p:sp>
    </p:spTree>
    <p:extLst>
      <p:ext uri="{BB962C8B-B14F-4D97-AF65-F5344CB8AC3E}">
        <p14:creationId xmlns:p14="http://schemas.microsoft.com/office/powerpoint/2010/main" val="700852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4305</TotalTime>
  <Words>1631</Words>
  <Application>Microsoft Office PowerPoint</Application>
  <PresentationFormat>On-screen Show (4:3)</PresentationFormat>
  <Paragraphs>155</Paragraphs>
  <Slides>23</Slides>
  <Notes>21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PowerPoint Presentation</vt:lpstr>
      <vt:lpstr>PowerPoint Presentation</vt:lpstr>
      <vt:lpstr>Who Participates in Research: An Overview</vt:lpstr>
      <vt:lpstr>The Subject Pool: The Workhorse of Social Science Research</vt:lpstr>
      <vt:lpstr>The Subject Pool: The Workhorse of Social Science Research</vt:lpstr>
      <vt:lpstr>Practical Issues in Communicating About Recruiting</vt:lpstr>
      <vt:lpstr>Research on Sensitive Topics and the Role of the IRB</vt:lpstr>
      <vt:lpstr>Recruiting Participants Off-Campus</vt:lpstr>
      <vt:lpstr>Recruiting Participants Off-Campus</vt:lpstr>
      <vt:lpstr>Recruiting Participants Off-Campus</vt:lpstr>
      <vt:lpstr>Service Learning Courses and Recruiting Participants</vt:lpstr>
      <vt:lpstr>Conflicts of Interest and Multiple Relationships</vt:lpstr>
      <vt:lpstr>Dustin’s Dozen: Tips for Collecting Data in the Field</vt:lpstr>
      <vt:lpstr>Other Sources of Participants: The Online Approach</vt:lpstr>
      <vt:lpstr>Ethical Issues in Online Environments</vt:lpstr>
      <vt:lpstr>Sampling</vt:lpstr>
      <vt:lpstr>Sampling</vt:lpstr>
      <vt:lpstr>Sampling</vt:lpstr>
      <vt:lpstr>Non-Response Bias and Threats to Internal Validity</vt:lpstr>
      <vt:lpstr>Response Rates and Reporting Them</vt:lpstr>
      <vt:lpstr>Amazon Mechanical Turk: The World Awaits</vt:lpstr>
      <vt:lpstr>Amazon Mechanical Turk: The World Awaits</vt:lpstr>
      <vt:lpstr>Open-access student 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Douglas Cooper</dc:creator>
  <cp:lastModifiedBy>SageUser</cp:lastModifiedBy>
  <cp:revision>233</cp:revision>
  <dcterms:created xsi:type="dcterms:W3CDTF">2016-12-07T16:23:00Z</dcterms:created>
  <dcterms:modified xsi:type="dcterms:W3CDTF">2017-03-08T20:11:00Z</dcterms:modified>
</cp:coreProperties>
</file>