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7"/>
  </p:notesMasterIdLst>
  <p:sldIdLst>
    <p:sldId id="272" r:id="rId2"/>
    <p:sldId id="256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59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8681" autoAdjust="0"/>
    <p:restoredTop sz="86441" autoAdjust="0"/>
  </p:normalViewPr>
  <p:slideViewPr>
    <p:cSldViewPr snapToGrid="0">
      <p:cViewPr varScale="1">
        <p:scale>
          <a:sx n="101" d="100"/>
          <a:sy n="101" d="100"/>
        </p:scale>
        <p:origin x="-191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ECD303-2ED2-447B-86AA-39729DE327A3}" type="datetimeFigureOut">
              <a:rPr lang="en-US" smtClean="0"/>
              <a:pPr/>
              <a:t>3/8/2017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F6A951-5F5C-43FD-9D68-A7F8C753828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0032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Instructor: emphasize with students that you need roughly half the participants</a:t>
            </a:r>
            <a:r>
              <a:rPr lang="en-US" baseline="0" dirty="0"/>
              <a:t> for a between subjects design because each participant serves as their own control. Discuss how individual differences contribute to error variance in the between subjects design.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F6A951-5F5C-43FD-9D68-A7F8C7538281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09417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Instructor: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F6A951-5F5C-43FD-9D68-A7F8C7538281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197360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Instructor: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F6A951-5F5C-43FD-9D68-A7F8C7538281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796356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Instructor: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F6A951-5F5C-43FD-9D68-A7F8C7538281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081836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Instructor:</a:t>
            </a:r>
            <a:r>
              <a:rPr lang="en-US" baseline="0" dirty="0"/>
              <a:t> Use other questions that researchers ask. Ask students to create their own questions about behavior.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F6A951-5F5C-43FD-9D68-A7F8C7538281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43522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Instructor:</a:t>
            </a:r>
            <a:r>
              <a:rPr lang="en-US" baseline="0" dirty="0"/>
              <a:t> Have students think of the types of practice, sensitization, and carryover effects that might make a within subjects design a problem.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F6A951-5F5C-43FD-9D68-A7F8C7538281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19422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Instructor: Discuss with students examples of differential carryover and situations where treatments may not be reversible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F6A951-5F5C-43FD-9D68-A7F8C7538281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95054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Instructor: Discuss with students situations</a:t>
            </a:r>
            <a:r>
              <a:rPr lang="en-US" baseline="0" dirty="0"/>
              <a:t> in which participants drop out of a study.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F6A951-5F5C-43FD-9D68-A7F8C7538281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78604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Instructor: Discuss situations in which each type of counterbalancing</a:t>
            </a:r>
            <a:r>
              <a:rPr lang="en-US" baseline="0" dirty="0"/>
              <a:t> would be used.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F6A951-5F5C-43FD-9D68-A7F8C7538281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92180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Instructor: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F6A951-5F5C-43FD-9D68-A7F8C7538281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74414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Instructor: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F6A951-5F5C-43FD-9D68-A7F8C7538281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73072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Instructor: Discuss examples of the different types of pre-post designs.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F6A951-5F5C-43FD-9D68-A7F8C7538281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79214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Instructor: Discuss with students why these</a:t>
            </a:r>
            <a:r>
              <a:rPr lang="en-US" baseline="0" dirty="0"/>
              <a:t> fall under the chapter on within subjects designs. Also discuss when these approaches might be used.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F6A951-5F5C-43FD-9D68-A7F8C7538281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28921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E04BF29D-F2C1-4E41-B0B8-215DC5D30A6C}" type="datetime1">
              <a:rPr lang="en-US" smtClean="0"/>
              <a:pPr/>
              <a:t>3/8/2017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Ann Sloan Devlin, The Research Experience: Planning, Conducting, and Reporting Research 1st Edition © 2017 SAGE Publications,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CA3F58F-4EF8-4344-8436-F85BCA24435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10492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4ADA6EB-4AC0-428D-BB2F-AB7E5077991C}" type="datetime1">
              <a:rPr lang="en-US" smtClean="0"/>
              <a:pPr/>
              <a:t>3/8/2017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Ann Sloan Devlin, The Research Experience: Planning, Conducting, and Reporting Research 1st Edition © 2017 SAGE Publications,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CA3F58F-4EF8-4344-8436-F85BCA24435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05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A2180971-1319-406C-9B6A-24B737222A2F}" type="datetime1">
              <a:rPr lang="en-US" smtClean="0"/>
              <a:pPr/>
              <a:t>3/8/2017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Ann Sloan Devlin, The Research Experience: Planning, Conducting, and Reporting Research 1st Edition © 2017 SAGE Publications,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CA3F58F-4EF8-4344-8436-F85BCA24435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52797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D956BCFB-F0BE-496E-AC13-5A2F28990D47}" type="datetime1">
              <a:rPr lang="en-US" smtClean="0"/>
              <a:pPr/>
              <a:t>3/8/2017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Ann Sloan Devlin, The Research Experience: Planning, Conducting, and Reporting Research 1st Edition © 2017 SAGE Publications,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CA3F58F-4EF8-4344-8436-F85BCA24435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3515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B6C034D-40FE-4716-8629-1EC2A509CD62}" type="datetime1">
              <a:rPr lang="en-US" smtClean="0"/>
              <a:pPr/>
              <a:t>3/8/2017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Ann Sloan Devlin, The Research Experience: Planning, Conducting, and Reporting Research 1st Edition © 2017 SAGE Publications,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CA3F58F-4EF8-4344-8436-F85BCA24435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54758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5CE1F8E9-0487-4807-B61E-26438B639C49}" type="datetime1">
              <a:rPr lang="en-US" smtClean="0"/>
              <a:pPr/>
              <a:t>3/8/2017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Ann Sloan Devlin, The Research Experience: Planning, Conducting, and Reporting Research 1st Edition © 2017 SAGE Publications,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CA3F58F-4EF8-4344-8436-F85BCA24435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6550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D77CE9C3-FA60-47EE-B116-A4D6266D2CAB}" type="datetime1">
              <a:rPr lang="en-US" smtClean="0"/>
              <a:pPr/>
              <a:t>3/8/2017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Ann Sloan Devlin, The Research Experience: Planning, Conducting, and Reporting Research 1st Edition © 2017 SAGE Publications, Inc.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CA3F58F-4EF8-4344-8436-F85BCA24435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57733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D9DD411-B3EB-413C-887B-3FD8E04E39D8}" type="datetime1">
              <a:rPr lang="en-US" smtClean="0"/>
              <a:pPr/>
              <a:t>3/8/2017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Ann Sloan Devlin, The Research Experience: Planning, Conducting, and Reporting Research 1st Edition © 2017 SAGE Publications,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CA3F58F-4EF8-4344-8436-F85BCA24435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1784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A642D47-F7EA-48FC-A403-3ED460AE5223}" type="datetime1">
              <a:rPr lang="en-US" smtClean="0"/>
              <a:pPr/>
              <a:t>3/8/2017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Ann Sloan Devlin, The Research Experience: Planning, Conducting, and Reporting Research 1st Edition © 2017 SAGE Publications, Inc.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CA3F58F-4EF8-4344-8436-F85BCA24435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30854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8D9B05C3-60DA-445A-B022-6679E813C30A}" type="datetime1">
              <a:rPr lang="en-US" smtClean="0"/>
              <a:pPr/>
              <a:t>3/8/2017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Ann Sloan Devlin, The Research Experience: Planning, Conducting, and Reporting Research 1st Edition © 2017 SAGE Publications,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CA3F58F-4EF8-4344-8436-F85BCA24435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4555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1290219C-9649-45B1-8133-11E90BF364E0}" type="datetime1">
              <a:rPr lang="en-US" smtClean="0"/>
              <a:pPr/>
              <a:t>3/8/2017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CA3F58F-4EF8-4344-8436-F85BCA24435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4940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92120" b="119"/>
          <a:stretch/>
        </p:blipFill>
        <p:spPr>
          <a:xfrm>
            <a:off x="0" y="8164"/>
            <a:ext cx="579664" cy="6849836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604157" y="6249673"/>
            <a:ext cx="782138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/>
              <a:t>Ann Sloan Devlin, The Research Experience: Planning, Conducting, and Reporting Research 1st Edition © 2017 SAGE Publications, Inc.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722315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018" y="436605"/>
            <a:ext cx="4168031" cy="5887141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4816537" y="2114644"/>
            <a:ext cx="4187419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b="1" dirty="0"/>
              <a:t>The Research Experience: Planning, Conducting, and Reporting Research</a:t>
            </a:r>
          </a:p>
          <a:p>
            <a:r>
              <a:rPr lang="en-US" sz="2000" dirty="0"/>
              <a:t>© Ann Sloan Devlin</a:t>
            </a:r>
          </a:p>
        </p:txBody>
      </p:sp>
    </p:spTree>
    <p:extLst>
      <p:ext uri="{BB962C8B-B14F-4D97-AF65-F5344CB8AC3E}">
        <p14:creationId xmlns:p14="http://schemas.microsoft.com/office/powerpoint/2010/main" val="741673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9941" y="722178"/>
            <a:ext cx="5667647" cy="749571"/>
          </a:xfrm>
        </p:spPr>
        <p:txBody>
          <a:bodyPr/>
          <a:lstStyle/>
          <a:p>
            <a:r>
              <a:rPr lang="en-US" dirty="0"/>
              <a:t>Types of Pre-Post Designs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9941" y="2060756"/>
            <a:ext cx="7886700" cy="3425644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b="1" dirty="0"/>
              <a:t>Single-group pre-post design</a:t>
            </a:r>
            <a:r>
              <a:rPr lang="en-US" dirty="0"/>
              <a:t>: measures participants before and after an intervention, without a control </a:t>
            </a:r>
            <a:r>
              <a:rPr lang="en-US" dirty="0" smtClean="0"/>
              <a:t>group</a:t>
            </a:r>
            <a:endParaRPr lang="en-US" b="1" dirty="0"/>
          </a:p>
          <a:p>
            <a:pPr>
              <a:lnSpc>
                <a:spcPct val="100000"/>
              </a:lnSpc>
            </a:pPr>
            <a:r>
              <a:rPr lang="en-US" b="1" dirty="0"/>
              <a:t>Experimental-control pre-post design</a:t>
            </a:r>
            <a:r>
              <a:rPr lang="en-US" dirty="0"/>
              <a:t>: both an experimental and control group in a design where you collect data before and after an </a:t>
            </a:r>
            <a:r>
              <a:rPr lang="en-US" dirty="0" smtClean="0"/>
              <a:t>intervention</a:t>
            </a:r>
            <a:endParaRPr lang="en-US" dirty="0"/>
          </a:p>
          <a:p>
            <a:pPr>
              <a:lnSpc>
                <a:spcPct val="100000"/>
              </a:lnSpc>
            </a:pPr>
            <a:r>
              <a:rPr lang="en-US" b="1" dirty="0"/>
              <a:t>Solomon Four-group design</a:t>
            </a:r>
            <a:r>
              <a:rPr lang="en-US" dirty="0"/>
              <a:t>: pre-test post-test research design involving four conditions; takes into account the possible effect of sensitization in responding to the pre-test </a:t>
            </a:r>
            <a:r>
              <a:rPr lang="en-US" dirty="0" smtClean="0"/>
              <a:t>measures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016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815" y="931184"/>
            <a:ext cx="7104561" cy="793114"/>
          </a:xfrm>
        </p:spPr>
        <p:txBody>
          <a:bodyPr/>
          <a:lstStyle/>
          <a:p>
            <a:r>
              <a:rPr lang="en-US" dirty="0"/>
              <a:t>Specialized Correlational Designs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3484" y="2435225"/>
            <a:ext cx="7886700" cy="2615746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b="1" dirty="0"/>
              <a:t>Time series designs</a:t>
            </a:r>
            <a:r>
              <a:rPr lang="en-US" dirty="0"/>
              <a:t>: analysis of data points collected repeatedly over </a:t>
            </a:r>
            <a:r>
              <a:rPr lang="en-US" dirty="0" smtClean="0"/>
              <a:t>time</a:t>
            </a:r>
            <a:endParaRPr lang="en-US" dirty="0"/>
          </a:p>
          <a:p>
            <a:pPr>
              <a:lnSpc>
                <a:spcPct val="100000"/>
              </a:lnSpc>
            </a:pPr>
            <a:r>
              <a:rPr lang="en-US" b="1" dirty="0"/>
              <a:t>Interrupted time series</a:t>
            </a:r>
            <a:r>
              <a:rPr lang="en-US" dirty="0"/>
              <a:t>: quantitative research approach in which multiple assessments are made before and after the occurrence of an </a:t>
            </a:r>
            <a:r>
              <a:rPr lang="en-US" dirty="0" smtClean="0"/>
              <a:t>event</a:t>
            </a:r>
            <a:endParaRPr lang="en-US" dirty="0"/>
          </a:p>
          <a:p>
            <a:pPr>
              <a:lnSpc>
                <a:spcPct val="100000"/>
              </a:lnSpc>
            </a:pPr>
            <a:r>
              <a:rPr lang="en-US" dirty="0"/>
              <a:t>These approaches allow the analysis of naturally occurring behavior but have no control over internal </a:t>
            </a:r>
            <a:r>
              <a:rPr lang="en-US" dirty="0" smtClean="0"/>
              <a:t>validity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4861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7359" y="643802"/>
            <a:ext cx="4970961" cy="949868"/>
          </a:xfrm>
        </p:spPr>
        <p:txBody>
          <a:bodyPr/>
          <a:lstStyle/>
          <a:p>
            <a:r>
              <a:rPr lang="en-US" dirty="0" smtClean="0"/>
              <a:t>Real-World </a:t>
            </a:r>
            <a:r>
              <a:rPr lang="en-US" dirty="0"/>
              <a:t>Challenges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3816" y="2052047"/>
            <a:ext cx="7886700" cy="3504021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b="1" dirty="0"/>
              <a:t>Post-Occupancy Evaluation</a:t>
            </a:r>
            <a:r>
              <a:rPr lang="en-US" dirty="0"/>
              <a:t>: type of research design in which researches measure the function of a building after it is </a:t>
            </a:r>
            <a:r>
              <a:rPr lang="en-US" dirty="0" smtClean="0"/>
              <a:t>occupied</a:t>
            </a:r>
            <a:endParaRPr lang="en-US" dirty="0"/>
          </a:p>
          <a:p>
            <a:pPr lvl="1">
              <a:lnSpc>
                <a:spcPct val="100000"/>
              </a:lnSpc>
            </a:pPr>
            <a:r>
              <a:rPr lang="en-US" dirty="0"/>
              <a:t>Taking measurements before and after the buildings construction can improve the research design and </a:t>
            </a:r>
            <a:r>
              <a:rPr lang="en-US" dirty="0" smtClean="0"/>
              <a:t>results</a:t>
            </a:r>
            <a:endParaRPr lang="en-US" dirty="0"/>
          </a:p>
          <a:p>
            <a:pPr>
              <a:lnSpc>
                <a:spcPct val="100000"/>
              </a:lnSpc>
            </a:pPr>
            <a:r>
              <a:rPr lang="en-US" b="1" dirty="0"/>
              <a:t>Non-equivalent control group</a:t>
            </a:r>
            <a:r>
              <a:rPr lang="en-US" dirty="0"/>
              <a:t>: a group that is undergoing a change but not an intervention to compare to a group that is undergoing the </a:t>
            </a:r>
            <a:r>
              <a:rPr lang="en-US" dirty="0" smtClean="0"/>
              <a:t>intervention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8038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7359" y="582841"/>
            <a:ext cx="7886700" cy="1054371"/>
          </a:xfrm>
        </p:spPr>
        <p:txBody>
          <a:bodyPr>
            <a:noAutofit/>
          </a:bodyPr>
          <a:lstStyle/>
          <a:p>
            <a:r>
              <a:rPr lang="en-US" dirty="0"/>
              <a:t>Longitudinal and Cross-Sectional Designs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6879" y="2241642"/>
            <a:ext cx="7692390" cy="3227341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b="1" dirty="0"/>
              <a:t>Longitudinal design</a:t>
            </a:r>
            <a:r>
              <a:rPr lang="en-US" dirty="0"/>
              <a:t>: research design in which the same participants are followed over a long period of </a:t>
            </a:r>
            <a:r>
              <a:rPr lang="en-US" dirty="0" smtClean="0"/>
              <a:t>time</a:t>
            </a:r>
            <a:endParaRPr lang="en-US" dirty="0"/>
          </a:p>
          <a:p>
            <a:pPr lvl="1">
              <a:lnSpc>
                <a:spcPct val="100000"/>
              </a:lnSpc>
            </a:pPr>
            <a:r>
              <a:rPr lang="en-US" dirty="0"/>
              <a:t>Advantages</a:t>
            </a:r>
          </a:p>
          <a:p>
            <a:pPr lvl="2">
              <a:lnSpc>
                <a:spcPct val="100000"/>
              </a:lnSpc>
            </a:pPr>
            <a:r>
              <a:rPr lang="en-US" dirty="0"/>
              <a:t>These designs allow you to see that changes are associated with </a:t>
            </a:r>
            <a:r>
              <a:rPr lang="en-US" dirty="0" smtClean="0"/>
              <a:t>maturation</a:t>
            </a:r>
            <a:endParaRPr lang="en-US" dirty="0"/>
          </a:p>
          <a:p>
            <a:pPr lvl="1">
              <a:lnSpc>
                <a:spcPct val="100000"/>
              </a:lnSpc>
            </a:pPr>
            <a:r>
              <a:rPr lang="en-US" dirty="0"/>
              <a:t>Disadvantages</a:t>
            </a:r>
          </a:p>
          <a:p>
            <a:pPr lvl="2">
              <a:lnSpc>
                <a:spcPct val="100000"/>
              </a:lnSpc>
            </a:pPr>
            <a:r>
              <a:rPr lang="en-US" dirty="0"/>
              <a:t>Time and cost </a:t>
            </a:r>
          </a:p>
          <a:p>
            <a:pPr lvl="2">
              <a:lnSpc>
                <a:spcPct val="100000"/>
              </a:lnSpc>
            </a:pPr>
            <a:r>
              <a:rPr lang="en-US" dirty="0"/>
              <a:t>Experimental </a:t>
            </a:r>
            <a:r>
              <a:rPr lang="en-US" dirty="0" smtClean="0"/>
              <a:t>mortality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6078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115331"/>
          </a:xfrm>
        </p:spPr>
        <p:txBody>
          <a:bodyPr/>
          <a:lstStyle/>
          <a:p>
            <a:r>
              <a:rPr lang="en-US" dirty="0"/>
              <a:t>Longitudinal and Cross-Sectional Designs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6268" y="1915206"/>
            <a:ext cx="8040052" cy="3618310"/>
          </a:xfrm>
        </p:spPr>
        <p:txBody>
          <a:bodyPr>
            <a:normAutofit fontScale="92500"/>
          </a:bodyPr>
          <a:lstStyle/>
          <a:p>
            <a:pPr>
              <a:lnSpc>
                <a:spcPct val="100000"/>
              </a:lnSpc>
            </a:pPr>
            <a:r>
              <a:rPr lang="en-US" b="1" dirty="0"/>
              <a:t>Cross-sectional design</a:t>
            </a:r>
            <a:r>
              <a:rPr lang="en-US" dirty="0"/>
              <a:t>: correlational approach, typically when different populations are measured at the same point in </a:t>
            </a:r>
            <a:r>
              <a:rPr lang="en-US" dirty="0" smtClean="0"/>
              <a:t>time</a:t>
            </a:r>
            <a:endParaRPr lang="en-US" dirty="0"/>
          </a:p>
          <a:p>
            <a:pPr lvl="1">
              <a:lnSpc>
                <a:spcPct val="100000"/>
              </a:lnSpc>
            </a:pPr>
            <a:r>
              <a:rPr lang="en-US" dirty="0"/>
              <a:t>Advantages</a:t>
            </a:r>
          </a:p>
          <a:p>
            <a:pPr lvl="2">
              <a:lnSpc>
                <a:spcPct val="100000"/>
              </a:lnSpc>
            </a:pPr>
            <a:r>
              <a:rPr lang="en-US" dirty="0"/>
              <a:t>Savings in time and </a:t>
            </a:r>
            <a:r>
              <a:rPr lang="en-US" dirty="0" smtClean="0"/>
              <a:t>effort</a:t>
            </a:r>
            <a:endParaRPr lang="en-US" dirty="0"/>
          </a:p>
          <a:p>
            <a:pPr lvl="1">
              <a:lnSpc>
                <a:spcPct val="100000"/>
              </a:lnSpc>
            </a:pPr>
            <a:r>
              <a:rPr lang="en-US" dirty="0"/>
              <a:t>Disadvantages</a:t>
            </a:r>
          </a:p>
          <a:p>
            <a:pPr lvl="2">
              <a:lnSpc>
                <a:spcPct val="100000"/>
              </a:lnSpc>
            </a:pPr>
            <a:r>
              <a:rPr lang="en-US" b="1" dirty="0"/>
              <a:t>Cohort effects</a:t>
            </a:r>
            <a:r>
              <a:rPr lang="en-US" dirty="0"/>
              <a:t>: differences attributable to experiencing a particular </a:t>
            </a:r>
            <a:r>
              <a:rPr lang="en-US" dirty="0" smtClean="0"/>
              <a:t>generation</a:t>
            </a:r>
            <a:endParaRPr lang="en-US" b="1" dirty="0"/>
          </a:p>
          <a:p>
            <a:pPr>
              <a:lnSpc>
                <a:spcPct val="100000"/>
              </a:lnSpc>
            </a:pPr>
            <a:r>
              <a:rPr lang="en-US" b="1" dirty="0"/>
              <a:t>Cohort-sequential design</a:t>
            </a:r>
            <a:r>
              <a:rPr lang="en-US" dirty="0"/>
              <a:t>: research design that combines both cross-sectional and longitudinal components; cohorts are selected at different points in time and followed </a:t>
            </a:r>
            <a:r>
              <a:rPr lang="en-US" dirty="0" smtClean="0"/>
              <a:t>longitudinally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817845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4672" y="794961"/>
            <a:ext cx="7543800" cy="816125"/>
          </a:xfrm>
        </p:spPr>
        <p:txBody>
          <a:bodyPr>
            <a:normAutofit/>
          </a:bodyPr>
          <a:lstStyle/>
          <a:p>
            <a:r>
              <a:rPr lang="en-US" dirty="0"/>
              <a:t>Open-access student resources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837" y="2454813"/>
            <a:ext cx="7543800" cy="2474238"/>
          </a:xfrm>
        </p:spPr>
        <p:txBody>
          <a:bodyPr>
            <a:normAutofit/>
          </a:bodyPr>
          <a:lstStyle/>
          <a:p>
            <a:r>
              <a:rPr lang="en-US" dirty="0" smtClean="0"/>
              <a:t>Quizzes</a:t>
            </a:r>
            <a:endParaRPr lang="en-US" dirty="0"/>
          </a:p>
          <a:p>
            <a:r>
              <a:rPr lang="en-US" dirty="0"/>
              <a:t>Multimedia </a:t>
            </a:r>
            <a:r>
              <a:rPr lang="en-US" dirty="0" smtClean="0"/>
              <a:t>Resources</a:t>
            </a:r>
            <a:endParaRPr lang="en-US" dirty="0"/>
          </a:p>
          <a:p>
            <a:r>
              <a:rPr lang="en-US" dirty="0" smtClean="0"/>
              <a:t>eFlashcards</a:t>
            </a:r>
            <a:endParaRPr lang="en-US" dirty="0"/>
          </a:p>
          <a:p>
            <a:r>
              <a:rPr lang="en-US" dirty="0"/>
              <a:t>SAGE Journal </a:t>
            </a:r>
            <a:r>
              <a:rPr lang="en-US" dirty="0" smtClean="0"/>
              <a:t>Articles</a:t>
            </a:r>
            <a:endParaRPr lang="en-US" dirty="0"/>
          </a:p>
          <a:p>
            <a:r>
              <a:rPr lang="en-US" dirty="0"/>
              <a:t>And more at </a:t>
            </a:r>
            <a:r>
              <a:rPr lang="en-US" dirty="0" smtClean="0"/>
              <a:t>edge.sagepub.com/devlin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6266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4078" y="3162644"/>
            <a:ext cx="7543800" cy="1566109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 smtClean="0"/>
              <a:t>Within</a:t>
            </a:r>
            <a:r>
              <a:rPr lang="en-US" sz="3600" b="1" dirty="0"/>
              <a:t>, Mixed, Pre-Post Experimental and Specialized Correlational Designs</a:t>
            </a:r>
          </a:p>
        </p:txBody>
      </p:sp>
      <p:sp>
        <p:nvSpPr>
          <p:cNvPr id="6" name="Rectangle 5"/>
          <p:cNvSpPr/>
          <p:nvPr/>
        </p:nvSpPr>
        <p:spPr>
          <a:xfrm>
            <a:off x="3249809" y="1798712"/>
            <a:ext cx="231345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b="1" dirty="0"/>
              <a:t>Chapter 8</a:t>
            </a:r>
          </a:p>
        </p:txBody>
      </p:sp>
    </p:spTree>
    <p:extLst>
      <p:ext uri="{BB962C8B-B14F-4D97-AF65-F5344CB8AC3E}">
        <p14:creationId xmlns:p14="http://schemas.microsoft.com/office/powerpoint/2010/main" val="1022000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7359" y="608966"/>
            <a:ext cx="7886700" cy="1394005"/>
          </a:xfrm>
        </p:spPr>
        <p:txBody>
          <a:bodyPr>
            <a:noAutofit/>
          </a:bodyPr>
          <a:lstStyle/>
          <a:p>
            <a:r>
              <a:rPr lang="en-US" dirty="0"/>
              <a:t>Characteristics of Within Subjects Design: Advantages and Disadvantages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6399" y="2574562"/>
            <a:ext cx="7886700" cy="2781209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b="1" dirty="0"/>
              <a:t>Within subjects design</a:t>
            </a:r>
            <a:r>
              <a:rPr lang="en-US" dirty="0"/>
              <a:t>: type of experimental design in which participants are exposed to all of the </a:t>
            </a:r>
            <a:r>
              <a:rPr lang="en-US" dirty="0" smtClean="0"/>
              <a:t>conditions</a:t>
            </a:r>
            <a:endParaRPr lang="en-US" dirty="0"/>
          </a:p>
          <a:p>
            <a:pPr lvl="1">
              <a:lnSpc>
                <a:spcPct val="100000"/>
              </a:lnSpc>
            </a:pPr>
            <a:r>
              <a:rPr lang="en-US" dirty="0"/>
              <a:t>Advantages</a:t>
            </a:r>
          </a:p>
          <a:p>
            <a:pPr lvl="2">
              <a:lnSpc>
                <a:spcPct val="100000"/>
              </a:lnSpc>
            </a:pPr>
            <a:r>
              <a:rPr lang="en-US" dirty="0"/>
              <a:t>More power with fewer </a:t>
            </a:r>
            <a:r>
              <a:rPr lang="en-US" dirty="0" smtClean="0"/>
              <a:t>participants</a:t>
            </a:r>
            <a:endParaRPr lang="en-US" dirty="0"/>
          </a:p>
          <a:p>
            <a:pPr lvl="2">
              <a:lnSpc>
                <a:spcPct val="100000"/>
              </a:lnSpc>
            </a:pPr>
            <a:r>
              <a:rPr lang="en-US" dirty="0"/>
              <a:t>Controls for individual differences between </a:t>
            </a:r>
            <a:r>
              <a:rPr lang="en-US" dirty="0" smtClean="0"/>
              <a:t>participants</a:t>
            </a:r>
            <a:endParaRPr lang="en-US" dirty="0"/>
          </a:p>
          <a:p>
            <a:pPr lvl="2">
              <a:lnSpc>
                <a:spcPct val="100000"/>
              </a:lnSpc>
            </a:pPr>
            <a:r>
              <a:rPr lang="en-US" dirty="0"/>
              <a:t>Time savings and pre-training </a:t>
            </a:r>
            <a:r>
              <a:rPr lang="en-US" dirty="0" smtClean="0"/>
              <a:t>preparation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6413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7359" y="704760"/>
            <a:ext cx="7886700" cy="1498508"/>
          </a:xfrm>
        </p:spPr>
        <p:txBody>
          <a:bodyPr>
            <a:noAutofit/>
          </a:bodyPr>
          <a:lstStyle/>
          <a:p>
            <a:r>
              <a:rPr lang="en-US" dirty="0"/>
              <a:t>Characteristics of Within Subjects Design: Advantages and Disadvantages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232" y="2705189"/>
            <a:ext cx="7886700" cy="3033759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b="1" dirty="0"/>
              <a:t>Within subjects design</a:t>
            </a:r>
            <a:r>
              <a:rPr lang="en-US" dirty="0"/>
              <a:t>: type of experimental design in which participants are exposed to all of the </a:t>
            </a:r>
            <a:r>
              <a:rPr lang="en-US" dirty="0" smtClean="0"/>
              <a:t>conditions</a:t>
            </a:r>
            <a:endParaRPr lang="en-US" dirty="0"/>
          </a:p>
          <a:p>
            <a:pPr lvl="1">
              <a:lnSpc>
                <a:spcPct val="100000"/>
              </a:lnSpc>
            </a:pPr>
            <a:r>
              <a:rPr lang="en-US" dirty="0" smtClean="0"/>
              <a:t>Disadvantages</a:t>
            </a:r>
            <a:endParaRPr lang="en-US" b="1" dirty="0"/>
          </a:p>
          <a:p>
            <a:pPr lvl="2">
              <a:lnSpc>
                <a:spcPct val="100000"/>
              </a:lnSpc>
            </a:pPr>
            <a:r>
              <a:rPr lang="en-US" b="1" dirty="0"/>
              <a:t>Range effect</a:t>
            </a:r>
            <a:r>
              <a:rPr lang="en-US" dirty="0"/>
              <a:t>: the effect of multiple exposures can modify the impact of the </a:t>
            </a:r>
            <a:r>
              <a:rPr lang="en-US" dirty="0" smtClean="0"/>
              <a:t>treatment</a:t>
            </a:r>
            <a:endParaRPr lang="en-US" b="1" dirty="0"/>
          </a:p>
          <a:p>
            <a:pPr lvl="2">
              <a:lnSpc>
                <a:spcPct val="100000"/>
              </a:lnSpc>
            </a:pPr>
            <a:r>
              <a:rPr lang="en-US" b="1" dirty="0"/>
              <a:t>Context effects</a:t>
            </a:r>
            <a:r>
              <a:rPr lang="en-US" dirty="0"/>
              <a:t>: practice, sensitization, and carryover effects that impact the treatment </a:t>
            </a:r>
            <a:r>
              <a:rPr lang="en-US" dirty="0" smtClean="0"/>
              <a:t>conditions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1619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9942" y="730886"/>
            <a:ext cx="7886700" cy="1454965"/>
          </a:xfrm>
        </p:spPr>
        <p:txBody>
          <a:bodyPr>
            <a:noAutofit/>
          </a:bodyPr>
          <a:lstStyle/>
          <a:p>
            <a:r>
              <a:rPr lang="en-US" dirty="0"/>
              <a:t>Characteristics of Within Subjects Design: Advantages and Disadvantages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9942" y="2635521"/>
            <a:ext cx="7886700" cy="3251472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250" dirty="0"/>
              <a:t>The challenge of </a:t>
            </a:r>
            <a:r>
              <a:rPr lang="en-US" sz="2250" b="1" dirty="0"/>
              <a:t>carryover effects</a:t>
            </a:r>
            <a:r>
              <a:rPr lang="en-US" sz="2250" dirty="0"/>
              <a:t>: the impact of one treatment lingers, or carries over to, subsequent </a:t>
            </a:r>
            <a:r>
              <a:rPr lang="en-US" sz="2250" dirty="0" smtClean="0"/>
              <a:t>treatments</a:t>
            </a:r>
            <a:endParaRPr lang="en-US" sz="2250" b="1" dirty="0"/>
          </a:p>
          <a:p>
            <a:pPr lvl="1">
              <a:lnSpc>
                <a:spcPct val="100000"/>
              </a:lnSpc>
            </a:pPr>
            <a:r>
              <a:rPr lang="en-US" sz="2100" b="1" dirty="0"/>
              <a:t>Differential carryover</a:t>
            </a:r>
            <a:r>
              <a:rPr lang="en-US" sz="2100" dirty="0"/>
              <a:t>: when the lingering effects of a treatment are different for one variable than for </a:t>
            </a:r>
            <a:r>
              <a:rPr lang="en-US" sz="2100" dirty="0" smtClean="0"/>
              <a:t>another</a:t>
            </a:r>
            <a:endParaRPr lang="en-US" sz="2100" dirty="0"/>
          </a:p>
          <a:p>
            <a:pPr lvl="1">
              <a:lnSpc>
                <a:spcPct val="100000"/>
              </a:lnSpc>
            </a:pPr>
            <a:r>
              <a:rPr lang="en-US" sz="2100" dirty="0"/>
              <a:t>Additionally, some treatments may not be </a:t>
            </a:r>
            <a:r>
              <a:rPr lang="en-US" sz="2100" dirty="0" smtClean="0"/>
              <a:t>reversible</a:t>
            </a:r>
            <a:endParaRPr lang="en-US" sz="2100" b="1" dirty="0"/>
          </a:p>
          <a:p>
            <a:pPr lvl="1">
              <a:lnSpc>
                <a:spcPct val="100000"/>
              </a:lnSpc>
            </a:pPr>
            <a:r>
              <a:rPr lang="en-US" sz="2100" dirty="0"/>
              <a:t>When there are concerns about differential carryover or irreversible treatment, a between subjects approach is </a:t>
            </a:r>
            <a:r>
              <a:rPr lang="en-US" sz="2100" dirty="0" smtClean="0"/>
              <a:t>best</a:t>
            </a:r>
            <a:endParaRPr lang="en-US" sz="2100" dirty="0"/>
          </a:p>
        </p:txBody>
      </p:sp>
    </p:spTree>
    <p:extLst>
      <p:ext uri="{BB962C8B-B14F-4D97-AF65-F5344CB8AC3E}">
        <p14:creationId xmlns:p14="http://schemas.microsoft.com/office/powerpoint/2010/main" val="3899418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398" y="870224"/>
            <a:ext cx="7886700" cy="1097914"/>
          </a:xfrm>
        </p:spPr>
        <p:txBody>
          <a:bodyPr/>
          <a:lstStyle/>
          <a:p>
            <a:r>
              <a:rPr lang="en-US" dirty="0"/>
              <a:t>Other Concerns with Within Subjects </a:t>
            </a:r>
            <a:r>
              <a:rPr lang="en-US" dirty="0" smtClean="0"/>
              <a:t>Approaches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2524" y="2705191"/>
            <a:ext cx="7886700" cy="2554786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dirty="0"/>
              <a:t>External </a:t>
            </a:r>
            <a:r>
              <a:rPr lang="en-US" dirty="0" smtClean="0"/>
              <a:t>validity—in </a:t>
            </a:r>
            <a:r>
              <a:rPr lang="en-US" dirty="0"/>
              <a:t>some situations, within subject approaches may improve external validity of the </a:t>
            </a:r>
            <a:r>
              <a:rPr lang="en-US" dirty="0" smtClean="0"/>
              <a:t>design</a:t>
            </a:r>
            <a:endParaRPr lang="en-US" dirty="0"/>
          </a:p>
          <a:p>
            <a:pPr>
              <a:lnSpc>
                <a:spcPct val="100000"/>
              </a:lnSpc>
            </a:pPr>
            <a:r>
              <a:rPr lang="en-US" b="1" dirty="0"/>
              <a:t>Subject mortality (experimental mortality)</a:t>
            </a:r>
            <a:r>
              <a:rPr lang="en-US" dirty="0"/>
              <a:t>: people drop out of studies in a non-equivalent </a:t>
            </a:r>
            <a:r>
              <a:rPr lang="en-US" dirty="0" smtClean="0"/>
              <a:t>manner</a:t>
            </a:r>
            <a:endParaRPr lang="en-US" dirty="0"/>
          </a:p>
          <a:p>
            <a:pPr>
              <a:lnSpc>
                <a:spcPct val="100000"/>
              </a:lnSpc>
            </a:pPr>
            <a:r>
              <a:rPr lang="en-US" dirty="0"/>
              <a:t>Ultimately the researcher’s question should guide whether they use a within subjects </a:t>
            </a:r>
            <a:r>
              <a:rPr lang="en-US" dirty="0" smtClean="0"/>
              <a:t>design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4173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3812721" cy="810531"/>
          </a:xfrm>
        </p:spPr>
        <p:txBody>
          <a:bodyPr/>
          <a:lstStyle/>
          <a:p>
            <a:r>
              <a:rPr lang="en-US" dirty="0"/>
              <a:t>Counterbalancing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233" y="1485990"/>
            <a:ext cx="7886700" cy="4351338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dirty="0"/>
              <a:t>One approach to controlling for carryover effects is </a:t>
            </a:r>
            <a:r>
              <a:rPr lang="en-US" b="1" dirty="0"/>
              <a:t>counterbalancing</a:t>
            </a:r>
            <a:r>
              <a:rPr lang="en-US" dirty="0"/>
              <a:t>: presenting orders of the treatment to control for the influence of extraneous variables in an </a:t>
            </a:r>
            <a:r>
              <a:rPr lang="en-US" dirty="0" smtClean="0"/>
              <a:t>experiment</a:t>
            </a:r>
            <a:endParaRPr lang="en-US" dirty="0"/>
          </a:p>
          <a:p>
            <a:pPr lvl="1">
              <a:lnSpc>
                <a:spcPct val="100000"/>
              </a:lnSpc>
            </a:pPr>
            <a:r>
              <a:rPr lang="en-US" b="1" dirty="0"/>
              <a:t>Complete counterbalancing</a:t>
            </a:r>
            <a:r>
              <a:rPr lang="en-US" dirty="0"/>
              <a:t>: counterbalancing in which all possible orders are </a:t>
            </a:r>
            <a:r>
              <a:rPr lang="en-US" dirty="0" smtClean="0"/>
              <a:t>used</a:t>
            </a:r>
            <a:endParaRPr lang="en-US" dirty="0"/>
          </a:p>
          <a:p>
            <a:pPr lvl="1">
              <a:lnSpc>
                <a:spcPct val="100000"/>
              </a:lnSpc>
            </a:pPr>
            <a:r>
              <a:rPr lang="en-US" b="1" dirty="0"/>
              <a:t>Partial counterbalancing</a:t>
            </a:r>
            <a:r>
              <a:rPr lang="en-US" dirty="0"/>
              <a:t>: presenting some but not all possible sequences of material to control for order effects; typically random orders are used, a different sequence for each </a:t>
            </a:r>
            <a:r>
              <a:rPr lang="en-US" dirty="0" smtClean="0"/>
              <a:t>participant</a:t>
            </a:r>
            <a:endParaRPr lang="en-US" dirty="0"/>
          </a:p>
          <a:p>
            <a:pPr lvl="1">
              <a:lnSpc>
                <a:spcPct val="100000"/>
              </a:lnSpc>
            </a:pPr>
            <a:r>
              <a:rPr lang="en-US" b="1" dirty="0"/>
              <a:t>Latin Square</a:t>
            </a:r>
            <a:r>
              <a:rPr lang="en-US" dirty="0"/>
              <a:t>: counterbalancing in which each treatment appears in each row and column one </a:t>
            </a:r>
            <a:r>
              <a:rPr lang="en-US" dirty="0" smtClean="0"/>
              <a:t>time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418568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7690" y="591550"/>
            <a:ext cx="7886700" cy="1158874"/>
          </a:xfrm>
        </p:spPr>
        <p:txBody>
          <a:bodyPr/>
          <a:lstStyle/>
          <a:p>
            <a:r>
              <a:rPr lang="en-US" dirty="0"/>
              <a:t>Simple and Complex Within Subjects Designs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232" y="2034631"/>
            <a:ext cx="7886700" cy="3869781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dirty="0"/>
              <a:t>Simple within subjects </a:t>
            </a:r>
            <a:r>
              <a:rPr lang="en-US" dirty="0" smtClean="0"/>
              <a:t>designs—the </a:t>
            </a:r>
            <a:r>
              <a:rPr lang="en-US" dirty="0"/>
              <a:t>most basic within subjects design is one in which you have one independent variable with two conditions that every participant participates </a:t>
            </a:r>
            <a:r>
              <a:rPr lang="en-US" dirty="0" smtClean="0"/>
              <a:t>in</a:t>
            </a:r>
            <a:endParaRPr lang="en-US" dirty="0"/>
          </a:p>
          <a:p>
            <a:pPr lvl="1">
              <a:lnSpc>
                <a:spcPct val="100000"/>
              </a:lnSpc>
            </a:pPr>
            <a:r>
              <a:rPr lang="en-US" dirty="0"/>
              <a:t>Counterbalancing would be used to guard against carryover </a:t>
            </a:r>
            <a:r>
              <a:rPr lang="en-US" dirty="0" smtClean="0"/>
              <a:t>effects</a:t>
            </a:r>
            <a:endParaRPr lang="en-US" dirty="0"/>
          </a:p>
          <a:p>
            <a:pPr>
              <a:lnSpc>
                <a:spcPct val="100000"/>
              </a:lnSpc>
            </a:pPr>
            <a:r>
              <a:rPr lang="en-US" dirty="0"/>
              <a:t>Adding complexity to within subjects </a:t>
            </a:r>
            <a:r>
              <a:rPr lang="en-US" dirty="0" smtClean="0"/>
              <a:t>designs—researches </a:t>
            </a:r>
            <a:r>
              <a:rPr lang="en-US" dirty="0"/>
              <a:t>can add additional levels or independent </a:t>
            </a:r>
            <a:r>
              <a:rPr lang="en-US" dirty="0" smtClean="0"/>
              <a:t>variables</a:t>
            </a:r>
            <a:endParaRPr lang="en-US" dirty="0"/>
          </a:p>
          <a:p>
            <a:pPr>
              <a:lnSpc>
                <a:spcPct val="100000"/>
              </a:lnSpc>
            </a:pPr>
            <a:r>
              <a:rPr lang="en-US" b="1" dirty="0"/>
              <a:t>Mixed design</a:t>
            </a:r>
            <a:r>
              <a:rPr lang="en-US" dirty="0"/>
              <a:t>: research design that includes both a between and within subjects </a:t>
            </a:r>
            <a:r>
              <a:rPr lang="en-US" dirty="0" smtClean="0"/>
              <a:t>component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6588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816" y="678634"/>
            <a:ext cx="7886700" cy="784405"/>
          </a:xfrm>
        </p:spPr>
        <p:txBody>
          <a:bodyPr/>
          <a:lstStyle/>
          <a:p>
            <a:r>
              <a:rPr lang="en-US" dirty="0"/>
              <a:t>Characteristics of Pre-Post Designs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069465"/>
            <a:ext cx="7886700" cy="3451769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b="1" dirty="0"/>
              <a:t>Pre-post designs</a:t>
            </a:r>
            <a:r>
              <a:rPr lang="en-US" dirty="0"/>
              <a:t>: measurement before and after some intervention; can include a control group (preferred) or not (i.e., one group pretest-posttest</a:t>
            </a:r>
            <a:r>
              <a:rPr lang="en-US" dirty="0" smtClean="0"/>
              <a:t>)</a:t>
            </a:r>
            <a:endParaRPr lang="en-US" dirty="0"/>
          </a:p>
          <a:p>
            <a:pPr lvl="1">
              <a:lnSpc>
                <a:spcPct val="100000"/>
              </a:lnSpc>
            </a:pPr>
            <a:r>
              <a:rPr lang="en-US" dirty="0"/>
              <a:t>Researchers control the introduction of the intervention and, in more advanced designs, use random assignment to </a:t>
            </a:r>
            <a:r>
              <a:rPr lang="en-US" dirty="0" smtClean="0"/>
              <a:t>conditions</a:t>
            </a:r>
            <a:endParaRPr lang="en-US" dirty="0"/>
          </a:p>
          <a:p>
            <a:pPr lvl="1">
              <a:lnSpc>
                <a:spcPct val="100000"/>
              </a:lnSpc>
            </a:pPr>
            <a:r>
              <a:rPr lang="en-US" dirty="0"/>
              <a:t>Falls under a within subjects designs because you are repeating a measurement at two points, one before an intervention and one after </a:t>
            </a:r>
            <a:r>
              <a:rPr lang="en-US" dirty="0" smtClean="0"/>
              <a:t>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2017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3996</TotalTime>
  <Words>967</Words>
  <Application>Microsoft Office PowerPoint</Application>
  <PresentationFormat>On-screen Show (4:3)</PresentationFormat>
  <Paragraphs>96</Paragraphs>
  <Slides>15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PowerPoint Presentation</vt:lpstr>
      <vt:lpstr>PowerPoint Presentation</vt:lpstr>
      <vt:lpstr>Characteristics of Within Subjects Design: Advantages and Disadvantages</vt:lpstr>
      <vt:lpstr>Characteristics of Within Subjects Design: Advantages and Disadvantages</vt:lpstr>
      <vt:lpstr>Characteristics of Within Subjects Design: Advantages and Disadvantages</vt:lpstr>
      <vt:lpstr>Other Concerns with Within Subjects Approaches</vt:lpstr>
      <vt:lpstr>Counterbalancing</vt:lpstr>
      <vt:lpstr>Simple and Complex Within Subjects Designs</vt:lpstr>
      <vt:lpstr>Characteristics of Pre-Post Designs</vt:lpstr>
      <vt:lpstr>Types of Pre-Post Designs</vt:lpstr>
      <vt:lpstr>Specialized Correlational Designs</vt:lpstr>
      <vt:lpstr>Real-World Challenges</vt:lpstr>
      <vt:lpstr>Longitudinal and Cross-Sectional Designs</vt:lpstr>
      <vt:lpstr>Longitudinal and Cross-Sectional Designs</vt:lpstr>
      <vt:lpstr>Open-access student resources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Douglas Cooper</dc:creator>
  <cp:lastModifiedBy>SageUser</cp:lastModifiedBy>
  <cp:revision>210</cp:revision>
  <dcterms:created xsi:type="dcterms:W3CDTF">2016-12-07T16:23:00Z</dcterms:created>
  <dcterms:modified xsi:type="dcterms:W3CDTF">2017-03-08T20:08:44Z</dcterms:modified>
</cp:coreProperties>
</file>