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73" r:id="rId2"/>
    <p:sldId id="256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5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0597" autoAdjust="0"/>
    <p:restoredTop sz="86441" autoAdjust="0"/>
  </p:normalViewPr>
  <p:slideViewPr>
    <p:cSldViewPr snapToGrid="0">
      <p:cViewPr varScale="1">
        <p:scale>
          <a:sx n="101" d="100"/>
          <a:sy n="101" d="100"/>
        </p:scale>
        <p:origin x="-19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21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CD303-2ED2-447B-86AA-39729DE327A3}" type="datetimeFigureOut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F6A951-5F5C-43FD-9D68-A7F8C75382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032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Have students recall the definition of the true experimental approach</a:t>
            </a:r>
            <a:r>
              <a:rPr lang="en-US" baseline="0" dirty="0"/>
              <a:t> in which a researcher manipulates an independent variable and measure a dependent variable. Have students think about why it is important that participants cannot guess the hypothesis.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056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 with students how error variance is addressed by researchers.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4167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 examples of DVs</a:t>
            </a:r>
            <a:r>
              <a:rPr lang="en-US" baseline="0" dirty="0"/>
              <a:t> that might be conceptually related and the advantage of measuring them both and running a MANOVA.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3506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 examples of DVs</a:t>
            </a:r>
            <a:r>
              <a:rPr lang="en-US" baseline="0" dirty="0"/>
              <a:t> that might be conceptually related and the advantage of measuring them both and running a MANOVA.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9240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1145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  <a:r>
              <a:rPr lang="en-US" baseline="0" dirty="0"/>
              <a:t> Use other questions that researchers ask. Ask students to create their own questions about behavior.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352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Have students think about what</a:t>
            </a:r>
            <a:r>
              <a:rPr lang="en-US" baseline="0" dirty="0"/>
              <a:t> terms are appropriate for a given research situation (e.g., a study of a new therapy on mental illness would likely use treatment for the IV).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624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Have students determine the number of participants needed</a:t>
            </a:r>
            <a:r>
              <a:rPr lang="en-US" baseline="0" dirty="0"/>
              <a:t> (assuming a minimum of 20 per condition) for a study with two levels, three levels, six levels of an independent variable.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7467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Have students recall the</a:t>
            </a:r>
            <a:r>
              <a:rPr lang="en-US" baseline="0" dirty="0"/>
              <a:t> definitions of power and effect size. Have them discuss why sample size is the easiest way to increase power.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628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Consider discussing with students that</a:t>
            </a:r>
            <a:r>
              <a:rPr lang="en-US" baseline="0" dirty="0"/>
              <a:t> behavior is often determined by multiple factors and so often researchers use multiple independent variables in a study. To illustrate the number of participants required for more complex designs, have students consider a 2 x 2 design. Multiplying the two factors gives you four groups. If you want 20 in each group, you would need 80 participants. What if it was a 2 x 2 x 2? Now you have 8 groups requiring 20 per group. 3 x 2 x 2? 12 groups requiring 20 per group. Also consider discussing that power analyses may require even more participants per condition.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177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</a:t>
            </a:r>
            <a:r>
              <a:rPr lang="en-US" baseline="0" dirty="0"/>
              <a:t> with students examples of one factor, two levels randomized groups design.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71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</a:t>
            </a:r>
            <a:r>
              <a:rPr lang="en-US" baseline="0" dirty="0"/>
              <a:t> with students the examples of the two-group designs and how could they make them a three or more group design. What other variables could they add to make them a factorial design?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8425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</a:t>
            </a:r>
            <a:r>
              <a:rPr lang="en-US" baseline="0" dirty="0"/>
              <a:t> with students examples of situations where matching participants is needed. Discuss the difference  between PC and FW in terms of any comparison being a Type I error versus having at least one Type I error.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3806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162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3336" y="906235"/>
            <a:ext cx="6017078" cy="611642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310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4ADA6EB-4AC0-428D-BB2F-AB7E5077991C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852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2180971-1319-406C-9B6A-24B737222A2F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416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956BCFB-F0BE-496E-AC13-5A2F28990D47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092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B6C034D-40FE-4716-8629-1EC2A509CD62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724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CE1F8E9-0487-4807-B61E-26438B639C49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4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77CE9C3-FA60-47EE-B116-A4D6266D2CAB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620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D9DD411-B3EB-413C-887B-3FD8E04E39D8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803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A642D47-F7EA-48FC-A403-3ED460AE5223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308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D9B05C3-60DA-445A-B022-6679E813C30A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778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290219C-9649-45B1-8133-11E90BF364E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439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92120" b="119"/>
          <a:stretch/>
        </p:blipFill>
        <p:spPr>
          <a:xfrm>
            <a:off x="0" y="8164"/>
            <a:ext cx="579664" cy="68498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604157" y="6249673"/>
            <a:ext cx="7821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Ann Sloan Devlin, The Research Experience: Planning, Conducting, and Reporting Research 1st Edition © 2017 SAGE Publications, Inc.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68735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18" y="436605"/>
            <a:ext cx="4168031" cy="588714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816537" y="2114644"/>
            <a:ext cx="418741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/>
              <a:t>The Research Experience: Planning, Conducting, and Reporting Research</a:t>
            </a:r>
          </a:p>
          <a:p>
            <a:r>
              <a:rPr lang="en-US" sz="2000" dirty="0"/>
              <a:t>© Ann Sloan Devlin</a:t>
            </a:r>
          </a:p>
        </p:txBody>
      </p:sp>
    </p:spTree>
    <p:extLst>
      <p:ext uri="{BB962C8B-B14F-4D97-AF65-F5344CB8AC3E}">
        <p14:creationId xmlns:p14="http://schemas.microsoft.com/office/powerpoint/2010/main" val="416961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264" y="620347"/>
            <a:ext cx="7886700" cy="114255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Common Types of Between Subjects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006" y="2006300"/>
            <a:ext cx="7724260" cy="4007322"/>
          </a:xfrm>
        </p:spPr>
        <p:txBody>
          <a:bodyPr>
            <a:noAutofit/>
          </a:bodyPr>
          <a:lstStyle/>
          <a:p>
            <a:pPr marL="274320">
              <a:lnSpc>
                <a:spcPct val="100000"/>
              </a:lnSpc>
            </a:pPr>
            <a:r>
              <a:rPr lang="en-US" b="1" dirty="0"/>
              <a:t>Matched groups design</a:t>
            </a:r>
            <a:r>
              <a:rPr lang="en-US" dirty="0"/>
              <a:t>: before randomly assigning participants to conditions you match them on one or more characteristic that you think may affect the dependent </a:t>
            </a:r>
            <a:r>
              <a:rPr lang="en-US" dirty="0" smtClean="0"/>
              <a:t>variable</a:t>
            </a:r>
            <a:endParaRPr lang="en-US" dirty="0"/>
          </a:p>
          <a:p>
            <a:pPr marL="274320">
              <a:lnSpc>
                <a:spcPct val="100000"/>
              </a:lnSpc>
            </a:pPr>
            <a:r>
              <a:rPr lang="en-US" b="1" dirty="0"/>
              <a:t>Multiple comparisons</a:t>
            </a:r>
            <a:r>
              <a:rPr lang="en-US" dirty="0"/>
              <a:t>: situation where you make a number of comparisons simultaneously to evaluate your hypothesis, leading to the possibility of Type I </a:t>
            </a:r>
            <a:r>
              <a:rPr lang="en-US" dirty="0" smtClean="0"/>
              <a:t>error</a:t>
            </a:r>
            <a:endParaRPr lang="en-US" dirty="0"/>
          </a:p>
          <a:p>
            <a:pPr marL="274320" lvl="1">
              <a:lnSpc>
                <a:spcPct val="100000"/>
              </a:lnSpc>
            </a:pPr>
            <a:r>
              <a:rPr lang="en-US" b="1" dirty="0"/>
              <a:t>Error rate per comparison (PC)</a:t>
            </a:r>
            <a:r>
              <a:rPr lang="en-US" dirty="0"/>
              <a:t>: in any given comparison, the probability of making a Type I </a:t>
            </a:r>
            <a:r>
              <a:rPr lang="en-US" dirty="0" smtClean="0"/>
              <a:t>error</a:t>
            </a:r>
            <a:endParaRPr lang="en-US" dirty="0"/>
          </a:p>
          <a:p>
            <a:pPr marL="274320" lvl="1">
              <a:lnSpc>
                <a:spcPct val="100000"/>
              </a:lnSpc>
            </a:pPr>
            <a:r>
              <a:rPr lang="en-US" b="1" dirty="0"/>
              <a:t>Familywise error rate</a:t>
            </a:r>
            <a:r>
              <a:rPr lang="en-US" dirty="0"/>
              <a:t>: probability of having at least one Type I error in a set of </a:t>
            </a:r>
            <a:r>
              <a:rPr lang="en-US" dirty="0" smtClean="0"/>
              <a:t>comparisons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88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788" y="653299"/>
            <a:ext cx="7886700" cy="1018982"/>
          </a:xfrm>
        </p:spPr>
        <p:txBody>
          <a:bodyPr>
            <a:noAutofit/>
          </a:bodyPr>
          <a:lstStyle/>
          <a:p>
            <a:r>
              <a:rPr lang="en-US" dirty="0"/>
              <a:t>Common Types of Between Subjects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33" y="2113392"/>
            <a:ext cx="8160866" cy="3686046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b="1" dirty="0"/>
              <a:t>Planned comparisons</a:t>
            </a:r>
            <a:r>
              <a:rPr lang="en-US" dirty="0"/>
              <a:t>: you state the differences you expect to see (and hence which comparisons to run) a </a:t>
            </a:r>
            <a:r>
              <a:rPr lang="en-US" dirty="0" smtClean="0"/>
              <a:t>priori</a:t>
            </a:r>
            <a:endParaRPr lang="en-US" dirty="0"/>
          </a:p>
          <a:p>
            <a:pPr lvl="1">
              <a:lnSpc>
                <a:spcPct val="110000"/>
              </a:lnSpc>
            </a:pPr>
            <a:r>
              <a:rPr lang="en-US" dirty="0"/>
              <a:t>You only analyze the comparisons that were made before the study so the chance of making a Type I error is </a:t>
            </a:r>
            <a:r>
              <a:rPr lang="en-US" dirty="0" smtClean="0"/>
              <a:t>decreased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b="1" dirty="0"/>
              <a:t>Unplanned comparisons</a:t>
            </a:r>
            <a:r>
              <a:rPr lang="en-US" dirty="0"/>
              <a:t>: you make no advance predictions and run comparisons post </a:t>
            </a:r>
            <a:r>
              <a:rPr lang="en-US" dirty="0" smtClean="0"/>
              <a:t>hoc</a:t>
            </a:r>
            <a:endParaRPr lang="en-US" dirty="0"/>
          </a:p>
          <a:p>
            <a:pPr lvl="1">
              <a:lnSpc>
                <a:spcPct val="110000"/>
              </a:lnSpc>
            </a:pPr>
            <a:r>
              <a:rPr lang="en-US" dirty="0"/>
              <a:t>Because you are analyzing all of the comparisons, the chance of making a Type I error is </a:t>
            </a:r>
            <a:r>
              <a:rPr lang="en-US" dirty="0" smtClean="0"/>
              <a:t>increased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6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502" y="768628"/>
            <a:ext cx="5057131" cy="714183"/>
          </a:xfrm>
        </p:spPr>
        <p:txBody>
          <a:bodyPr/>
          <a:lstStyle/>
          <a:p>
            <a:r>
              <a:rPr lang="en-US" dirty="0"/>
              <a:t>Handling Error Variance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909" y="1858019"/>
            <a:ext cx="7839590" cy="396613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b="1" dirty="0"/>
              <a:t>Error variance</a:t>
            </a:r>
            <a:r>
              <a:rPr lang="en-US" dirty="0"/>
              <a:t>: variability in the score not produced by the independent variable and not systematic or controlled; decreases the chance of rejecting the null </a:t>
            </a:r>
            <a:r>
              <a:rPr lang="en-US" dirty="0" smtClean="0"/>
              <a:t>hypothesis</a:t>
            </a:r>
            <a:endParaRPr lang="en-US" dirty="0"/>
          </a:p>
          <a:p>
            <a:pPr lvl="1">
              <a:lnSpc>
                <a:spcPct val="110000"/>
              </a:lnSpc>
            </a:pPr>
            <a:r>
              <a:rPr lang="en-US" dirty="0"/>
              <a:t>Addressing error </a:t>
            </a:r>
            <a:r>
              <a:rPr lang="en-US" dirty="0" smtClean="0"/>
              <a:t>variance</a:t>
            </a:r>
            <a:endParaRPr lang="en-US" dirty="0"/>
          </a:p>
          <a:p>
            <a:pPr lvl="2">
              <a:lnSpc>
                <a:spcPct val="110000"/>
              </a:lnSpc>
            </a:pPr>
            <a:r>
              <a:rPr lang="en-US" dirty="0"/>
              <a:t>Random assignment of participants to conditions distributes error variance across </a:t>
            </a:r>
            <a:r>
              <a:rPr lang="en-US" dirty="0" smtClean="0"/>
              <a:t>conditions</a:t>
            </a:r>
            <a:endParaRPr lang="en-US" dirty="0"/>
          </a:p>
          <a:p>
            <a:pPr lvl="2">
              <a:lnSpc>
                <a:spcPct val="110000"/>
              </a:lnSpc>
            </a:pPr>
            <a:r>
              <a:rPr lang="en-US" dirty="0"/>
              <a:t>Increasing the sensitivity of the independent and dependent </a:t>
            </a:r>
            <a:r>
              <a:rPr lang="en-US" dirty="0" smtClean="0"/>
              <a:t>variables</a:t>
            </a:r>
            <a:endParaRPr lang="en-US" dirty="0"/>
          </a:p>
          <a:p>
            <a:pPr lvl="2">
              <a:lnSpc>
                <a:spcPct val="110000"/>
              </a:lnSpc>
            </a:pPr>
            <a:r>
              <a:rPr lang="en-US" dirty="0"/>
              <a:t>Be consistent in how you treat and interact with </a:t>
            </a:r>
            <a:r>
              <a:rPr lang="en-US" dirty="0" smtClean="0"/>
              <a:t>participants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19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836" y="603871"/>
            <a:ext cx="7886700" cy="1084885"/>
          </a:xfrm>
        </p:spPr>
        <p:txBody>
          <a:bodyPr>
            <a:noAutofit/>
          </a:bodyPr>
          <a:lstStyle/>
          <a:p>
            <a:r>
              <a:rPr lang="en-US" dirty="0"/>
              <a:t>Multiple Dependent Variables in a Research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720" y="2228722"/>
            <a:ext cx="8086724" cy="308468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b="1" dirty="0"/>
              <a:t>Multivariate analysis of variance (MANOVA)</a:t>
            </a:r>
            <a:r>
              <a:rPr lang="en-US" sz="2000" dirty="0"/>
              <a:t>: analysis of variance with two or more conceptually related dependent </a:t>
            </a:r>
            <a:r>
              <a:rPr lang="en-US" sz="2000" dirty="0" smtClean="0"/>
              <a:t>variables</a:t>
            </a:r>
            <a:endParaRPr lang="en-US" sz="2000" dirty="0"/>
          </a:p>
          <a:p>
            <a:pPr lvl="1">
              <a:lnSpc>
                <a:spcPct val="100000"/>
              </a:lnSpc>
            </a:pPr>
            <a:r>
              <a:rPr lang="en-US" sz="2000" dirty="0"/>
              <a:t>Reduces probability of making a Type I </a:t>
            </a:r>
            <a:r>
              <a:rPr lang="en-US" sz="2000" dirty="0" smtClean="0"/>
              <a:t>error</a:t>
            </a:r>
            <a:endParaRPr lang="en-US" sz="2000" dirty="0"/>
          </a:p>
          <a:p>
            <a:pPr lvl="1">
              <a:lnSpc>
                <a:spcPct val="100000"/>
              </a:lnSpc>
            </a:pPr>
            <a:r>
              <a:rPr lang="en-US" sz="2000" dirty="0"/>
              <a:t>Works best when dependent variables are conceptually </a:t>
            </a:r>
            <a:r>
              <a:rPr lang="en-US" sz="2000" dirty="0" smtClean="0"/>
              <a:t>related</a:t>
            </a:r>
            <a:endParaRPr lang="en-US" sz="2000" dirty="0"/>
          </a:p>
          <a:p>
            <a:pPr lvl="1">
              <a:lnSpc>
                <a:spcPct val="100000"/>
              </a:lnSpc>
            </a:pPr>
            <a:r>
              <a:rPr lang="en-US" sz="2000" dirty="0"/>
              <a:t>A significant MANOVA means that there is a significant linear combination for the independent variable in the </a:t>
            </a:r>
            <a:r>
              <a:rPr lang="en-US" sz="2000" dirty="0" smtClean="0"/>
              <a:t>analysis</a:t>
            </a:r>
            <a:endParaRPr lang="en-US" sz="2000" dirty="0"/>
          </a:p>
          <a:p>
            <a:pPr lvl="2">
              <a:lnSpc>
                <a:spcPct val="100000"/>
              </a:lnSpc>
            </a:pPr>
            <a:r>
              <a:rPr lang="en-US" sz="2000" dirty="0"/>
              <a:t>Subsequent ANOVA results reveal how the levels of the independent variables are reflected in the dependent </a:t>
            </a:r>
            <a:r>
              <a:rPr lang="en-US" sz="2000" dirty="0" smtClean="0"/>
              <a:t>variables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89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739" y="595634"/>
            <a:ext cx="7886700" cy="1126074"/>
          </a:xfrm>
        </p:spPr>
        <p:txBody>
          <a:bodyPr>
            <a:noAutofit/>
          </a:bodyPr>
          <a:lstStyle/>
          <a:p>
            <a:r>
              <a:rPr lang="en-US" dirty="0"/>
              <a:t>Multiple Dependent Variables in a Research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194" y="2129867"/>
            <a:ext cx="8729663" cy="3475435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Multivariate analysis of variance (MANOVA)</a:t>
            </a:r>
            <a:r>
              <a:rPr lang="en-US" dirty="0"/>
              <a:t>: analysis of variance with two or more conceptually related dependent </a:t>
            </a:r>
            <a:r>
              <a:rPr lang="en-US" dirty="0" smtClean="0"/>
              <a:t>variables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Reduces probability of making a Type I </a:t>
            </a:r>
            <a:r>
              <a:rPr lang="en-US" dirty="0" smtClean="0"/>
              <a:t>error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Works best when dependent variables are conceptually </a:t>
            </a:r>
            <a:r>
              <a:rPr lang="en-US" dirty="0" smtClean="0"/>
              <a:t>related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A significant MANOVA means that there is a significant linear combination for the independent variable in the </a:t>
            </a:r>
            <a:r>
              <a:rPr lang="en-US" dirty="0" smtClean="0"/>
              <a:t>analysis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/>
              <a:t>Subsequent ANOVA results reveal how the levels of the independent variables are reflected in the dependent </a:t>
            </a:r>
            <a:r>
              <a:rPr lang="en-US" dirty="0" smtClean="0"/>
              <a:t>variables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5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075" y="669775"/>
            <a:ext cx="6202190" cy="689468"/>
          </a:xfrm>
        </p:spPr>
        <p:txBody>
          <a:bodyPr/>
          <a:lstStyle/>
          <a:p>
            <a:r>
              <a:rPr lang="en-US" dirty="0"/>
              <a:t>Factor Analysis: An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244" y="2179294"/>
            <a:ext cx="8020822" cy="2821073"/>
          </a:xfrm>
        </p:spPr>
        <p:txBody>
          <a:bodyPr>
            <a:normAutofit/>
          </a:bodyPr>
          <a:lstStyle/>
          <a:p>
            <a:pPr marL="274320"/>
            <a:r>
              <a:rPr lang="en-US" b="1" dirty="0"/>
              <a:t>Factor analysis</a:t>
            </a:r>
            <a:r>
              <a:rPr lang="en-US" dirty="0"/>
              <a:t>: a data reduction technique that takes items and statistically clusters groups of items to maximally differentiate </a:t>
            </a:r>
            <a:r>
              <a:rPr lang="en-US" dirty="0" smtClean="0"/>
              <a:t>them</a:t>
            </a:r>
            <a:endParaRPr lang="en-US" dirty="0"/>
          </a:p>
          <a:p>
            <a:pPr marL="274320" lvl="1"/>
            <a:r>
              <a:rPr lang="en-US" b="1" dirty="0"/>
              <a:t>Exploratory factor analysis</a:t>
            </a:r>
            <a:r>
              <a:rPr lang="en-US" dirty="0"/>
              <a:t>: typically used in the beginning stages of data reduction to uncover the relationships in a set of </a:t>
            </a:r>
            <a:r>
              <a:rPr lang="en-US" dirty="0" smtClean="0"/>
              <a:t>items</a:t>
            </a:r>
            <a:endParaRPr lang="en-US" dirty="0"/>
          </a:p>
          <a:p>
            <a:pPr marL="274320" lvl="1"/>
            <a:r>
              <a:rPr lang="en-US" b="1" dirty="0"/>
              <a:t>Confirmatory factor analysis</a:t>
            </a:r>
            <a:r>
              <a:rPr lang="en-US" dirty="0"/>
              <a:t>: used to verify a factor structure in a given set of </a:t>
            </a:r>
            <a:r>
              <a:rPr lang="en-US" dirty="0" smtClean="0"/>
              <a:t>variables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7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440" y="780603"/>
            <a:ext cx="6858803" cy="817538"/>
          </a:xfrm>
        </p:spPr>
        <p:txBody>
          <a:bodyPr>
            <a:normAutofit/>
          </a:bodyPr>
          <a:lstStyle/>
          <a:p>
            <a:r>
              <a:rPr lang="en-US" dirty="0"/>
              <a:t>Open-access student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202" y="2432453"/>
            <a:ext cx="7543800" cy="2156022"/>
          </a:xfrm>
        </p:spPr>
        <p:txBody>
          <a:bodyPr>
            <a:normAutofit/>
          </a:bodyPr>
          <a:lstStyle/>
          <a:p>
            <a:r>
              <a:rPr lang="en-US" dirty="0" smtClean="0"/>
              <a:t>Quizzes</a:t>
            </a:r>
            <a:endParaRPr lang="en-US" dirty="0"/>
          </a:p>
          <a:p>
            <a:r>
              <a:rPr lang="en-US" dirty="0"/>
              <a:t>Multimedia </a:t>
            </a:r>
            <a:r>
              <a:rPr lang="en-US" dirty="0" smtClean="0"/>
              <a:t>Resources</a:t>
            </a:r>
            <a:endParaRPr lang="en-US" dirty="0"/>
          </a:p>
          <a:p>
            <a:r>
              <a:rPr lang="en-US" dirty="0" smtClean="0"/>
              <a:t>eFlashcards</a:t>
            </a:r>
            <a:endParaRPr lang="en-US" dirty="0"/>
          </a:p>
          <a:p>
            <a:r>
              <a:rPr lang="en-US" dirty="0"/>
              <a:t>SAGE Journal </a:t>
            </a:r>
            <a:r>
              <a:rPr lang="en-US" dirty="0" smtClean="0"/>
              <a:t>Articles</a:t>
            </a:r>
            <a:endParaRPr lang="en-US" dirty="0"/>
          </a:p>
          <a:p>
            <a:r>
              <a:rPr lang="en-US" dirty="0"/>
              <a:t>And more at </a:t>
            </a:r>
            <a:r>
              <a:rPr lang="en-US" dirty="0" smtClean="0"/>
              <a:t>edge.sagepub.com/devlin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2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2853" y="3276327"/>
            <a:ext cx="6334092" cy="119052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Experimental </a:t>
            </a:r>
            <a:r>
              <a:rPr lang="en-US" sz="3600" b="1" dirty="0"/>
              <a:t>Approaches: Between Subjects Designs</a:t>
            </a:r>
          </a:p>
        </p:txBody>
      </p:sp>
      <p:sp>
        <p:nvSpPr>
          <p:cNvPr id="6" name="Rectangle 5"/>
          <p:cNvSpPr/>
          <p:nvPr/>
        </p:nvSpPr>
        <p:spPr>
          <a:xfrm>
            <a:off x="3349371" y="1992183"/>
            <a:ext cx="23134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/>
              <a:t>Chapter 7</a:t>
            </a:r>
          </a:p>
        </p:txBody>
      </p:sp>
    </p:spTree>
    <p:extLst>
      <p:ext uri="{BB962C8B-B14F-4D97-AF65-F5344CB8AC3E}">
        <p14:creationId xmlns:p14="http://schemas.microsoft.com/office/powerpoint/2010/main" val="102200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698" y="636975"/>
            <a:ext cx="7886700" cy="969403"/>
          </a:xfrm>
        </p:spPr>
        <p:txBody>
          <a:bodyPr>
            <a:noAutofit/>
          </a:bodyPr>
          <a:lstStyle/>
          <a:p>
            <a:r>
              <a:rPr lang="en-US" dirty="0"/>
              <a:t>Between Subjects Designs: What Are They?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717" y="1960091"/>
            <a:ext cx="7930207" cy="3880536"/>
          </a:xfrm>
        </p:spPr>
        <p:txBody>
          <a:bodyPr>
            <a:noAutofit/>
          </a:bodyPr>
          <a:lstStyle/>
          <a:p>
            <a:r>
              <a:rPr lang="en-US" sz="2000" b="1" dirty="0"/>
              <a:t>Between subjects design</a:t>
            </a:r>
            <a:r>
              <a:rPr lang="en-US" sz="2000" dirty="0"/>
              <a:t>: research in which the conditions of an experiment are distributed across participants such that each participant is in only one </a:t>
            </a:r>
            <a:r>
              <a:rPr lang="en-US" sz="2000" dirty="0" smtClean="0"/>
              <a:t>condition</a:t>
            </a:r>
            <a:endParaRPr lang="en-US" sz="2000" dirty="0"/>
          </a:p>
          <a:p>
            <a:r>
              <a:rPr lang="en-US" sz="2000" dirty="0"/>
              <a:t>Advantages</a:t>
            </a:r>
          </a:p>
          <a:p>
            <a:pPr lvl="1"/>
            <a:r>
              <a:rPr lang="en-US" sz="2000" dirty="0"/>
              <a:t>The effects of the independent variable are </a:t>
            </a:r>
            <a:r>
              <a:rPr lang="en-US" sz="2000" dirty="0" smtClean="0"/>
              <a:t>isolated</a:t>
            </a:r>
            <a:endParaRPr lang="en-US" sz="2000" dirty="0"/>
          </a:p>
          <a:p>
            <a:pPr lvl="1"/>
            <a:r>
              <a:rPr lang="en-US" sz="2000" dirty="0"/>
              <a:t>Exposure to only one condition prevents guessing of </a:t>
            </a:r>
            <a:r>
              <a:rPr lang="en-US" sz="2000" dirty="0" smtClean="0"/>
              <a:t>hypothesis</a:t>
            </a:r>
            <a:endParaRPr lang="en-US" sz="2000" dirty="0"/>
          </a:p>
          <a:p>
            <a:pPr lvl="1"/>
            <a:r>
              <a:rPr lang="en-US" sz="2000" dirty="0"/>
              <a:t>No </a:t>
            </a:r>
            <a:r>
              <a:rPr lang="en-US" sz="2000" b="1" dirty="0"/>
              <a:t>carryover effects</a:t>
            </a:r>
            <a:r>
              <a:rPr lang="en-US" sz="2000" dirty="0"/>
              <a:t>: the impact of one condition extends to subsequent </a:t>
            </a:r>
            <a:r>
              <a:rPr lang="en-US" sz="2000" dirty="0" smtClean="0"/>
              <a:t>conditions</a:t>
            </a:r>
            <a:endParaRPr lang="en-US" sz="2000" b="1" dirty="0"/>
          </a:p>
          <a:p>
            <a:r>
              <a:rPr lang="en-US" sz="2000" dirty="0"/>
              <a:t>Disadvantages</a:t>
            </a:r>
          </a:p>
          <a:p>
            <a:pPr lvl="1"/>
            <a:r>
              <a:rPr lang="en-US" sz="2000" dirty="0"/>
              <a:t>Requires more participants since you need equivalent numbers in each </a:t>
            </a:r>
            <a:r>
              <a:rPr lang="en-US" sz="2000" dirty="0" smtClean="0"/>
              <a:t>condition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3083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Between Subjects Designs: What Are They?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956" y="2058946"/>
            <a:ext cx="8103201" cy="33203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Nomenclature Surrounding Independent </a:t>
            </a:r>
            <a:r>
              <a:rPr lang="en-US" dirty="0" smtClean="0"/>
              <a:t>Variables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b="1" dirty="0"/>
              <a:t>IV</a:t>
            </a:r>
            <a:r>
              <a:rPr lang="en-US" dirty="0"/>
              <a:t>, </a:t>
            </a:r>
            <a:r>
              <a:rPr lang="en-US" b="1" dirty="0"/>
              <a:t>variable</a:t>
            </a:r>
            <a:r>
              <a:rPr lang="en-US" dirty="0"/>
              <a:t>, </a:t>
            </a:r>
            <a:r>
              <a:rPr lang="en-US" b="1" dirty="0"/>
              <a:t>factor</a:t>
            </a:r>
            <a:r>
              <a:rPr lang="en-US" dirty="0"/>
              <a:t>, and </a:t>
            </a:r>
            <a:r>
              <a:rPr lang="en-US" b="1" dirty="0"/>
              <a:t>treatment</a:t>
            </a:r>
            <a:r>
              <a:rPr lang="en-US" dirty="0"/>
              <a:t> all refer to the independent </a:t>
            </a:r>
            <a:r>
              <a:rPr lang="en-US" dirty="0" smtClean="0"/>
              <a:t>variable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b="1" dirty="0"/>
              <a:t>Condition</a:t>
            </a:r>
            <a:r>
              <a:rPr lang="en-US" dirty="0"/>
              <a:t>, </a:t>
            </a:r>
            <a:r>
              <a:rPr lang="en-US" b="1" dirty="0"/>
              <a:t>level</a:t>
            </a:r>
            <a:r>
              <a:rPr lang="en-US" dirty="0"/>
              <a:t>, and </a:t>
            </a:r>
            <a:r>
              <a:rPr lang="en-US" b="1" dirty="0"/>
              <a:t>value</a:t>
            </a:r>
            <a:r>
              <a:rPr lang="en-US" dirty="0"/>
              <a:t> refer to which version of the independent variable the participant </a:t>
            </a:r>
            <a:r>
              <a:rPr lang="en-US" dirty="0" smtClean="0"/>
              <a:t>received</a:t>
            </a:r>
            <a:endParaRPr lang="en-US" b="1" dirty="0"/>
          </a:p>
          <a:p>
            <a:pPr lvl="1">
              <a:lnSpc>
                <a:spcPct val="100000"/>
              </a:lnSpc>
            </a:pPr>
            <a:r>
              <a:rPr lang="en-US" dirty="0"/>
              <a:t>In a between subjects design, something is manipulated (independent variable, variable, factor, or treatment) and people receive different levels, values, or conditions of what was </a:t>
            </a:r>
            <a:r>
              <a:rPr lang="en-US" dirty="0" smtClean="0"/>
              <a:t>manipulated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54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748" y="628737"/>
            <a:ext cx="7886700" cy="1109447"/>
          </a:xfrm>
        </p:spPr>
        <p:txBody>
          <a:bodyPr/>
          <a:lstStyle/>
          <a:p>
            <a:r>
              <a:rPr lang="en-US" dirty="0"/>
              <a:t>Sensitivity of the Independent Variable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195" y="2291278"/>
            <a:ext cx="8152628" cy="2873846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Research designs differ in the sensitivity of the information they provide to </a:t>
            </a:r>
            <a:r>
              <a:rPr lang="en-US" dirty="0" smtClean="0"/>
              <a:t>us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b="1" dirty="0"/>
              <a:t>Demonstration</a:t>
            </a:r>
            <a:r>
              <a:rPr lang="en-US" dirty="0"/>
              <a:t>: a one-level study where the impact of a variable is illustrated but there is no control </a:t>
            </a:r>
            <a:r>
              <a:rPr lang="en-US" dirty="0" smtClean="0"/>
              <a:t>condition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By adding a control condition, you now have an </a:t>
            </a:r>
            <a:r>
              <a:rPr lang="en-US" dirty="0" smtClean="0"/>
              <a:t>experiment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Increasing the number of levels in a design adds more complexity and sensitivity, but requires more </a:t>
            </a:r>
            <a:r>
              <a:rPr lang="en-US" dirty="0" smtClean="0"/>
              <a:t>participants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0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986" y="587548"/>
            <a:ext cx="7886700" cy="1060020"/>
          </a:xfrm>
        </p:spPr>
        <p:txBody>
          <a:bodyPr>
            <a:noAutofit/>
          </a:bodyPr>
          <a:lstStyle/>
          <a:p>
            <a:r>
              <a:rPr lang="en-US" dirty="0"/>
              <a:t>More on Power, Sample Size, and Power Calculations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32" y="2154581"/>
            <a:ext cx="8169103" cy="34224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dirty="0"/>
              <a:t>Sample size gives you the most flexibility in affecting </a:t>
            </a:r>
            <a:r>
              <a:rPr lang="en-US" sz="2000" dirty="0" smtClean="0"/>
              <a:t>power</a:t>
            </a:r>
            <a:endParaRPr lang="en-US" sz="2000" dirty="0"/>
          </a:p>
          <a:p>
            <a:pPr>
              <a:lnSpc>
                <a:spcPct val="100000"/>
              </a:lnSpc>
            </a:pPr>
            <a:r>
              <a:rPr lang="en-US" sz="2000" dirty="0"/>
              <a:t>But determining sample size requires that you obtain the effect </a:t>
            </a:r>
            <a:r>
              <a:rPr lang="en-US" sz="2000" dirty="0" smtClean="0"/>
              <a:t>size</a:t>
            </a:r>
            <a:endParaRPr lang="en-US" sz="2000" dirty="0"/>
          </a:p>
          <a:p>
            <a:pPr lvl="1">
              <a:lnSpc>
                <a:spcPct val="100000"/>
              </a:lnSpc>
            </a:pPr>
            <a:r>
              <a:rPr lang="en-US" sz="2000" dirty="0"/>
              <a:t>Can be found in existing research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Can be the decision of the researcher about the magnitude of difference between the mean under the null and research hypothesis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Conventions accepted in the literature such as </a:t>
            </a:r>
            <a:r>
              <a:rPr lang="en-US" sz="2000" dirty="0" smtClean="0"/>
              <a:t>Cohen</a:t>
            </a:r>
            <a:endParaRPr lang="en-US" sz="2000" dirty="0"/>
          </a:p>
          <a:p>
            <a:pPr>
              <a:lnSpc>
                <a:spcPct val="100000"/>
              </a:lnSpc>
            </a:pPr>
            <a:r>
              <a:rPr lang="en-US" sz="2000" dirty="0"/>
              <a:t>Power analyses tells you whether you have sufficient evidence to reject the null hypothesis but must be done before the </a:t>
            </a:r>
            <a:r>
              <a:rPr lang="en-US" sz="2000" dirty="0" smtClean="0"/>
              <a:t>experiment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3836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698" y="554597"/>
            <a:ext cx="7886700" cy="961166"/>
          </a:xfrm>
        </p:spPr>
        <p:txBody>
          <a:bodyPr>
            <a:noAutofit/>
          </a:bodyPr>
          <a:lstStyle/>
          <a:p>
            <a:r>
              <a:rPr lang="en-US" dirty="0"/>
              <a:t>Number of Independent Variables and Interaction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720" y="2179295"/>
            <a:ext cx="8292670" cy="332358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Another issue to consider is the number of independent variables in the study as a </a:t>
            </a:r>
            <a:r>
              <a:rPr lang="en-US" dirty="0" smtClean="0"/>
              <a:t>whole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b="1" dirty="0"/>
              <a:t>Interaction effects</a:t>
            </a:r>
            <a:r>
              <a:rPr lang="en-US" dirty="0"/>
              <a:t>: occurs when the effect of an independent variable changes when examined in light of the levels of another independent </a:t>
            </a:r>
            <a:r>
              <a:rPr lang="en-US" dirty="0" smtClean="0"/>
              <a:t>variable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/>
              <a:t>The effect of the IV is not the same for all levels of the second independent </a:t>
            </a:r>
            <a:r>
              <a:rPr lang="en-US" dirty="0" smtClean="0"/>
              <a:t>variable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As a researcher adds independent variables, the number of participants required </a:t>
            </a:r>
            <a:r>
              <a:rPr lang="en-US" dirty="0" smtClean="0"/>
              <a:t>increases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24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21645"/>
            <a:ext cx="7886700" cy="994117"/>
          </a:xfrm>
        </p:spPr>
        <p:txBody>
          <a:bodyPr>
            <a:noAutofit/>
          </a:bodyPr>
          <a:lstStyle/>
          <a:p>
            <a:r>
              <a:rPr lang="en-US" dirty="0"/>
              <a:t>Common Types of Between Subjects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719" y="2063965"/>
            <a:ext cx="7575979" cy="329886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Randomized groups design</a:t>
            </a:r>
            <a:r>
              <a:rPr lang="en-US" dirty="0"/>
              <a:t>: randomly assigning groups to different levels of one or more independent </a:t>
            </a:r>
            <a:r>
              <a:rPr lang="en-US" dirty="0" smtClean="0"/>
              <a:t>variables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One IV (Factor), Two </a:t>
            </a:r>
            <a:r>
              <a:rPr lang="en-US" dirty="0" smtClean="0"/>
              <a:t>Levels—randomized </a:t>
            </a:r>
            <a:r>
              <a:rPr lang="en-US" dirty="0"/>
              <a:t>group design with one independent variable with only two </a:t>
            </a:r>
            <a:r>
              <a:rPr lang="en-US" dirty="0" smtClean="0"/>
              <a:t>levels</a:t>
            </a:r>
            <a:endParaRPr lang="en-US" dirty="0"/>
          </a:p>
          <a:p>
            <a:pPr marL="274320" lvl="2">
              <a:lnSpc>
                <a:spcPct val="100000"/>
              </a:lnSpc>
            </a:pPr>
            <a:r>
              <a:rPr lang="en-US" b="1" dirty="0"/>
              <a:t>Independent samples </a:t>
            </a:r>
            <a:r>
              <a:rPr lang="en-US" b="1" i="1" dirty="0"/>
              <a:t>t-</a:t>
            </a:r>
            <a:r>
              <a:rPr lang="en-US" b="1" dirty="0"/>
              <a:t>test</a:t>
            </a:r>
            <a:r>
              <a:rPr lang="en-US" dirty="0"/>
              <a:t>: test to determine whether the means of two independent groups differ </a:t>
            </a:r>
            <a:r>
              <a:rPr lang="en-US" dirty="0" smtClean="0"/>
              <a:t>significantly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09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271" y="587549"/>
            <a:ext cx="7886700" cy="1068258"/>
          </a:xfrm>
        </p:spPr>
        <p:txBody>
          <a:bodyPr>
            <a:noAutofit/>
          </a:bodyPr>
          <a:lstStyle/>
          <a:p>
            <a:r>
              <a:rPr lang="en-US" dirty="0"/>
              <a:t>Common Types of Between Subjects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670" y="2105155"/>
            <a:ext cx="8045536" cy="364485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Increasing the number of levels in your IV provides more </a:t>
            </a:r>
            <a:r>
              <a:rPr lang="en-US" dirty="0" smtClean="0"/>
              <a:t>information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b="1" dirty="0"/>
              <a:t>One-way ANOVA (analysis of variance)</a:t>
            </a:r>
            <a:r>
              <a:rPr lang="en-US" dirty="0"/>
              <a:t>: evaluate whether the means of three or more groups (levels of an IV) differ </a:t>
            </a:r>
            <a:r>
              <a:rPr lang="en-US" dirty="0" smtClean="0"/>
              <a:t>significantly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Adding more than one independent variable allows you to test each variable separately as well as the interaction and with fewer </a:t>
            </a:r>
            <a:r>
              <a:rPr lang="en-US" dirty="0" smtClean="0"/>
              <a:t>participants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b="1" dirty="0"/>
              <a:t>Factorial design</a:t>
            </a:r>
            <a:r>
              <a:rPr lang="en-US" dirty="0"/>
              <a:t>: </a:t>
            </a:r>
            <a:r>
              <a:rPr lang="en-US" dirty="0" smtClean="0"/>
              <a:t>design </a:t>
            </a:r>
            <a:r>
              <a:rPr lang="en-US" dirty="0"/>
              <a:t>in which there is more than one </a:t>
            </a:r>
            <a:r>
              <a:rPr lang="en-US" dirty="0" smtClean="0"/>
              <a:t>IV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90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3729</TotalTime>
  <Words>1449</Words>
  <Application>Microsoft Office PowerPoint</Application>
  <PresentationFormat>On-screen Show (4:3)</PresentationFormat>
  <Paragraphs>109</Paragraphs>
  <Slides>16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Between Subjects Designs: What Are They?</vt:lpstr>
      <vt:lpstr>Between Subjects Designs: What Are They?</vt:lpstr>
      <vt:lpstr>Sensitivity of the Independent Variable</vt:lpstr>
      <vt:lpstr>More on Power, Sample Size, and Power Calculations</vt:lpstr>
      <vt:lpstr>Number of Independent Variables and Interaction Effects</vt:lpstr>
      <vt:lpstr>Common Types of Between Subjects Design</vt:lpstr>
      <vt:lpstr>Common Types of Between Subjects Design</vt:lpstr>
      <vt:lpstr>Common Types of Between Subjects Design</vt:lpstr>
      <vt:lpstr>Common Types of Between Subjects Design</vt:lpstr>
      <vt:lpstr>Handling Error Variance</vt:lpstr>
      <vt:lpstr>Multiple Dependent Variables in a Research Design</vt:lpstr>
      <vt:lpstr>Multiple Dependent Variables in a Research Design</vt:lpstr>
      <vt:lpstr>Factor Analysis: An Overview</vt:lpstr>
      <vt:lpstr>Open-access student 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Douglas Cooper</dc:creator>
  <cp:lastModifiedBy>SageUser</cp:lastModifiedBy>
  <cp:revision>191</cp:revision>
  <dcterms:created xsi:type="dcterms:W3CDTF">2016-12-07T16:23:00Z</dcterms:created>
  <dcterms:modified xsi:type="dcterms:W3CDTF">2017-03-08T20:08:13Z</dcterms:modified>
</cp:coreProperties>
</file>