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316" r:id="rId2"/>
    <p:sldId id="256" r:id="rId3"/>
    <p:sldId id="293" r:id="rId4"/>
    <p:sldId id="294" r:id="rId5"/>
    <p:sldId id="295" r:id="rId6"/>
    <p:sldId id="296" r:id="rId7"/>
    <p:sldId id="297"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 id="25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7535"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0" y="1168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a:t>
            </a:fld>
            <a:endParaRPr lang="en-US" dirty="0"/>
          </a:p>
        </p:txBody>
      </p:sp>
    </p:spTree>
    <p:extLst>
      <p:ext uri="{BB962C8B-B14F-4D97-AF65-F5344CB8AC3E}">
        <p14:creationId xmlns:p14="http://schemas.microsoft.com/office/powerpoint/2010/main" val="95128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What do students think about qualitative</a:t>
            </a:r>
            <a:r>
              <a:rPr lang="en-US" baseline="0" dirty="0"/>
              <a:t> versus quantitative methods in the social sciences and in psychology?</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1893113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think of examples of archival research that can be conducted. Use the example in the text as an example of physical traces and see what other types of research examples students can think of. Are there physical trace designs that could be conducted around campus?</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3313128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think of examples of naturalistic observation. How would they try to minimize interference but also have structure to their observations.</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79408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come up with categories for an example of naturalistic</a:t>
            </a:r>
            <a:r>
              <a:rPr lang="en-US" baseline="0" dirty="0"/>
              <a:t> observation. For example, if we were examining social behaviors in children, what types of categories of behavior would be considered social and what would a checklist look like.</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1463622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Note that observing and coding behavior can also be a quantitative research technique.</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3789349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endParaRPr lang="en-US" baseline="0"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134835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go back to their behavioral</a:t>
            </a:r>
            <a:r>
              <a:rPr lang="en-US" baseline="0" dirty="0"/>
              <a:t> categories for a particular behavior (e.g., social behaviors in children). Have them consider how to use each approach to observation for their example and then determine which one might work best given what they are measuring.</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1768479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endParaRPr lang="en-US" baseline="0"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3142700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with students that</a:t>
            </a:r>
            <a:r>
              <a:rPr lang="en-US" baseline="0" dirty="0"/>
              <a:t> even with qualitative research, there is an element of quantitative methods when it comes to assessing IRR. Discuss the chance agreement problem with percent agreement using nominal data.</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599772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a:t>
            </a:r>
            <a:r>
              <a:rPr lang="en-US" baseline="0" dirty="0"/>
              <a:t> discuss the advantages and disadvantages of participant and non-participant observation. Additionally, discuss the advantage and disadvantage of covert observation.</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549767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that correlational research is not the same as a correlation.</a:t>
            </a:r>
            <a:r>
              <a:rPr lang="en-US" baseline="0" dirty="0"/>
              <a:t> A correlation is a statistical computation of a relationship whereas correlational research is an approach to research where no variables are manipulated. This would also be an occasion to reinforce what manipulated variables are. Have students think of variables that might be difficult or unethical to manipulate. Have students discuss examples of pre-existing groups that a researcher may want to study.</a:t>
            </a:r>
          </a:p>
        </p:txBody>
      </p:sp>
      <p:sp>
        <p:nvSpPr>
          <p:cNvPr id="4" name="Slide Number Placeholder 3"/>
          <p:cNvSpPr>
            <a:spLocks noGrp="1"/>
          </p:cNvSpPr>
          <p:nvPr>
            <p:ph type="sldNum" sz="quarter" idx="10"/>
          </p:nvPr>
        </p:nvSpPr>
        <p:spPr/>
        <p:txBody>
          <a:bodyPr/>
          <a:lstStyle/>
          <a:p>
            <a:fld id="{BCF6A951-5F5C-43FD-9D68-A7F8C7538281}" type="slidenum">
              <a:rPr lang="en-US" smtClean="0"/>
              <a:pPr/>
              <a:t>3</a:t>
            </a:fld>
            <a:endParaRPr lang="en-US" dirty="0"/>
          </a:p>
        </p:txBody>
      </p:sp>
    </p:spTree>
    <p:extLst>
      <p:ext uri="{BB962C8B-B14F-4D97-AF65-F5344CB8AC3E}">
        <p14:creationId xmlns:p14="http://schemas.microsoft.com/office/powerpoint/2010/main" val="2459318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a:t>
            </a:r>
            <a:r>
              <a:rPr lang="en-US" baseline="0" dirty="0"/>
              <a:t> look at the list of ethnographic settings. Were students surprised by some of them? Why do they think ethnographic research was conducted at some of these places and what do they think people could learn from them? Have students discuss the difference between grounded theory and the hypothetico-deductive method of research.</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1593314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discuss their familiarity with focus groups either as participants or simply an understanding of what they are. What do most students associate with focus groups? </a:t>
            </a:r>
            <a:r>
              <a:rPr lang="en-US" dirty="0"/>
              <a:t>Have</a:t>
            </a:r>
            <a:r>
              <a:rPr lang="en-US" baseline="0" dirty="0"/>
              <a:t> students discuss their familiarity with the different types of interviews.</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2783880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a:t>
            </a:r>
            <a:r>
              <a:rPr lang="en-US" baseline="0" dirty="0"/>
              <a:t> famous case studies in psychology’s history (e.g., Freud’s patients; Piaget’s kids; Phineas Gage).</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16228808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Ask</a:t>
            </a:r>
            <a:r>
              <a:rPr lang="en-US" baseline="0" dirty="0"/>
              <a:t> students w</a:t>
            </a:r>
            <a:r>
              <a:rPr lang="en-US" dirty="0"/>
              <a:t>hat types of research studies might be particularly</a:t>
            </a:r>
            <a:r>
              <a:rPr lang="en-US" baseline="0" dirty="0"/>
              <a:t> suitable for content analysis? Some examples might be categorization of experiences, scale development, etc.</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24</a:t>
            </a:fld>
            <a:endParaRPr lang="en-US" dirty="0"/>
          </a:p>
        </p:txBody>
      </p:sp>
    </p:spTree>
    <p:extLst>
      <p:ext uri="{BB962C8B-B14F-4D97-AF65-F5344CB8AC3E}">
        <p14:creationId xmlns:p14="http://schemas.microsoft.com/office/powerpoint/2010/main" val="1530501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25</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Give students examples of correlational research and have them think of potential third variables.</a:t>
            </a:r>
            <a:endParaRPr lang="en-US" baseline="0"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4</a:t>
            </a:fld>
            <a:endParaRPr lang="en-US" dirty="0"/>
          </a:p>
        </p:txBody>
      </p:sp>
    </p:spTree>
    <p:extLst>
      <p:ext uri="{BB962C8B-B14F-4D97-AF65-F5344CB8AC3E}">
        <p14:creationId xmlns:p14="http://schemas.microsoft.com/office/powerpoint/2010/main" val="1647041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previous examples of correlations and third variables to show that different explanations for a relationship.</a:t>
            </a:r>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1957352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Emphasize that a pre-existing group is a group that cannot be manipulated. Have students recall the language of association versus the language of causality. Why must they use the language of association.</a:t>
            </a:r>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3133051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the relationship between correlation</a:t>
            </a:r>
            <a:r>
              <a:rPr lang="en-US" baseline="0" dirty="0"/>
              <a:t> and regression in that the ability to predict an outcome is related to the strength of the relationship between the variables.</a:t>
            </a:r>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1492970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endParaRPr lang="en-US" baseline="0"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3715368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with students how</a:t>
            </a:r>
            <a:r>
              <a:rPr lang="en-US" baseline="0" dirty="0"/>
              <a:t> quantitative research reduces data to numbers. Use the definition of operational definitions to emphasize this definition. Discuss definitions the uses of qualitative research.</a:t>
            </a:r>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2487770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a:t>
            </a:r>
            <a:r>
              <a:rPr lang="en-US" baseline="0" dirty="0"/>
              <a:t> the types of biases that students think researchers should consider when doing qualitative research and reflecting on their experience in the research process.</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3882586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04BF29D-F2C1-4E41-B0B8-215DC5D30A6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394781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4ADA6EB-4AC0-428D-BB2F-AB7E5077991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594549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2180971-1319-406C-9B6A-24B737222A2F}"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494200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956BCFB-F0BE-496E-AC13-5A2F28990D47}"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178126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B6C034D-40FE-4716-8629-1EC2A509CD62}"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12819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5CE1F8E9-0487-4807-B61E-26438B639C49}"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147247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D77CE9C3-FA60-47EE-B116-A4D6266D2CAB}" type="datetime1">
              <a:rPr lang="en-US" smtClean="0"/>
              <a:pPr/>
              <a:t>3/8/2017</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650347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D9DD411-B3EB-413C-887B-3FD8E04E39D8}" type="datetime1">
              <a:rPr lang="en-US" smtClean="0"/>
              <a:pPr/>
              <a:t>3/8/2017</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771617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BA642D47-F7EA-48FC-A403-3ED460AE5223}" type="datetime1">
              <a:rPr lang="en-US" smtClean="0"/>
              <a:pPr/>
              <a:t>3/8/2017</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425983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D9B05C3-60DA-445A-B022-6679E813C30A}"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807440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290219C-9649-45B1-8133-11E90BF364E0}"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733246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8" name="Rectangle 7"/>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388751624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018" y="436605"/>
            <a:ext cx="4168031" cy="5887141"/>
          </a:xfrm>
          <a:prstGeom prst="rect">
            <a:avLst/>
          </a:prstGeom>
        </p:spPr>
      </p:pic>
      <p:sp>
        <p:nvSpPr>
          <p:cNvPr id="9" name="Rectangle 8"/>
          <p:cNvSpPr/>
          <p:nvPr/>
        </p:nvSpPr>
        <p:spPr>
          <a:xfrm>
            <a:off x="4816537" y="2114644"/>
            <a:ext cx="4187419" cy="2246769"/>
          </a:xfrm>
          <a:prstGeom prst="rect">
            <a:avLst/>
          </a:prstGeom>
        </p:spPr>
        <p:txBody>
          <a:bodyPr wrap="square">
            <a:spAutoFit/>
          </a:bodyPr>
          <a:lstStyle/>
          <a:p>
            <a:r>
              <a:rPr lang="en-US" sz="3000" b="1" dirty="0"/>
              <a:t>The Research Experience: Planning, Conducting, and Reporting Research</a:t>
            </a:r>
          </a:p>
          <a:p>
            <a:r>
              <a:rPr lang="en-US" sz="2000" dirty="0"/>
              <a:t>© Ann Sloan Devlin</a:t>
            </a:r>
          </a:p>
        </p:txBody>
      </p:sp>
    </p:spTree>
    <p:extLst>
      <p:ext uri="{BB962C8B-B14F-4D97-AF65-F5344CB8AC3E}">
        <p14:creationId xmlns:p14="http://schemas.microsoft.com/office/powerpoint/2010/main" val="2462501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732596"/>
            <a:ext cx="7886700" cy="1062022"/>
          </a:xfrm>
        </p:spPr>
        <p:txBody>
          <a:bodyPr>
            <a:noAutofit/>
          </a:bodyPr>
          <a:lstStyle/>
          <a:p>
            <a:r>
              <a:rPr lang="en-US" dirty="0"/>
              <a:t>Qualitative Research and the Concept of Reflexivity </a:t>
            </a:r>
          </a:p>
        </p:txBody>
      </p:sp>
      <p:sp>
        <p:nvSpPr>
          <p:cNvPr id="3" name="Content Placeholder 2"/>
          <p:cNvSpPr>
            <a:spLocks noGrp="1"/>
          </p:cNvSpPr>
          <p:nvPr>
            <p:ph idx="1"/>
          </p:nvPr>
        </p:nvSpPr>
        <p:spPr>
          <a:xfrm>
            <a:off x="587256" y="2501282"/>
            <a:ext cx="8043996" cy="3062030"/>
          </a:xfrm>
        </p:spPr>
        <p:txBody>
          <a:bodyPr>
            <a:noAutofit/>
          </a:bodyPr>
          <a:lstStyle/>
          <a:p>
            <a:pPr>
              <a:lnSpc>
                <a:spcPct val="100000"/>
              </a:lnSpc>
            </a:pPr>
            <a:r>
              <a:rPr lang="en-US" b="1" dirty="0"/>
              <a:t>Reflexivity</a:t>
            </a:r>
            <a:r>
              <a:rPr lang="en-US" dirty="0"/>
              <a:t>: an aspect of qualitative research in which researchers reflect on their experience as part of the research </a:t>
            </a:r>
            <a:r>
              <a:rPr lang="en-US" dirty="0" smtClean="0"/>
              <a:t>process</a:t>
            </a:r>
            <a:endParaRPr lang="en-US" b="1" dirty="0"/>
          </a:p>
          <a:p>
            <a:pPr lvl="1">
              <a:lnSpc>
                <a:spcPct val="100000"/>
              </a:lnSpc>
            </a:pPr>
            <a:r>
              <a:rPr lang="en-US" dirty="0"/>
              <a:t>Researchers must consider the potential for their own bias in being part of the research </a:t>
            </a:r>
            <a:r>
              <a:rPr lang="en-US" dirty="0" smtClean="0"/>
              <a:t>process</a:t>
            </a:r>
            <a:endParaRPr lang="en-US" dirty="0"/>
          </a:p>
          <a:p>
            <a:pPr lvl="1">
              <a:lnSpc>
                <a:spcPct val="100000"/>
              </a:lnSpc>
            </a:pPr>
            <a:r>
              <a:rPr lang="en-US" b="1" dirty="0"/>
              <a:t>Positivism</a:t>
            </a:r>
            <a:r>
              <a:rPr lang="en-US" dirty="0"/>
              <a:t>: philosophical approach to science that stresses information gained through the sciences (direct experience</a:t>
            </a:r>
            <a:r>
              <a:rPr lang="en-US" dirty="0" smtClean="0"/>
              <a:t>)</a:t>
            </a:r>
            <a:endParaRPr lang="en-US" b="1" dirty="0"/>
          </a:p>
        </p:txBody>
      </p:sp>
    </p:spTree>
    <p:extLst>
      <p:ext uri="{BB962C8B-B14F-4D97-AF65-F5344CB8AC3E}">
        <p14:creationId xmlns:p14="http://schemas.microsoft.com/office/powerpoint/2010/main" val="707163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12954"/>
            <a:ext cx="7886700" cy="1173117"/>
          </a:xfrm>
        </p:spPr>
        <p:txBody>
          <a:bodyPr>
            <a:normAutofit fontScale="90000"/>
          </a:bodyPr>
          <a:lstStyle/>
          <a:p>
            <a:r>
              <a:rPr lang="en-US" dirty="0"/>
              <a:t>Acceptance of Qualitative Methodology in the Social and Behavioral Sciences</a:t>
            </a:r>
          </a:p>
        </p:txBody>
      </p:sp>
      <p:sp>
        <p:nvSpPr>
          <p:cNvPr id="3" name="Content Placeholder 2"/>
          <p:cNvSpPr>
            <a:spLocks noGrp="1"/>
          </p:cNvSpPr>
          <p:nvPr>
            <p:ph idx="1"/>
          </p:nvPr>
        </p:nvSpPr>
        <p:spPr>
          <a:xfrm>
            <a:off x="612895" y="2364917"/>
            <a:ext cx="8257641" cy="2967660"/>
          </a:xfrm>
        </p:spPr>
        <p:txBody>
          <a:bodyPr>
            <a:normAutofit lnSpcReduction="10000"/>
          </a:bodyPr>
          <a:lstStyle/>
          <a:p>
            <a:pPr>
              <a:lnSpc>
                <a:spcPct val="100000"/>
              </a:lnSpc>
            </a:pPr>
            <a:r>
              <a:rPr lang="en-US" dirty="0"/>
              <a:t>While some social sciences rely heavily on qualitative research (e.g., anthropology), others have a more complicated relationship with its use (e.g., psychology</a:t>
            </a:r>
            <a:r>
              <a:rPr lang="en-US" dirty="0" smtClean="0"/>
              <a:t>)</a:t>
            </a:r>
            <a:endParaRPr lang="en-US" dirty="0"/>
          </a:p>
          <a:p>
            <a:pPr lvl="1">
              <a:lnSpc>
                <a:spcPct val="100000"/>
              </a:lnSpc>
            </a:pPr>
            <a:r>
              <a:rPr lang="en-US" dirty="0"/>
              <a:t>On the one hand, recent journals have embraced qualitative research or mixed methods research that combines both quantitative and qualitative </a:t>
            </a:r>
            <a:r>
              <a:rPr lang="en-US" dirty="0" smtClean="0"/>
              <a:t>research</a:t>
            </a:r>
            <a:endParaRPr lang="en-US" dirty="0"/>
          </a:p>
          <a:p>
            <a:pPr lvl="1">
              <a:lnSpc>
                <a:spcPct val="100000"/>
              </a:lnSpc>
            </a:pPr>
            <a:r>
              <a:rPr lang="en-US" dirty="0"/>
              <a:t>On the other, psychology’s use of the scientific method to formulate testable hypotheses has marginalized and politicized the use of qualitative </a:t>
            </a:r>
            <a:r>
              <a:rPr lang="en-US" dirty="0" smtClean="0"/>
              <a:t>methods</a:t>
            </a:r>
            <a:endParaRPr lang="en-US" dirty="0"/>
          </a:p>
        </p:txBody>
      </p:sp>
    </p:spTree>
    <p:extLst>
      <p:ext uri="{BB962C8B-B14F-4D97-AF65-F5344CB8AC3E}">
        <p14:creationId xmlns:p14="http://schemas.microsoft.com/office/powerpoint/2010/main" val="2486110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553134"/>
            <a:ext cx="7886700" cy="874014"/>
          </a:xfrm>
        </p:spPr>
        <p:txBody>
          <a:bodyPr/>
          <a:lstStyle/>
          <a:p>
            <a:r>
              <a:rPr lang="en-US" dirty="0"/>
              <a:t>Qualitative Approaches to Research</a:t>
            </a:r>
          </a:p>
        </p:txBody>
      </p:sp>
      <p:sp>
        <p:nvSpPr>
          <p:cNvPr id="3" name="Content Placeholder 2"/>
          <p:cNvSpPr>
            <a:spLocks noGrp="1"/>
          </p:cNvSpPr>
          <p:nvPr>
            <p:ph idx="1"/>
          </p:nvPr>
        </p:nvSpPr>
        <p:spPr>
          <a:xfrm>
            <a:off x="587257" y="2065812"/>
            <a:ext cx="8223458" cy="3475435"/>
          </a:xfrm>
        </p:spPr>
        <p:txBody>
          <a:bodyPr>
            <a:normAutofit lnSpcReduction="10000"/>
          </a:bodyPr>
          <a:lstStyle/>
          <a:p>
            <a:pPr>
              <a:lnSpc>
                <a:spcPct val="100000"/>
              </a:lnSpc>
            </a:pPr>
            <a:r>
              <a:rPr lang="en-US" b="1" dirty="0"/>
              <a:t>Archival Research (Document Analysis)</a:t>
            </a:r>
            <a:r>
              <a:rPr lang="en-US" dirty="0"/>
              <a:t>: research based on existing records such as newspapers, medical records, yearbooks, photographs, or any unpublished or published materials that can be </a:t>
            </a:r>
            <a:r>
              <a:rPr lang="en-US" dirty="0" smtClean="0"/>
              <a:t>evaluated</a:t>
            </a:r>
            <a:endParaRPr lang="en-US" dirty="0"/>
          </a:p>
          <a:p>
            <a:pPr lvl="1">
              <a:lnSpc>
                <a:spcPct val="100000"/>
              </a:lnSpc>
            </a:pPr>
            <a:r>
              <a:rPr lang="en-US" dirty="0"/>
              <a:t>Data that </a:t>
            </a:r>
            <a:r>
              <a:rPr lang="en-US" dirty="0" smtClean="0"/>
              <a:t>include </a:t>
            </a:r>
            <a:r>
              <a:rPr lang="en-US" dirty="0"/>
              <a:t>personal information must be </a:t>
            </a:r>
            <a:r>
              <a:rPr lang="en-US" b="1" dirty="0"/>
              <a:t>de-identified</a:t>
            </a:r>
            <a:r>
              <a:rPr lang="en-US" dirty="0"/>
              <a:t>: data in which personally identifying information has been removed; typically involves research with HIPAA (Health Insurance Portability and Accountability Act) </a:t>
            </a:r>
            <a:r>
              <a:rPr lang="en-US" dirty="0" smtClean="0"/>
              <a:t>data</a:t>
            </a:r>
            <a:endParaRPr lang="en-US" dirty="0"/>
          </a:p>
          <a:p>
            <a:pPr>
              <a:lnSpc>
                <a:spcPct val="100000"/>
              </a:lnSpc>
            </a:pPr>
            <a:r>
              <a:rPr lang="en-US" b="1" dirty="0"/>
              <a:t>Physical traces</a:t>
            </a:r>
            <a:r>
              <a:rPr lang="en-US" dirty="0"/>
              <a:t>: leftover physical elements in the environment that can be used as sources of data for </a:t>
            </a:r>
            <a:r>
              <a:rPr lang="en-US" dirty="0" smtClean="0"/>
              <a:t>research</a:t>
            </a:r>
            <a:endParaRPr lang="en-US" b="1" dirty="0"/>
          </a:p>
        </p:txBody>
      </p:sp>
    </p:spTree>
    <p:extLst>
      <p:ext uri="{BB962C8B-B14F-4D97-AF65-F5344CB8AC3E}">
        <p14:creationId xmlns:p14="http://schemas.microsoft.com/office/powerpoint/2010/main" val="1112366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66571"/>
            <a:ext cx="7532584" cy="726393"/>
          </a:xfrm>
        </p:spPr>
        <p:txBody>
          <a:bodyPr/>
          <a:lstStyle/>
          <a:p>
            <a:r>
              <a:rPr lang="en-US" dirty="0"/>
              <a:t>Qualitative Approaches to Research</a:t>
            </a:r>
          </a:p>
        </p:txBody>
      </p:sp>
      <p:sp>
        <p:nvSpPr>
          <p:cNvPr id="3" name="Content Placeholder 2"/>
          <p:cNvSpPr>
            <a:spLocks noGrp="1"/>
          </p:cNvSpPr>
          <p:nvPr>
            <p:ph idx="1"/>
          </p:nvPr>
        </p:nvSpPr>
        <p:spPr>
          <a:xfrm>
            <a:off x="604348" y="1860713"/>
            <a:ext cx="7608161" cy="3728236"/>
          </a:xfrm>
        </p:spPr>
        <p:txBody>
          <a:bodyPr>
            <a:noAutofit/>
          </a:bodyPr>
          <a:lstStyle/>
          <a:p>
            <a:pPr>
              <a:lnSpc>
                <a:spcPct val="100000"/>
              </a:lnSpc>
            </a:pPr>
            <a:r>
              <a:rPr lang="en-US" b="1" dirty="0"/>
              <a:t>Observation</a:t>
            </a:r>
            <a:r>
              <a:rPr lang="en-US" dirty="0"/>
              <a:t>: form of data gathering in which observers collect information through the senses, primarily </a:t>
            </a:r>
            <a:r>
              <a:rPr lang="en-US" dirty="0" smtClean="0"/>
              <a:t>visual</a:t>
            </a:r>
            <a:endParaRPr lang="en-US" b="1" dirty="0"/>
          </a:p>
          <a:p>
            <a:pPr marL="274320" lvl="1">
              <a:lnSpc>
                <a:spcPct val="100000"/>
              </a:lnSpc>
            </a:pPr>
            <a:r>
              <a:rPr lang="en-US" b="1" dirty="0"/>
              <a:t>Naturalistic observation</a:t>
            </a:r>
            <a:r>
              <a:rPr lang="en-US" dirty="0"/>
              <a:t>: observing individuals in their natural settings, without any kind of intervention or </a:t>
            </a:r>
            <a:r>
              <a:rPr lang="en-US" dirty="0" smtClean="0"/>
              <a:t>manipulation</a:t>
            </a:r>
            <a:endParaRPr lang="en-US" b="1" dirty="0"/>
          </a:p>
          <a:p>
            <a:pPr lvl="2">
              <a:lnSpc>
                <a:spcPct val="100000"/>
              </a:lnSpc>
            </a:pPr>
            <a:r>
              <a:rPr lang="en-US" dirty="0"/>
              <a:t>Data gathering should be structured and organized but not disrupt or interfere with natural </a:t>
            </a:r>
            <a:r>
              <a:rPr lang="en-US" dirty="0" smtClean="0"/>
              <a:t>behavior</a:t>
            </a:r>
            <a:endParaRPr lang="en-US" dirty="0"/>
          </a:p>
          <a:p>
            <a:pPr lvl="2">
              <a:lnSpc>
                <a:spcPct val="100000"/>
              </a:lnSpc>
            </a:pPr>
            <a:r>
              <a:rPr lang="en-US" dirty="0"/>
              <a:t>Multiple raters (and a test of inter-rater reliability) should be </a:t>
            </a:r>
            <a:r>
              <a:rPr lang="en-US" dirty="0" smtClean="0"/>
              <a:t>used</a:t>
            </a:r>
            <a:endParaRPr lang="en-US" dirty="0"/>
          </a:p>
        </p:txBody>
      </p:sp>
    </p:spTree>
    <p:extLst>
      <p:ext uri="{BB962C8B-B14F-4D97-AF65-F5344CB8AC3E}">
        <p14:creationId xmlns:p14="http://schemas.microsoft.com/office/powerpoint/2010/main" val="2571687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67" y="630047"/>
            <a:ext cx="7886700" cy="788556"/>
          </a:xfrm>
        </p:spPr>
        <p:txBody>
          <a:bodyPr/>
          <a:lstStyle/>
          <a:p>
            <a:r>
              <a:rPr lang="en-US" dirty="0"/>
              <a:t>Qualitative Approaches to Research</a:t>
            </a:r>
          </a:p>
        </p:txBody>
      </p:sp>
      <p:sp>
        <p:nvSpPr>
          <p:cNvPr id="3" name="Content Placeholder 2"/>
          <p:cNvSpPr>
            <a:spLocks noGrp="1"/>
          </p:cNvSpPr>
          <p:nvPr>
            <p:ph idx="1"/>
          </p:nvPr>
        </p:nvSpPr>
        <p:spPr>
          <a:xfrm>
            <a:off x="612893" y="1869259"/>
            <a:ext cx="7855989" cy="3958971"/>
          </a:xfrm>
        </p:spPr>
        <p:txBody>
          <a:bodyPr>
            <a:noAutofit/>
          </a:bodyPr>
          <a:lstStyle/>
          <a:p>
            <a:pPr>
              <a:lnSpc>
                <a:spcPct val="110000"/>
              </a:lnSpc>
            </a:pPr>
            <a:r>
              <a:rPr lang="en-US" dirty="0"/>
              <a:t>Capturing behavior: Behavioral </a:t>
            </a:r>
            <a:r>
              <a:rPr lang="en-US" dirty="0" smtClean="0"/>
              <a:t>categories</a:t>
            </a:r>
            <a:endParaRPr lang="en-US" dirty="0"/>
          </a:p>
          <a:p>
            <a:pPr lvl="1">
              <a:lnSpc>
                <a:spcPct val="110000"/>
              </a:lnSpc>
            </a:pPr>
            <a:r>
              <a:rPr lang="en-US" b="1" dirty="0"/>
              <a:t>Behavioral categories</a:t>
            </a:r>
            <a:r>
              <a:rPr lang="en-US" dirty="0"/>
              <a:t>: categories of behavior, usually predetermined, used to guide the recording of observed </a:t>
            </a:r>
            <a:r>
              <a:rPr lang="en-US" dirty="0" smtClean="0"/>
              <a:t>behavior</a:t>
            </a:r>
            <a:endParaRPr lang="en-US" dirty="0"/>
          </a:p>
          <a:p>
            <a:pPr lvl="1">
              <a:lnSpc>
                <a:spcPct val="110000"/>
              </a:lnSpc>
            </a:pPr>
            <a:r>
              <a:rPr lang="en-US" b="1" dirty="0"/>
              <a:t>Behavior Coding Scheme</a:t>
            </a:r>
            <a:r>
              <a:rPr lang="en-US" dirty="0"/>
              <a:t>: an approach to observational research in which there is a checklist to code targeted </a:t>
            </a:r>
            <a:r>
              <a:rPr lang="en-US" dirty="0" smtClean="0"/>
              <a:t>behaviors</a:t>
            </a:r>
            <a:endParaRPr lang="en-US" dirty="0"/>
          </a:p>
          <a:p>
            <a:pPr lvl="1">
              <a:lnSpc>
                <a:spcPct val="110000"/>
              </a:lnSpc>
            </a:pPr>
            <a:r>
              <a:rPr lang="en-US" dirty="0"/>
              <a:t>In behavioral observation, it is critical to have clear operational definitions to guide categorization of </a:t>
            </a:r>
            <a:r>
              <a:rPr lang="en-US" dirty="0" smtClean="0"/>
              <a:t>behaviors</a:t>
            </a:r>
            <a:endParaRPr lang="en-US" dirty="0"/>
          </a:p>
        </p:txBody>
      </p:sp>
    </p:spTree>
    <p:extLst>
      <p:ext uri="{BB962C8B-B14F-4D97-AF65-F5344CB8AC3E}">
        <p14:creationId xmlns:p14="http://schemas.microsoft.com/office/powerpoint/2010/main" val="27132968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830" y="877875"/>
            <a:ext cx="7886700" cy="643278"/>
          </a:xfrm>
        </p:spPr>
        <p:txBody>
          <a:bodyPr/>
          <a:lstStyle/>
          <a:p>
            <a:r>
              <a:rPr lang="en-US" dirty="0"/>
              <a:t>Qualitative Approaches to Research</a:t>
            </a:r>
          </a:p>
        </p:txBody>
      </p:sp>
      <p:sp>
        <p:nvSpPr>
          <p:cNvPr id="3" name="Content Placeholder 2"/>
          <p:cNvSpPr>
            <a:spLocks noGrp="1"/>
          </p:cNvSpPr>
          <p:nvPr>
            <p:ph idx="1"/>
          </p:nvPr>
        </p:nvSpPr>
        <p:spPr>
          <a:xfrm>
            <a:off x="595802" y="2048721"/>
            <a:ext cx="7616706" cy="3275309"/>
          </a:xfrm>
        </p:spPr>
        <p:txBody>
          <a:bodyPr>
            <a:noAutofit/>
          </a:bodyPr>
          <a:lstStyle/>
          <a:p>
            <a:pPr>
              <a:lnSpc>
                <a:spcPct val="100000"/>
              </a:lnSpc>
            </a:pPr>
            <a:r>
              <a:rPr lang="en-US" dirty="0"/>
              <a:t>Role of the observer in behavioral </a:t>
            </a:r>
            <a:r>
              <a:rPr lang="en-US" dirty="0" smtClean="0"/>
              <a:t>recordings</a:t>
            </a:r>
            <a:endParaRPr lang="en-US" dirty="0"/>
          </a:p>
          <a:p>
            <a:pPr lvl="1">
              <a:lnSpc>
                <a:spcPct val="100000"/>
              </a:lnSpc>
            </a:pPr>
            <a:r>
              <a:rPr lang="en-US" dirty="0" smtClean="0"/>
              <a:t>Videotaping—with </a:t>
            </a:r>
            <a:r>
              <a:rPr lang="en-US" dirty="0"/>
              <a:t>IRB approval, you could install and leave a recording device for later categorization by multiple </a:t>
            </a:r>
            <a:r>
              <a:rPr lang="en-US" dirty="0" smtClean="0"/>
              <a:t>observers</a:t>
            </a:r>
            <a:endParaRPr lang="en-US" dirty="0"/>
          </a:p>
          <a:p>
            <a:pPr lvl="1">
              <a:lnSpc>
                <a:spcPct val="100000"/>
              </a:lnSpc>
            </a:pPr>
            <a:r>
              <a:rPr lang="en-US" b="1" dirty="0"/>
              <a:t>Concealed observer</a:t>
            </a:r>
            <a:r>
              <a:rPr lang="en-US" dirty="0"/>
              <a:t>: observing in a setting while concealed; a form of passive </a:t>
            </a:r>
            <a:r>
              <a:rPr lang="en-US" dirty="0" smtClean="0"/>
              <a:t>deception</a:t>
            </a:r>
            <a:endParaRPr lang="en-US" dirty="0"/>
          </a:p>
          <a:p>
            <a:pPr lvl="1">
              <a:lnSpc>
                <a:spcPct val="100000"/>
              </a:lnSpc>
            </a:pPr>
            <a:r>
              <a:rPr lang="en-US" dirty="0"/>
              <a:t>Acclimation and </a:t>
            </a:r>
            <a:r>
              <a:rPr lang="en-US" dirty="0" smtClean="0"/>
              <a:t>observation—the </a:t>
            </a:r>
            <a:r>
              <a:rPr lang="en-US" dirty="0"/>
              <a:t>observers spend time in the data collection setting so that everyone gets used to their </a:t>
            </a:r>
            <a:r>
              <a:rPr lang="en-US" dirty="0" smtClean="0"/>
              <a:t>presence</a:t>
            </a:r>
            <a:endParaRPr lang="en-US" dirty="0"/>
          </a:p>
        </p:txBody>
      </p:sp>
    </p:spTree>
    <p:extLst>
      <p:ext uri="{BB962C8B-B14F-4D97-AF65-F5344CB8AC3E}">
        <p14:creationId xmlns:p14="http://schemas.microsoft.com/office/powerpoint/2010/main" val="2011540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196" y="749687"/>
            <a:ext cx="7489854" cy="762919"/>
          </a:xfrm>
        </p:spPr>
        <p:txBody>
          <a:bodyPr/>
          <a:lstStyle/>
          <a:p>
            <a:r>
              <a:rPr lang="en-US" dirty="0"/>
              <a:t>Qualitative Approaches to Research</a:t>
            </a:r>
          </a:p>
        </p:txBody>
      </p:sp>
      <p:sp>
        <p:nvSpPr>
          <p:cNvPr id="3" name="Content Placeholder 2"/>
          <p:cNvSpPr>
            <a:spLocks noGrp="1"/>
          </p:cNvSpPr>
          <p:nvPr>
            <p:ph idx="1"/>
          </p:nvPr>
        </p:nvSpPr>
        <p:spPr>
          <a:xfrm>
            <a:off x="612893" y="2091450"/>
            <a:ext cx="7385970" cy="3010389"/>
          </a:xfrm>
        </p:spPr>
        <p:txBody>
          <a:bodyPr>
            <a:noAutofit/>
          </a:bodyPr>
          <a:lstStyle/>
          <a:p>
            <a:pPr>
              <a:lnSpc>
                <a:spcPct val="100000"/>
              </a:lnSpc>
            </a:pPr>
            <a:r>
              <a:rPr lang="en-US" dirty="0"/>
              <a:t>Behavior Recording and </a:t>
            </a:r>
            <a:r>
              <a:rPr lang="en-US" dirty="0" smtClean="0"/>
              <a:t>Mapping</a:t>
            </a:r>
            <a:endParaRPr lang="en-US" dirty="0"/>
          </a:p>
          <a:p>
            <a:pPr lvl="1">
              <a:lnSpc>
                <a:spcPct val="100000"/>
              </a:lnSpc>
            </a:pPr>
            <a:r>
              <a:rPr lang="en-US" dirty="0"/>
              <a:t>Researchers develop behavior coding schemes and list the behaviors on a sheet of paper or digital assistant for observers to place a check by when a behavior </a:t>
            </a:r>
            <a:r>
              <a:rPr lang="en-US" dirty="0" smtClean="0"/>
              <a:t>occurs</a:t>
            </a:r>
            <a:endParaRPr lang="en-US" dirty="0"/>
          </a:p>
          <a:p>
            <a:pPr lvl="1">
              <a:lnSpc>
                <a:spcPct val="100000"/>
              </a:lnSpc>
            </a:pPr>
            <a:r>
              <a:rPr lang="en-US" b="1" dirty="0"/>
              <a:t>Behavior map</a:t>
            </a:r>
            <a:r>
              <a:rPr lang="en-US" dirty="0"/>
              <a:t>: a particular kind of behavior recording in which the variable of interest is the spatial location of the </a:t>
            </a:r>
            <a:r>
              <a:rPr lang="en-US" dirty="0" smtClean="0"/>
              <a:t>individual</a:t>
            </a:r>
            <a:endParaRPr lang="en-US" dirty="0"/>
          </a:p>
        </p:txBody>
      </p:sp>
    </p:spTree>
    <p:extLst>
      <p:ext uri="{BB962C8B-B14F-4D97-AF65-F5344CB8AC3E}">
        <p14:creationId xmlns:p14="http://schemas.microsoft.com/office/powerpoint/2010/main" val="7133555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67" y="578771"/>
            <a:ext cx="7524038" cy="865468"/>
          </a:xfrm>
        </p:spPr>
        <p:txBody>
          <a:bodyPr/>
          <a:lstStyle/>
          <a:p>
            <a:r>
              <a:rPr lang="en-US" dirty="0"/>
              <a:t>Qualitative Approaches to Research</a:t>
            </a:r>
          </a:p>
        </p:txBody>
      </p:sp>
      <p:sp>
        <p:nvSpPr>
          <p:cNvPr id="3" name="Content Placeholder 2"/>
          <p:cNvSpPr>
            <a:spLocks noGrp="1"/>
          </p:cNvSpPr>
          <p:nvPr>
            <p:ph idx="1"/>
          </p:nvPr>
        </p:nvSpPr>
        <p:spPr>
          <a:xfrm>
            <a:off x="604347" y="2057267"/>
            <a:ext cx="8240549" cy="3386403"/>
          </a:xfrm>
        </p:spPr>
        <p:txBody>
          <a:bodyPr>
            <a:noAutofit/>
          </a:bodyPr>
          <a:lstStyle/>
          <a:p>
            <a:pPr>
              <a:lnSpc>
                <a:spcPct val="100000"/>
              </a:lnSpc>
            </a:pPr>
            <a:r>
              <a:rPr lang="en-US" dirty="0"/>
              <a:t>How often and how long to </a:t>
            </a:r>
            <a:r>
              <a:rPr lang="en-US" dirty="0" smtClean="0"/>
              <a:t>observe</a:t>
            </a:r>
            <a:endParaRPr lang="en-US" dirty="0"/>
          </a:p>
          <a:p>
            <a:pPr lvl="1">
              <a:lnSpc>
                <a:spcPct val="100000"/>
              </a:lnSpc>
            </a:pPr>
            <a:r>
              <a:rPr lang="en-US" b="1" dirty="0"/>
              <a:t>Frequency approach</a:t>
            </a:r>
            <a:r>
              <a:rPr lang="en-US" dirty="0"/>
              <a:t>: an approach to observation in which the number of times a behavior occurred in a given period of time is </a:t>
            </a:r>
            <a:r>
              <a:rPr lang="en-US" dirty="0" smtClean="0"/>
              <a:t>recorded</a:t>
            </a:r>
            <a:endParaRPr lang="en-US" dirty="0"/>
          </a:p>
          <a:p>
            <a:pPr lvl="1">
              <a:lnSpc>
                <a:spcPct val="100000"/>
              </a:lnSpc>
            </a:pPr>
            <a:r>
              <a:rPr lang="en-US" b="1" dirty="0"/>
              <a:t>Duration</a:t>
            </a:r>
            <a:r>
              <a:rPr lang="en-US" dirty="0"/>
              <a:t>: an approach to observation in which how long a behavior lasts is </a:t>
            </a:r>
            <a:r>
              <a:rPr lang="en-US" dirty="0" smtClean="0"/>
              <a:t>recorded</a:t>
            </a:r>
            <a:endParaRPr lang="en-US" dirty="0"/>
          </a:p>
          <a:p>
            <a:pPr lvl="1">
              <a:lnSpc>
                <a:spcPct val="100000"/>
              </a:lnSpc>
            </a:pPr>
            <a:r>
              <a:rPr lang="en-US" b="1" dirty="0"/>
              <a:t>Interval</a:t>
            </a:r>
            <a:r>
              <a:rPr lang="en-US" dirty="0"/>
              <a:t>: an approach to observation in which whether a behavior occurs is recorded within specific observation </a:t>
            </a:r>
            <a:r>
              <a:rPr lang="en-US" dirty="0" smtClean="0"/>
              <a:t>periods</a:t>
            </a:r>
            <a:endParaRPr lang="en-US" dirty="0"/>
          </a:p>
        </p:txBody>
      </p:sp>
    </p:spTree>
    <p:extLst>
      <p:ext uri="{BB962C8B-B14F-4D97-AF65-F5344CB8AC3E}">
        <p14:creationId xmlns:p14="http://schemas.microsoft.com/office/powerpoint/2010/main" val="36817334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2" y="706957"/>
            <a:ext cx="7481309" cy="848377"/>
          </a:xfrm>
        </p:spPr>
        <p:txBody>
          <a:bodyPr/>
          <a:lstStyle/>
          <a:p>
            <a:r>
              <a:rPr lang="en-US" dirty="0"/>
              <a:t>Qualitative Approaches to Research</a:t>
            </a:r>
          </a:p>
        </p:txBody>
      </p:sp>
      <p:sp>
        <p:nvSpPr>
          <p:cNvPr id="3" name="Content Placeholder 2"/>
          <p:cNvSpPr>
            <a:spLocks noGrp="1"/>
          </p:cNvSpPr>
          <p:nvPr>
            <p:ph idx="1"/>
          </p:nvPr>
        </p:nvSpPr>
        <p:spPr>
          <a:xfrm>
            <a:off x="595803" y="2236729"/>
            <a:ext cx="7573977" cy="2882201"/>
          </a:xfrm>
        </p:spPr>
        <p:txBody>
          <a:bodyPr>
            <a:noAutofit/>
          </a:bodyPr>
          <a:lstStyle/>
          <a:p>
            <a:pPr>
              <a:lnSpc>
                <a:spcPct val="110000"/>
              </a:lnSpc>
            </a:pPr>
            <a:r>
              <a:rPr lang="en-US" dirty="0"/>
              <a:t>Dealing with intricacy and complexity in </a:t>
            </a:r>
            <a:r>
              <a:rPr lang="en-US" dirty="0" smtClean="0"/>
              <a:t>behavior</a:t>
            </a:r>
            <a:endParaRPr lang="en-US" dirty="0"/>
          </a:p>
          <a:p>
            <a:pPr lvl="1">
              <a:lnSpc>
                <a:spcPct val="110000"/>
              </a:lnSpc>
            </a:pPr>
            <a:r>
              <a:rPr lang="en-US" dirty="0"/>
              <a:t>Observational research can still try to make sense of possible causes of </a:t>
            </a:r>
            <a:r>
              <a:rPr lang="en-US" dirty="0" smtClean="0"/>
              <a:t>behavior</a:t>
            </a:r>
            <a:endParaRPr lang="en-US" dirty="0"/>
          </a:p>
          <a:p>
            <a:pPr>
              <a:lnSpc>
                <a:spcPct val="110000"/>
              </a:lnSpc>
            </a:pPr>
            <a:r>
              <a:rPr lang="en-US" dirty="0"/>
              <a:t>Training for </a:t>
            </a:r>
            <a:r>
              <a:rPr lang="en-US" dirty="0" smtClean="0"/>
              <a:t>observation</a:t>
            </a:r>
            <a:endParaRPr lang="en-US" dirty="0"/>
          </a:p>
          <a:p>
            <a:pPr lvl="1">
              <a:lnSpc>
                <a:spcPct val="110000"/>
              </a:lnSpc>
            </a:pPr>
            <a:r>
              <a:rPr lang="en-US" dirty="0"/>
              <a:t>Observational research requires multiple, trained observers to move beyond the subjectivity of a single </a:t>
            </a:r>
            <a:r>
              <a:rPr lang="en-US" dirty="0" smtClean="0"/>
              <a:t>observer</a:t>
            </a:r>
            <a:endParaRPr lang="en-US" dirty="0"/>
          </a:p>
        </p:txBody>
      </p:sp>
    </p:spTree>
    <p:extLst>
      <p:ext uri="{BB962C8B-B14F-4D97-AF65-F5344CB8AC3E}">
        <p14:creationId xmlns:p14="http://schemas.microsoft.com/office/powerpoint/2010/main" val="3949903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604408"/>
            <a:ext cx="7886700" cy="677461"/>
          </a:xfrm>
        </p:spPr>
        <p:txBody>
          <a:bodyPr/>
          <a:lstStyle/>
          <a:p>
            <a:r>
              <a:rPr lang="en-US" dirty="0"/>
              <a:t>Qualitative Approaches to Research</a:t>
            </a:r>
          </a:p>
        </p:txBody>
      </p:sp>
      <p:sp>
        <p:nvSpPr>
          <p:cNvPr id="3" name="Content Placeholder 2"/>
          <p:cNvSpPr>
            <a:spLocks noGrp="1"/>
          </p:cNvSpPr>
          <p:nvPr>
            <p:ph idx="1"/>
          </p:nvPr>
        </p:nvSpPr>
        <p:spPr>
          <a:xfrm>
            <a:off x="615298" y="1570156"/>
            <a:ext cx="8007409" cy="4446083"/>
          </a:xfrm>
        </p:spPr>
        <p:txBody>
          <a:bodyPr>
            <a:noAutofit/>
          </a:bodyPr>
          <a:lstStyle/>
          <a:p>
            <a:pPr marL="274320">
              <a:lnSpc>
                <a:spcPct val="100000"/>
              </a:lnSpc>
            </a:pPr>
            <a:r>
              <a:rPr lang="en-US" sz="2100" b="1" dirty="0"/>
              <a:t>Inter-rater reliability</a:t>
            </a:r>
            <a:r>
              <a:rPr lang="en-US" sz="2100" dirty="0"/>
              <a:t>: calculation of the extent of agreement between </a:t>
            </a:r>
            <a:r>
              <a:rPr lang="en-US" sz="2100" dirty="0" smtClean="0"/>
              <a:t>raters</a:t>
            </a:r>
            <a:endParaRPr lang="en-US" sz="2100" dirty="0"/>
          </a:p>
          <a:p>
            <a:pPr marL="274320" lvl="1">
              <a:lnSpc>
                <a:spcPct val="100000"/>
              </a:lnSpc>
            </a:pPr>
            <a:r>
              <a:rPr lang="en-US" sz="2100" b="1" dirty="0"/>
              <a:t>Percent agreement</a:t>
            </a:r>
            <a:r>
              <a:rPr lang="en-US" sz="2100" dirty="0"/>
              <a:t>: typically used with nominal data, it is the extent to which to observers agree that a behavior occurred; the total number of agreements divided by the total number of observations multiplied by </a:t>
            </a:r>
            <a:r>
              <a:rPr lang="en-US" sz="2100" dirty="0" smtClean="0"/>
              <a:t>100</a:t>
            </a:r>
            <a:endParaRPr lang="en-US" sz="2100" dirty="0"/>
          </a:p>
          <a:p>
            <a:pPr marL="274320" lvl="1">
              <a:lnSpc>
                <a:spcPct val="100000"/>
              </a:lnSpc>
            </a:pPr>
            <a:r>
              <a:rPr lang="en-US" sz="2100" b="1" dirty="0"/>
              <a:t>Intraclass coefficient (ICC)</a:t>
            </a:r>
            <a:r>
              <a:rPr lang="en-US" sz="2100" dirty="0"/>
              <a:t>: measures the degree of association between variables that are measured on ordinal, interval, or ratio </a:t>
            </a:r>
            <a:r>
              <a:rPr lang="en-US" sz="2100" dirty="0" smtClean="0"/>
              <a:t>scales</a:t>
            </a:r>
            <a:endParaRPr lang="en-US" sz="2100" dirty="0"/>
          </a:p>
          <a:p>
            <a:pPr marL="274320" lvl="1">
              <a:lnSpc>
                <a:spcPct val="100000"/>
              </a:lnSpc>
            </a:pPr>
            <a:r>
              <a:rPr lang="en-US" sz="2100" b="1" dirty="0"/>
              <a:t>Cohen’s Kappa</a:t>
            </a:r>
            <a:r>
              <a:rPr lang="en-US" sz="2100" dirty="0"/>
              <a:t>: a measure of inter-rater agreement with nominal data that includes a correction for guessing and hence is superior to a calculation based on percent </a:t>
            </a:r>
            <a:r>
              <a:rPr lang="en-US" sz="2100" dirty="0" smtClean="0"/>
              <a:t>agreement</a:t>
            </a:r>
            <a:endParaRPr lang="en-US" sz="2100" dirty="0"/>
          </a:p>
        </p:txBody>
      </p:sp>
    </p:spTree>
    <p:extLst>
      <p:ext uri="{BB962C8B-B14F-4D97-AF65-F5344CB8AC3E}">
        <p14:creationId xmlns:p14="http://schemas.microsoft.com/office/powerpoint/2010/main" val="337017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4320" y="3438389"/>
            <a:ext cx="7543800" cy="1190528"/>
          </a:xfrm>
        </p:spPr>
        <p:txBody>
          <a:bodyPr>
            <a:normAutofit/>
          </a:bodyPr>
          <a:lstStyle/>
          <a:p>
            <a:pPr algn="ctr"/>
            <a:r>
              <a:rPr lang="en-US" sz="3600" b="1" dirty="0" smtClean="0"/>
              <a:t>Correlational </a:t>
            </a:r>
            <a:r>
              <a:rPr lang="en-US" sz="3600" b="1" dirty="0"/>
              <a:t>and Qualitative Research</a:t>
            </a:r>
          </a:p>
        </p:txBody>
      </p:sp>
      <p:sp>
        <p:nvSpPr>
          <p:cNvPr id="6" name="Rectangle 5"/>
          <p:cNvSpPr/>
          <p:nvPr/>
        </p:nvSpPr>
        <p:spPr>
          <a:xfrm>
            <a:off x="3603280" y="1936828"/>
            <a:ext cx="2313454" cy="646331"/>
          </a:xfrm>
          <a:prstGeom prst="rect">
            <a:avLst/>
          </a:prstGeom>
        </p:spPr>
        <p:txBody>
          <a:bodyPr wrap="none">
            <a:spAutoFit/>
          </a:bodyPr>
          <a:lstStyle/>
          <a:p>
            <a:pPr algn="ctr"/>
            <a:r>
              <a:rPr lang="en-US" sz="3600" b="1" dirty="0"/>
              <a:t>Chapter 6</a:t>
            </a:r>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67" y="698412"/>
            <a:ext cx="7886700" cy="737281"/>
          </a:xfrm>
        </p:spPr>
        <p:txBody>
          <a:bodyPr/>
          <a:lstStyle/>
          <a:p>
            <a:r>
              <a:rPr lang="en-US" dirty="0"/>
              <a:t>Qualitative Approaches to Research</a:t>
            </a:r>
          </a:p>
        </p:txBody>
      </p:sp>
      <p:sp>
        <p:nvSpPr>
          <p:cNvPr id="3" name="Content Placeholder 2"/>
          <p:cNvSpPr>
            <a:spLocks noGrp="1"/>
          </p:cNvSpPr>
          <p:nvPr>
            <p:ph idx="1"/>
          </p:nvPr>
        </p:nvSpPr>
        <p:spPr>
          <a:xfrm>
            <a:off x="570165" y="2270911"/>
            <a:ext cx="8069633" cy="2856565"/>
          </a:xfrm>
        </p:spPr>
        <p:txBody>
          <a:bodyPr>
            <a:noAutofit/>
          </a:bodyPr>
          <a:lstStyle/>
          <a:p>
            <a:pPr marL="274320">
              <a:lnSpc>
                <a:spcPct val="110000"/>
              </a:lnSpc>
            </a:pPr>
            <a:r>
              <a:rPr lang="en-US" b="1" dirty="0"/>
              <a:t>Participant observation</a:t>
            </a:r>
            <a:r>
              <a:rPr lang="en-US" dirty="0"/>
              <a:t>: type of behavioral observation in which the observer is a member of the group being </a:t>
            </a:r>
            <a:r>
              <a:rPr lang="en-US" dirty="0" smtClean="0"/>
              <a:t>observed</a:t>
            </a:r>
            <a:endParaRPr lang="en-US" dirty="0"/>
          </a:p>
          <a:p>
            <a:pPr marL="274320">
              <a:lnSpc>
                <a:spcPct val="110000"/>
              </a:lnSpc>
            </a:pPr>
            <a:r>
              <a:rPr lang="en-US" b="1" dirty="0"/>
              <a:t>Non-participant observation</a:t>
            </a:r>
            <a:r>
              <a:rPr lang="en-US" dirty="0"/>
              <a:t>: type of behavioral observation in which the observer is not a member of the group being </a:t>
            </a:r>
            <a:r>
              <a:rPr lang="en-US" dirty="0" smtClean="0"/>
              <a:t>observed</a:t>
            </a:r>
            <a:endParaRPr lang="en-US" dirty="0"/>
          </a:p>
          <a:p>
            <a:pPr marL="274320" lvl="1">
              <a:lnSpc>
                <a:spcPct val="110000"/>
              </a:lnSpc>
            </a:pPr>
            <a:r>
              <a:rPr lang="en-US" b="1" dirty="0"/>
              <a:t>Covert observation</a:t>
            </a:r>
            <a:r>
              <a:rPr lang="en-US" dirty="0"/>
              <a:t>: the people being observed are not informed of the purpose of the </a:t>
            </a:r>
            <a:r>
              <a:rPr lang="en-US" dirty="0" smtClean="0"/>
              <a:t>observation</a:t>
            </a:r>
            <a:endParaRPr lang="en-US" dirty="0"/>
          </a:p>
        </p:txBody>
      </p:sp>
    </p:spTree>
    <p:extLst>
      <p:ext uri="{BB962C8B-B14F-4D97-AF65-F5344CB8AC3E}">
        <p14:creationId xmlns:p14="http://schemas.microsoft.com/office/powerpoint/2010/main" val="32988192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6042"/>
            <a:ext cx="7600950" cy="754373"/>
          </a:xfrm>
        </p:spPr>
        <p:txBody>
          <a:bodyPr/>
          <a:lstStyle/>
          <a:p>
            <a:r>
              <a:rPr lang="en-US" dirty="0"/>
              <a:t>Qualitative Approaches to Research</a:t>
            </a:r>
          </a:p>
        </p:txBody>
      </p:sp>
      <p:sp>
        <p:nvSpPr>
          <p:cNvPr id="3" name="Content Placeholder 2"/>
          <p:cNvSpPr>
            <a:spLocks noGrp="1"/>
          </p:cNvSpPr>
          <p:nvPr>
            <p:ph idx="1"/>
          </p:nvPr>
        </p:nvSpPr>
        <p:spPr>
          <a:xfrm>
            <a:off x="621440" y="1766710"/>
            <a:ext cx="8001268" cy="4027339"/>
          </a:xfrm>
        </p:spPr>
        <p:txBody>
          <a:bodyPr>
            <a:noAutofit/>
          </a:bodyPr>
          <a:lstStyle/>
          <a:p>
            <a:pPr>
              <a:lnSpc>
                <a:spcPct val="100000"/>
              </a:lnSpc>
            </a:pPr>
            <a:r>
              <a:rPr lang="en-US" b="1" dirty="0"/>
              <a:t>Ethnography</a:t>
            </a:r>
            <a:r>
              <a:rPr lang="en-US" dirty="0"/>
              <a:t>: the study of people and cultures in a systematic manner often for an extended period of time</a:t>
            </a:r>
            <a:r>
              <a:rPr lang="en-US" dirty="0" smtClean="0"/>
              <a:t>.</a:t>
            </a:r>
            <a:endParaRPr lang="en-US" dirty="0"/>
          </a:p>
          <a:p>
            <a:pPr marL="274320" lvl="1">
              <a:lnSpc>
                <a:spcPct val="100000"/>
              </a:lnSpc>
            </a:pPr>
            <a:r>
              <a:rPr lang="en-US" b="1" dirty="0"/>
              <a:t>Triangulation</a:t>
            </a:r>
            <a:r>
              <a:rPr lang="en-US" dirty="0"/>
              <a:t>: an approach to convergent validity in which the researcher gathers multiple sources of information (e.g., from interviews, observations) to see if there is a consistent </a:t>
            </a:r>
            <a:r>
              <a:rPr lang="en-US" dirty="0" smtClean="0"/>
              <a:t>pattern</a:t>
            </a:r>
            <a:endParaRPr lang="en-US" dirty="0"/>
          </a:p>
          <a:p>
            <a:pPr>
              <a:lnSpc>
                <a:spcPct val="100000"/>
              </a:lnSpc>
            </a:pPr>
            <a:r>
              <a:rPr lang="en-US" b="1" dirty="0"/>
              <a:t>Grounded theory</a:t>
            </a:r>
            <a:r>
              <a:rPr lang="en-US" dirty="0"/>
              <a:t>: an inductive methodology in which theory emerges out of systematic research (i.e., bottom up</a:t>
            </a:r>
            <a:r>
              <a:rPr lang="en-US" dirty="0" smtClean="0"/>
              <a:t>)</a:t>
            </a:r>
            <a:endParaRPr lang="en-US" dirty="0"/>
          </a:p>
          <a:p>
            <a:pPr lvl="1">
              <a:lnSpc>
                <a:spcPct val="100000"/>
              </a:lnSpc>
            </a:pPr>
            <a:r>
              <a:rPr lang="en-US" dirty="0"/>
              <a:t>May work better when we have a limited understanding of a given content area or the researcher is interested in difficult to measure, quantitative </a:t>
            </a:r>
            <a:r>
              <a:rPr lang="en-US" dirty="0" smtClean="0"/>
              <a:t>processes</a:t>
            </a:r>
            <a:endParaRPr lang="en-US" dirty="0"/>
          </a:p>
        </p:txBody>
      </p:sp>
    </p:spTree>
    <p:extLst>
      <p:ext uri="{BB962C8B-B14F-4D97-AF65-F5344CB8AC3E}">
        <p14:creationId xmlns:p14="http://schemas.microsoft.com/office/powerpoint/2010/main" val="12992716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600877"/>
            <a:ext cx="7583858" cy="714374"/>
          </a:xfrm>
        </p:spPr>
        <p:txBody>
          <a:bodyPr>
            <a:normAutofit/>
          </a:bodyPr>
          <a:lstStyle/>
          <a:p>
            <a:r>
              <a:rPr lang="en-US" dirty="0"/>
              <a:t>Qualitative Approaches to Research</a:t>
            </a:r>
          </a:p>
        </p:txBody>
      </p:sp>
      <p:sp>
        <p:nvSpPr>
          <p:cNvPr id="3" name="Content Placeholder 2"/>
          <p:cNvSpPr>
            <a:spLocks noGrp="1"/>
          </p:cNvSpPr>
          <p:nvPr>
            <p:ph idx="1"/>
          </p:nvPr>
        </p:nvSpPr>
        <p:spPr>
          <a:xfrm>
            <a:off x="578712" y="1565615"/>
            <a:ext cx="8872538" cy="4476261"/>
          </a:xfrm>
        </p:spPr>
        <p:txBody>
          <a:bodyPr>
            <a:noAutofit/>
          </a:bodyPr>
          <a:lstStyle/>
          <a:p>
            <a:pPr>
              <a:lnSpc>
                <a:spcPct val="110000"/>
              </a:lnSpc>
            </a:pPr>
            <a:r>
              <a:rPr lang="en-US" b="1" dirty="0"/>
              <a:t>Focus groups</a:t>
            </a:r>
            <a:r>
              <a:rPr lang="en-US" dirty="0"/>
              <a:t>: a form of qualitative research in which people are asked their views on a target </a:t>
            </a:r>
            <a:r>
              <a:rPr lang="en-US" dirty="0" smtClean="0"/>
              <a:t>issue</a:t>
            </a:r>
            <a:endParaRPr lang="en-US" dirty="0"/>
          </a:p>
          <a:p>
            <a:pPr lvl="1">
              <a:lnSpc>
                <a:spcPct val="110000"/>
              </a:lnSpc>
            </a:pPr>
            <a:r>
              <a:rPr lang="en-US" dirty="0"/>
              <a:t>More efficient and may provide additional content through their interactional nature than individual </a:t>
            </a:r>
            <a:r>
              <a:rPr lang="en-US" dirty="0" smtClean="0"/>
              <a:t>interviews</a:t>
            </a:r>
            <a:endParaRPr lang="en-US" dirty="0"/>
          </a:p>
          <a:p>
            <a:pPr>
              <a:lnSpc>
                <a:spcPct val="110000"/>
              </a:lnSpc>
            </a:pPr>
            <a:r>
              <a:rPr lang="en-US" dirty="0" smtClean="0"/>
              <a:t>Interviews</a:t>
            </a:r>
            <a:endParaRPr lang="en-US" dirty="0"/>
          </a:p>
          <a:p>
            <a:pPr lvl="1">
              <a:lnSpc>
                <a:spcPct val="110000"/>
              </a:lnSpc>
            </a:pPr>
            <a:r>
              <a:rPr lang="en-US" b="1" dirty="0"/>
              <a:t>Structured interview</a:t>
            </a:r>
            <a:r>
              <a:rPr lang="en-US" dirty="0"/>
              <a:t>: items are prepared in advance and are asked in the same way for each </a:t>
            </a:r>
            <a:r>
              <a:rPr lang="en-US" dirty="0" smtClean="0"/>
              <a:t>interviewee</a:t>
            </a:r>
            <a:endParaRPr lang="en-US" dirty="0"/>
          </a:p>
          <a:p>
            <a:pPr lvl="1">
              <a:lnSpc>
                <a:spcPct val="110000"/>
              </a:lnSpc>
            </a:pPr>
            <a:r>
              <a:rPr lang="en-US" b="1" dirty="0"/>
              <a:t>Semi-structured interview</a:t>
            </a:r>
            <a:r>
              <a:rPr lang="en-US" dirty="0"/>
              <a:t>: there is an interview guide but with room for follow up questions and initiation of unrelated </a:t>
            </a:r>
            <a:r>
              <a:rPr lang="en-US" dirty="0" smtClean="0"/>
              <a:t>topics</a:t>
            </a:r>
            <a:endParaRPr lang="en-US" dirty="0"/>
          </a:p>
          <a:p>
            <a:pPr lvl="1">
              <a:lnSpc>
                <a:spcPct val="110000"/>
              </a:lnSpc>
            </a:pPr>
            <a:r>
              <a:rPr lang="en-US" b="1" dirty="0"/>
              <a:t>Unstructured interview</a:t>
            </a:r>
            <a:r>
              <a:rPr lang="en-US" dirty="0"/>
              <a:t>: there is a plan for questions but no interview schedule and questions are </a:t>
            </a:r>
            <a:r>
              <a:rPr lang="en-US" dirty="0" smtClean="0"/>
              <a:t>open-ended</a:t>
            </a:r>
            <a:endParaRPr lang="en-US" dirty="0"/>
          </a:p>
        </p:txBody>
      </p:sp>
    </p:spTree>
    <p:extLst>
      <p:ext uri="{BB962C8B-B14F-4D97-AF65-F5344CB8AC3E}">
        <p14:creationId xmlns:p14="http://schemas.microsoft.com/office/powerpoint/2010/main" val="3394840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617969"/>
            <a:ext cx="7886700" cy="714374"/>
          </a:xfrm>
        </p:spPr>
        <p:txBody>
          <a:bodyPr>
            <a:normAutofit/>
          </a:bodyPr>
          <a:lstStyle/>
          <a:p>
            <a:r>
              <a:rPr lang="en-US" dirty="0"/>
              <a:t>Qualitative Approaches to Research</a:t>
            </a:r>
          </a:p>
        </p:txBody>
      </p:sp>
      <p:sp>
        <p:nvSpPr>
          <p:cNvPr id="3" name="Content Placeholder 2"/>
          <p:cNvSpPr>
            <a:spLocks noGrp="1"/>
          </p:cNvSpPr>
          <p:nvPr>
            <p:ph idx="1"/>
          </p:nvPr>
        </p:nvSpPr>
        <p:spPr>
          <a:xfrm>
            <a:off x="612893" y="2061273"/>
            <a:ext cx="7821805" cy="3160208"/>
          </a:xfrm>
        </p:spPr>
        <p:txBody>
          <a:bodyPr>
            <a:normAutofit/>
          </a:bodyPr>
          <a:lstStyle/>
          <a:p>
            <a:pPr marL="274320">
              <a:lnSpc>
                <a:spcPct val="100000"/>
              </a:lnSpc>
            </a:pPr>
            <a:r>
              <a:rPr lang="en-US" b="1" dirty="0"/>
              <a:t>Case history</a:t>
            </a:r>
            <a:r>
              <a:rPr lang="en-US" dirty="0"/>
              <a:t>: record of information about a person’s medical or psychological </a:t>
            </a:r>
            <a:r>
              <a:rPr lang="en-US" dirty="0" smtClean="0"/>
              <a:t>history</a:t>
            </a:r>
            <a:endParaRPr lang="en-US" dirty="0"/>
          </a:p>
          <a:p>
            <a:pPr marL="274320">
              <a:lnSpc>
                <a:spcPct val="100000"/>
              </a:lnSpc>
            </a:pPr>
            <a:r>
              <a:rPr lang="en-US" b="1" dirty="0"/>
              <a:t>Case study:</a:t>
            </a:r>
            <a:r>
              <a:rPr lang="en-US" dirty="0"/>
              <a:t> research approach for in-depth exploration of an event, program, process, or of one or more </a:t>
            </a:r>
            <a:r>
              <a:rPr lang="en-US" dirty="0" smtClean="0"/>
              <a:t>individuals</a:t>
            </a:r>
            <a:endParaRPr lang="en-US" dirty="0"/>
          </a:p>
          <a:p>
            <a:pPr marL="274320" lvl="1">
              <a:lnSpc>
                <a:spcPct val="100000"/>
              </a:lnSpc>
            </a:pPr>
            <a:r>
              <a:rPr lang="en-US" b="1" dirty="0"/>
              <a:t>Ideographic approach</a:t>
            </a:r>
            <a:r>
              <a:rPr lang="en-US" dirty="0"/>
              <a:t>: focus is on the individual and individual </a:t>
            </a:r>
            <a:r>
              <a:rPr lang="en-US" dirty="0" smtClean="0"/>
              <a:t>experiences</a:t>
            </a:r>
            <a:endParaRPr lang="en-US" dirty="0"/>
          </a:p>
          <a:p>
            <a:pPr marL="274320" lvl="1">
              <a:lnSpc>
                <a:spcPct val="100000"/>
              </a:lnSpc>
            </a:pPr>
            <a:r>
              <a:rPr lang="en-US" b="1" dirty="0"/>
              <a:t>Nomothetic approach</a:t>
            </a:r>
            <a:r>
              <a:rPr lang="en-US" dirty="0"/>
              <a:t>: emphasizes research with the goal of developing laws of behavior that would apply </a:t>
            </a:r>
            <a:r>
              <a:rPr lang="en-US" dirty="0" smtClean="0"/>
              <a:t>generally</a:t>
            </a:r>
            <a:endParaRPr lang="en-US" dirty="0"/>
          </a:p>
        </p:txBody>
      </p:sp>
    </p:spTree>
    <p:extLst>
      <p:ext uri="{BB962C8B-B14F-4D97-AF65-F5344CB8AC3E}">
        <p14:creationId xmlns:p14="http://schemas.microsoft.com/office/powerpoint/2010/main" val="19568006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6" y="572567"/>
            <a:ext cx="7886700" cy="1112050"/>
          </a:xfrm>
        </p:spPr>
        <p:txBody>
          <a:bodyPr>
            <a:noAutofit/>
          </a:bodyPr>
          <a:lstStyle/>
          <a:p>
            <a:r>
              <a:rPr lang="en-US" dirty="0"/>
              <a:t>Where Qualitative Meets Quantitative: Content Analysis</a:t>
            </a:r>
          </a:p>
        </p:txBody>
      </p:sp>
      <p:sp>
        <p:nvSpPr>
          <p:cNvPr id="3" name="Content Placeholder 2"/>
          <p:cNvSpPr>
            <a:spLocks noGrp="1"/>
          </p:cNvSpPr>
          <p:nvPr>
            <p:ph idx="1"/>
          </p:nvPr>
        </p:nvSpPr>
        <p:spPr>
          <a:xfrm>
            <a:off x="595802" y="1979955"/>
            <a:ext cx="8872538" cy="3942280"/>
          </a:xfrm>
        </p:spPr>
        <p:txBody>
          <a:bodyPr>
            <a:noAutofit/>
          </a:bodyPr>
          <a:lstStyle/>
          <a:p>
            <a:pPr>
              <a:lnSpc>
                <a:spcPct val="100000"/>
              </a:lnSpc>
            </a:pPr>
            <a:r>
              <a:rPr lang="en-US" sz="1800" b="1" dirty="0"/>
              <a:t>Content analysis</a:t>
            </a:r>
            <a:r>
              <a:rPr lang="en-US" sz="1800" dirty="0"/>
              <a:t>: a coding scheme based on themes that emerge from qualitative data such as written narratives or newspaper articles; then used for quantitative </a:t>
            </a:r>
            <a:r>
              <a:rPr lang="en-US" sz="1800" dirty="0" smtClean="0"/>
              <a:t>analyses</a:t>
            </a:r>
            <a:endParaRPr lang="en-US" sz="1800" dirty="0"/>
          </a:p>
          <a:p>
            <a:pPr lvl="1">
              <a:lnSpc>
                <a:spcPct val="100000"/>
              </a:lnSpc>
            </a:pPr>
            <a:r>
              <a:rPr lang="en-US" sz="1800" dirty="0"/>
              <a:t>Steps in a content analysis</a:t>
            </a:r>
          </a:p>
          <a:p>
            <a:pPr lvl="2">
              <a:lnSpc>
                <a:spcPct val="100000"/>
              </a:lnSpc>
            </a:pPr>
            <a:r>
              <a:rPr lang="en-US" sz="1800" dirty="0"/>
              <a:t>Read through all the written responses (3-4 times)</a:t>
            </a:r>
          </a:p>
          <a:p>
            <a:pPr lvl="2">
              <a:lnSpc>
                <a:spcPct val="100000"/>
              </a:lnSpc>
            </a:pPr>
            <a:r>
              <a:rPr lang="en-US" sz="1800" dirty="0"/>
              <a:t>Create a condensed list of the responses</a:t>
            </a:r>
          </a:p>
          <a:p>
            <a:pPr lvl="2">
              <a:lnSpc>
                <a:spcPct val="100000"/>
              </a:lnSpc>
            </a:pPr>
            <a:r>
              <a:rPr lang="en-US" sz="1800" dirty="0"/>
              <a:t>Create a list of categories (about 6-7)</a:t>
            </a:r>
          </a:p>
          <a:p>
            <a:pPr lvl="2">
              <a:lnSpc>
                <a:spcPct val="100000"/>
              </a:lnSpc>
            </a:pPr>
            <a:r>
              <a:rPr lang="en-US" sz="1800" dirty="0"/>
              <a:t>Develop an operational definition for each category</a:t>
            </a:r>
          </a:p>
          <a:p>
            <a:pPr lvl="2">
              <a:lnSpc>
                <a:spcPct val="100000"/>
              </a:lnSpc>
            </a:pPr>
            <a:r>
              <a:rPr lang="en-US" sz="1800" dirty="0"/>
              <a:t>Conduct inter-rater reliability analysis on a sample of participant </a:t>
            </a:r>
            <a:r>
              <a:rPr lang="en-US" sz="1800" dirty="0" smtClean="0"/>
              <a:t>responses</a:t>
            </a:r>
            <a:endParaRPr lang="en-US" sz="1800" dirty="0"/>
          </a:p>
          <a:p>
            <a:pPr lvl="1">
              <a:lnSpc>
                <a:spcPct val="100000"/>
              </a:lnSpc>
            </a:pPr>
            <a:r>
              <a:rPr lang="en-US" sz="1800" dirty="0"/>
              <a:t>Categories become individual variables that can be analyzed using frequency analyses or differences between </a:t>
            </a:r>
            <a:r>
              <a:rPr lang="en-US" sz="1800" dirty="0" smtClean="0"/>
              <a:t>groups</a:t>
            </a:r>
            <a:endParaRPr lang="en-US" sz="1800" dirty="0"/>
          </a:p>
        </p:txBody>
      </p:sp>
    </p:spTree>
    <p:extLst>
      <p:ext uri="{BB962C8B-B14F-4D97-AF65-F5344CB8AC3E}">
        <p14:creationId xmlns:p14="http://schemas.microsoft.com/office/powerpoint/2010/main" val="532231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16" y="772904"/>
            <a:ext cx="6692276" cy="833705"/>
          </a:xfrm>
        </p:spPr>
        <p:txBody>
          <a:bodyPr>
            <a:normAutofit/>
          </a:bodyPr>
          <a:lstStyle/>
          <a:p>
            <a:r>
              <a:rPr lang="en-US" dirty="0"/>
              <a:t>Open-access student resources</a:t>
            </a:r>
          </a:p>
        </p:txBody>
      </p:sp>
      <p:sp>
        <p:nvSpPr>
          <p:cNvPr id="3" name="Content Placeholder 2"/>
          <p:cNvSpPr>
            <a:spLocks noGrp="1"/>
          </p:cNvSpPr>
          <p:nvPr>
            <p:ph idx="1"/>
          </p:nvPr>
        </p:nvSpPr>
        <p:spPr>
          <a:xfrm>
            <a:off x="640016" y="2381563"/>
            <a:ext cx="6136799" cy="2292986"/>
          </a:xfrm>
        </p:spPr>
        <p:txBody>
          <a:bodyPr>
            <a:normAutofit/>
          </a:bodyPr>
          <a:lstStyle/>
          <a:p>
            <a:r>
              <a:rPr lang="en-US" dirty="0" smtClean="0"/>
              <a:t>Quizzes</a:t>
            </a:r>
            <a:endParaRPr lang="en-US" dirty="0"/>
          </a:p>
          <a:p>
            <a:r>
              <a:rPr lang="en-US" dirty="0"/>
              <a:t>Multimedia </a:t>
            </a:r>
            <a:r>
              <a:rPr lang="en-US" dirty="0" smtClean="0"/>
              <a:t>Resources</a:t>
            </a:r>
            <a:endParaRPr lang="en-US" dirty="0"/>
          </a:p>
          <a:p>
            <a:r>
              <a:rPr lang="en-US" dirty="0" smtClean="0"/>
              <a:t>eFlashcards</a:t>
            </a:r>
            <a:endParaRPr lang="en-US" dirty="0"/>
          </a:p>
          <a:p>
            <a:r>
              <a:rPr lang="en-US" dirty="0"/>
              <a:t>SAGE Journal </a:t>
            </a:r>
            <a:r>
              <a:rPr lang="en-US" dirty="0" smtClean="0"/>
              <a:t>Articles</a:t>
            </a:r>
            <a:endParaRPr lang="en-US" dirty="0"/>
          </a:p>
          <a:p>
            <a:r>
              <a:rPr lang="en-US" dirty="0"/>
              <a:t>And more at </a:t>
            </a:r>
            <a:r>
              <a:rPr lang="en-US" dirty="0" smtClean="0"/>
              <a:t>edge.sagepub.com/devlin</a:t>
            </a:r>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647138"/>
            <a:ext cx="7054020" cy="1044930"/>
          </a:xfrm>
        </p:spPr>
        <p:txBody>
          <a:bodyPr>
            <a:noAutofit/>
          </a:bodyPr>
          <a:lstStyle/>
          <a:p>
            <a:r>
              <a:rPr lang="en-US" dirty="0"/>
              <a:t>Correlational Research: General Characteristics</a:t>
            </a:r>
          </a:p>
        </p:txBody>
      </p:sp>
      <p:sp>
        <p:nvSpPr>
          <p:cNvPr id="3" name="Content Placeholder 2"/>
          <p:cNvSpPr>
            <a:spLocks noGrp="1"/>
          </p:cNvSpPr>
          <p:nvPr>
            <p:ph idx="1"/>
          </p:nvPr>
        </p:nvSpPr>
        <p:spPr>
          <a:xfrm>
            <a:off x="612893" y="2133812"/>
            <a:ext cx="7462882" cy="3335496"/>
          </a:xfrm>
        </p:spPr>
        <p:txBody>
          <a:bodyPr>
            <a:noAutofit/>
          </a:bodyPr>
          <a:lstStyle/>
          <a:p>
            <a:pPr>
              <a:lnSpc>
                <a:spcPct val="100000"/>
              </a:lnSpc>
            </a:pPr>
            <a:r>
              <a:rPr lang="en-US" b="1" dirty="0"/>
              <a:t>Correlational research</a:t>
            </a:r>
            <a:r>
              <a:rPr lang="en-US" dirty="0"/>
              <a:t>: approach to research where no variables are </a:t>
            </a:r>
            <a:r>
              <a:rPr lang="en-US" dirty="0" smtClean="0"/>
              <a:t>manipulated</a:t>
            </a:r>
          </a:p>
          <a:p>
            <a:pPr lvl="1">
              <a:lnSpc>
                <a:spcPct val="100000"/>
              </a:lnSpc>
            </a:pPr>
            <a:r>
              <a:rPr lang="en-US" dirty="0" smtClean="0"/>
              <a:t>Used </a:t>
            </a:r>
            <a:r>
              <a:rPr lang="en-US" dirty="0"/>
              <a:t>to pose questions about the sample as a </a:t>
            </a:r>
            <a:r>
              <a:rPr lang="en-US" dirty="0" smtClean="0"/>
              <a:t>whole</a:t>
            </a:r>
            <a:endParaRPr lang="en-US" dirty="0"/>
          </a:p>
          <a:p>
            <a:pPr lvl="2">
              <a:lnSpc>
                <a:spcPct val="100000"/>
              </a:lnSpc>
            </a:pPr>
            <a:r>
              <a:rPr lang="en-US" dirty="0"/>
              <a:t>Researchers use correlational research to study variables that are difficult or unethical to </a:t>
            </a:r>
            <a:r>
              <a:rPr lang="en-US" dirty="0" smtClean="0"/>
              <a:t>manipulate</a:t>
            </a:r>
            <a:endParaRPr lang="en-US" dirty="0"/>
          </a:p>
          <a:p>
            <a:pPr lvl="1">
              <a:lnSpc>
                <a:spcPct val="100000"/>
              </a:lnSpc>
            </a:pPr>
            <a:r>
              <a:rPr lang="en-US" dirty="0"/>
              <a:t>Used to pose questions about differences between pre-existing </a:t>
            </a:r>
            <a:r>
              <a:rPr lang="en-US" dirty="0" smtClean="0"/>
              <a:t>groups</a:t>
            </a:r>
            <a:endParaRPr lang="en-US" dirty="0"/>
          </a:p>
        </p:txBody>
      </p:sp>
    </p:spTree>
    <p:extLst>
      <p:ext uri="{BB962C8B-B14F-4D97-AF65-F5344CB8AC3E}">
        <p14:creationId xmlns:p14="http://schemas.microsoft.com/office/powerpoint/2010/main" val="187937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5" y="877875"/>
            <a:ext cx="7814595" cy="1062022"/>
          </a:xfrm>
        </p:spPr>
        <p:txBody>
          <a:bodyPr>
            <a:noAutofit/>
          </a:bodyPr>
          <a:lstStyle/>
          <a:p>
            <a:r>
              <a:rPr lang="en-US" dirty="0"/>
              <a:t>Correlational Research: General Characteristics</a:t>
            </a:r>
          </a:p>
        </p:txBody>
      </p:sp>
      <p:sp>
        <p:nvSpPr>
          <p:cNvPr id="3" name="Content Placeholder 2"/>
          <p:cNvSpPr>
            <a:spLocks noGrp="1"/>
          </p:cNvSpPr>
          <p:nvPr>
            <p:ph idx="1"/>
          </p:nvPr>
        </p:nvSpPr>
        <p:spPr>
          <a:xfrm>
            <a:off x="570164" y="2432915"/>
            <a:ext cx="7949992" cy="2933843"/>
          </a:xfrm>
        </p:spPr>
        <p:txBody>
          <a:bodyPr>
            <a:normAutofit/>
          </a:bodyPr>
          <a:lstStyle/>
          <a:p>
            <a:pPr>
              <a:lnSpc>
                <a:spcPct val="100000"/>
              </a:lnSpc>
            </a:pPr>
            <a:r>
              <a:rPr lang="en-US" dirty="0"/>
              <a:t>Drawbacks to correlational </a:t>
            </a:r>
            <a:r>
              <a:rPr lang="en-US" dirty="0" smtClean="0"/>
              <a:t>approaches</a:t>
            </a:r>
            <a:endParaRPr lang="en-US" dirty="0"/>
          </a:p>
          <a:p>
            <a:pPr lvl="1">
              <a:lnSpc>
                <a:spcPct val="100000"/>
              </a:lnSpc>
            </a:pPr>
            <a:r>
              <a:rPr lang="en-US" dirty="0"/>
              <a:t>The problem of </a:t>
            </a:r>
            <a:r>
              <a:rPr lang="en-US" b="1" dirty="0"/>
              <a:t>third variables</a:t>
            </a:r>
            <a:r>
              <a:rPr lang="en-US" dirty="0"/>
              <a:t>: a variable that influences the relationship between the variables of interest; also called a confounding </a:t>
            </a:r>
            <a:r>
              <a:rPr lang="en-US" dirty="0" smtClean="0"/>
              <a:t>variable</a:t>
            </a:r>
            <a:endParaRPr lang="en-US" dirty="0"/>
          </a:p>
          <a:p>
            <a:pPr lvl="2">
              <a:lnSpc>
                <a:spcPct val="100000"/>
              </a:lnSpc>
            </a:pPr>
            <a:r>
              <a:rPr lang="en-US" b="1" dirty="0"/>
              <a:t>Confounding variable</a:t>
            </a:r>
            <a:r>
              <a:rPr lang="en-US" dirty="0"/>
              <a:t>: an extraneous variable that is associated with both the independent and dependent variable and undermines the researcher’s ability to pinpoint </a:t>
            </a:r>
            <a:r>
              <a:rPr lang="en-US" dirty="0" smtClean="0"/>
              <a:t>causality</a:t>
            </a:r>
            <a:endParaRPr lang="en-US" dirty="0"/>
          </a:p>
        </p:txBody>
      </p:sp>
    </p:spTree>
    <p:extLst>
      <p:ext uri="{BB962C8B-B14F-4D97-AF65-F5344CB8AC3E}">
        <p14:creationId xmlns:p14="http://schemas.microsoft.com/office/powerpoint/2010/main" val="2443361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70567"/>
          </a:xfrm>
        </p:spPr>
        <p:txBody>
          <a:bodyPr>
            <a:noAutofit/>
          </a:bodyPr>
          <a:lstStyle/>
          <a:p>
            <a:r>
              <a:rPr lang="en-US" dirty="0"/>
              <a:t>Correlational Research: General Characteristics</a:t>
            </a:r>
          </a:p>
        </p:txBody>
      </p:sp>
      <p:sp>
        <p:nvSpPr>
          <p:cNvPr id="3" name="Content Placeholder 2"/>
          <p:cNvSpPr>
            <a:spLocks noGrp="1"/>
          </p:cNvSpPr>
          <p:nvPr>
            <p:ph idx="1"/>
          </p:nvPr>
        </p:nvSpPr>
        <p:spPr>
          <a:xfrm>
            <a:off x="612894" y="2142357"/>
            <a:ext cx="7599615" cy="2797111"/>
          </a:xfrm>
        </p:spPr>
        <p:txBody>
          <a:bodyPr>
            <a:noAutofit/>
          </a:bodyPr>
          <a:lstStyle/>
          <a:p>
            <a:r>
              <a:rPr lang="en-US" dirty="0"/>
              <a:t>Drawbacks to correlational </a:t>
            </a:r>
            <a:r>
              <a:rPr lang="en-US" dirty="0" smtClean="0"/>
              <a:t>approaches</a:t>
            </a:r>
            <a:endParaRPr lang="en-US" dirty="0"/>
          </a:p>
          <a:p>
            <a:pPr lvl="1"/>
            <a:r>
              <a:rPr lang="en-US" dirty="0"/>
              <a:t>The problem of </a:t>
            </a:r>
            <a:r>
              <a:rPr lang="en-US" b="1" dirty="0"/>
              <a:t>directionality</a:t>
            </a:r>
            <a:r>
              <a:rPr lang="en-US" dirty="0"/>
              <a:t>: in correlational designs, the inability to determine the direction of cause and </a:t>
            </a:r>
            <a:r>
              <a:rPr lang="en-US" dirty="0" smtClean="0"/>
              <a:t>effect</a:t>
            </a:r>
            <a:endParaRPr lang="en-US" dirty="0"/>
          </a:p>
          <a:p>
            <a:pPr lvl="2"/>
            <a:r>
              <a:rPr lang="en-US" dirty="0"/>
              <a:t>A could cause </a:t>
            </a:r>
            <a:r>
              <a:rPr lang="en-US" dirty="0" smtClean="0"/>
              <a:t>B</a:t>
            </a:r>
            <a:endParaRPr lang="en-US" dirty="0"/>
          </a:p>
          <a:p>
            <a:pPr lvl="2"/>
            <a:r>
              <a:rPr lang="en-US" dirty="0"/>
              <a:t>B could cause </a:t>
            </a:r>
            <a:r>
              <a:rPr lang="en-US" dirty="0" smtClean="0"/>
              <a:t>A</a:t>
            </a:r>
            <a:endParaRPr lang="en-US" dirty="0"/>
          </a:p>
          <a:p>
            <a:pPr lvl="2"/>
            <a:r>
              <a:rPr lang="en-US" dirty="0"/>
              <a:t>C (which is unmeasured) could cause both A and </a:t>
            </a:r>
            <a:r>
              <a:rPr lang="en-US" dirty="0" smtClean="0"/>
              <a:t>B</a:t>
            </a:r>
            <a:endParaRPr lang="en-US" dirty="0"/>
          </a:p>
        </p:txBody>
      </p:sp>
    </p:spTree>
    <p:extLst>
      <p:ext uri="{BB962C8B-B14F-4D97-AF65-F5344CB8AC3E}">
        <p14:creationId xmlns:p14="http://schemas.microsoft.com/office/powerpoint/2010/main" val="4004381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Correlational Design: Quasi-Experimental Design</a:t>
            </a:r>
          </a:p>
        </p:txBody>
      </p:sp>
      <p:sp>
        <p:nvSpPr>
          <p:cNvPr id="3" name="Content Placeholder 2"/>
          <p:cNvSpPr>
            <a:spLocks noGrp="1"/>
          </p:cNvSpPr>
          <p:nvPr>
            <p:ph idx="1"/>
          </p:nvPr>
        </p:nvSpPr>
        <p:spPr>
          <a:xfrm>
            <a:off x="621440" y="2270546"/>
            <a:ext cx="7146688" cy="3121851"/>
          </a:xfrm>
        </p:spPr>
        <p:txBody>
          <a:bodyPr>
            <a:noAutofit/>
          </a:bodyPr>
          <a:lstStyle/>
          <a:p>
            <a:pPr>
              <a:lnSpc>
                <a:spcPct val="110000"/>
              </a:lnSpc>
            </a:pPr>
            <a:r>
              <a:rPr lang="en-US" b="1" dirty="0"/>
              <a:t>Quasi-experimental research</a:t>
            </a:r>
            <a:r>
              <a:rPr lang="en-US" dirty="0"/>
              <a:t>: a research approach that resembles experimental research but is based on the use of pre-existing </a:t>
            </a:r>
            <a:r>
              <a:rPr lang="en-US" dirty="0" smtClean="0"/>
              <a:t>groups</a:t>
            </a:r>
            <a:endParaRPr lang="en-US" dirty="0"/>
          </a:p>
          <a:p>
            <a:pPr lvl="1">
              <a:lnSpc>
                <a:spcPct val="110000"/>
              </a:lnSpc>
            </a:pPr>
            <a:r>
              <a:rPr lang="en-US" b="1" dirty="0"/>
              <a:t>Quasi-IV</a:t>
            </a:r>
            <a:r>
              <a:rPr lang="en-US" dirty="0"/>
              <a:t>: an independent variable that is naturally occurring (e.g., race, gender) and as a consequence is not assigned at </a:t>
            </a:r>
            <a:r>
              <a:rPr lang="en-US" dirty="0" smtClean="0"/>
              <a:t>random</a:t>
            </a:r>
            <a:endParaRPr lang="en-US" dirty="0"/>
          </a:p>
          <a:p>
            <a:pPr lvl="1">
              <a:lnSpc>
                <a:spcPct val="110000"/>
              </a:lnSpc>
            </a:pPr>
            <a:r>
              <a:rPr lang="en-US" dirty="0"/>
              <a:t>When discussing quasi-experimental results, you must use the language of </a:t>
            </a:r>
            <a:r>
              <a:rPr lang="en-US" dirty="0" smtClean="0"/>
              <a:t>association</a:t>
            </a:r>
            <a:endParaRPr lang="en-US" dirty="0"/>
          </a:p>
        </p:txBody>
      </p:sp>
    </p:spTree>
    <p:extLst>
      <p:ext uri="{BB962C8B-B14F-4D97-AF65-F5344CB8AC3E}">
        <p14:creationId xmlns:p14="http://schemas.microsoft.com/office/powerpoint/2010/main" val="4183257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53476"/>
          </a:xfrm>
        </p:spPr>
        <p:txBody>
          <a:bodyPr>
            <a:noAutofit/>
          </a:bodyPr>
          <a:lstStyle/>
          <a:p>
            <a:r>
              <a:rPr lang="en-US" dirty="0"/>
              <a:t>Statistics Used in Correlational Designs</a:t>
            </a:r>
          </a:p>
        </p:txBody>
      </p:sp>
      <p:sp>
        <p:nvSpPr>
          <p:cNvPr id="3" name="Content Placeholder 2"/>
          <p:cNvSpPr>
            <a:spLocks noGrp="1"/>
          </p:cNvSpPr>
          <p:nvPr>
            <p:ph idx="1"/>
          </p:nvPr>
        </p:nvSpPr>
        <p:spPr>
          <a:xfrm>
            <a:off x="604348" y="2125266"/>
            <a:ext cx="8078179" cy="3275675"/>
          </a:xfrm>
        </p:spPr>
        <p:txBody>
          <a:bodyPr>
            <a:noAutofit/>
          </a:bodyPr>
          <a:lstStyle/>
          <a:p>
            <a:pPr>
              <a:lnSpc>
                <a:spcPct val="110000"/>
              </a:lnSpc>
            </a:pPr>
            <a:r>
              <a:rPr lang="en-US" dirty="0"/>
              <a:t>When posing questions about the sample as a </a:t>
            </a:r>
            <a:r>
              <a:rPr lang="en-US" dirty="0" smtClean="0"/>
              <a:t>whole</a:t>
            </a:r>
            <a:endParaRPr lang="en-US" dirty="0"/>
          </a:p>
          <a:p>
            <a:pPr lvl="1">
              <a:lnSpc>
                <a:spcPct val="110000"/>
              </a:lnSpc>
            </a:pPr>
            <a:r>
              <a:rPr lang="en-US" b="1" dirty="0"/>
              <a:t>Correlation</a:t>
            </a:r>
            <a:r>
              <a:rPr lang="en-US" dirty="0"/>
              <a:t>: statistical approach that assesses the relationship between two variables, typically interval </a:t>
            </a:r>
            <a:r>
              <a:rPr lang="en-US" dirty="0" smtClean="0"/>
              <a:t>scale</a:t>
            </a:r>
            <a:endParaRPr lang="en-US" dirty="0"/>
          </a:p>
          <a:p>
            <a:pPr marL="685800" lvl="2">
              <a:lnSpc>
                <a:spcPct val="110000"/>
              </a:lnSpc>
            </a:pPr>
            <a:r>
              <a:rPr lang="en-US" b="1" dirty="0"/>
              <a:t>Pearson’s </a:t>
            </a:r>
            <a:r>
              <a:rPr lang="en-US" b="1" i="1" dirty="0"/>
              <a:t>r</a:t>
            </a:r>
            <a:r>
              <a:rPr lang="en-US" dirty="0"/>
              <a:t>: a statistical measure of correlation between two </a:t>
            </a:r>
            <a:r>
              <a:rPr lang="en-US" dirty="0" smtClean="0"/>
              <a:t>variables</a:t>
            </a:r>
            <a:endParaRPr lang="en-US" dirty="0"/>
          </a:p>
          <a:p>
            <a:pPr lvl="1">
              <a:lnSpc>
                <a:spcPct val="110000"/>
              </a:lnSpc>
            </a:pPr>
            <a:r>
              <a:rPr lang="en-US" b="1" dirty="0"/>
              <a:t>Regression</a:t>
            </a:r>
            <a:r>
              <a:rPr lang="en-US" dirty="0"/>
              <a:t>: estimates the ability of a variable (called a predictor) to predict an outcome (called the criterion</a:t>
            </a:r>
            <a:r>
              <a:rPr lang="en-US" dirty="0" smtClean="0"/>
              <a:t>)</a:t>
            </a:r>
            <a:endParaRPr lang="en-US" dirty="0"/>
          </a:p>
        </p:txBody>
      </p:sp>
    </p:spTree>
    <p:extLst>
      <p:ext uri="{BB962C8B-B14F-4D97-AF65-F5344CB8AC3E}">
        <p14:creationId xmlns:p14="http://schemas.microsoft.com/office/powerpoint/2010/main" val="4866066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79113"/>
          </a:xfrm>
        </p:spPr>
        <p:txBody>
          <a:bodyPr/>
          <a:lstStyle/>
          <a:p>
            <a:r>
              <a:rPr lang="en-US" dirty="0"/>
              <a:t>Statistics Used in Correlational Designs</a:t>
            </a:r>
          </a:p>
        </p:txBody>
      </p:sp>
      <p:sp>
        <p:nvSpPr>
          <p:cNvPr id="3" name="Content Placeholder 2"/>
          <p:cNvSpPr>
            <a:spLocks noGrp="1"/>
          </p:cNvSpPr>
          <p:nvPr>
            <p:ph idx="1"/>
          </p:nvPr>
        </p:nvSpPr>
        <p:spPr>
          <a:xfrm>
            <a:off x="595802" y="1940030"/>
            <a:ext cx="7838897" cy="3948022"/>
          </a:xfrm>
        </p:spPr>
        <p:txBody>
          <a:bodyPr>
            <a:noAutofit/>
          </a:bodyPr>
          <a:lstStyle/>
          <a:p>
            <a:pPr>
              <a:lnSpc>
                <a:spcPct val="100000"/>
              </a:lnSpc>
            </a:pPr>
            <a:r>
              <a:rPr lang="en-US" sz="2000" dirty="0"/>
              <a:t>Questions about non-manipulated (or pre-existing groups</a:t>
            </a:r>
            <a:r>
              <a:rPr lang="en-US" sz="2000" dirty="0" smtClean="0"/>
              <a:t>)</a:t>
            </a:r>
            <a:endParaRPr lang="en-US" sz="2000" dirty="0"/>
          </a:p>
          <a:p>
            <a:pPr lvl="1">
              <a:lnSpc>
                <a:spcPct val="100000"/>
              </a:lnSpc>
            </a:pPr>
            <a:r>
              <a:rPr lang="en-US" sz="2000" dirty="0"/>
              <a:t>The data is identical to that of a true experiment but your conclusions must use the language of </a:t>
            </a:r>
            <a:r>
              <a:rPr lang="en-US" sz="2000" dirty="0" smtClean="0"/>
              <a:t>association</a:t>
            </a:r>
            <a:endParaRPr lang="en-US" sz="2000" dirty="0"/>
          </a:p>
          <a:p>
            <a:pPr lvl="1">
              <a:lnSpc>
                <a:spcPct val="100000"/>
              </a:lnSpc>
            </a:pPr>
            <a:r>
              <a:rPr lang="en-US" sz="2000" b="1" dirty="0"/>
              <a:t>Analysis of variance</a:t>
            </a:r>
            <a:r>
              <a:rPr lang="en-US" sz="2000" dirty="0"/>
              <a:t>: a parametric test that evaluates the difference between two or more </a:t>
            </a:r>
            <a:r>
              <a:rPr lang="en-US" sz="2000" dirty="0" smtClean="0"/>
              <a:t>means</a:t>
            </a:r>
            <a:endParaRPr lang="en-US" sz="2000" dirty="0"/>
          </a:p>
          <a:p>
            <a:pPr lvl="1">
              <a:lnSpc>
                <a:spcPct val="100000"/>
              </a:lnSpc>
            </a:pPr>
            <a:r>
              <a:rPr lang="en-US" sz="2000" b="1" dirty="0"/>
              <a:t>Chi-Square</a:t>
            </a:r>
            <a:r>
              <a:rPr lang="en-US" sz="2000" dirty="0"/>
              <a:t>: non-parametric statistical procedure with nominal data to determine whether the distributions of two dimensions </a:t>
            </a:r>
            <a:r>
              <a:rPr lang="en-US" sz="2000" dirty="0" smtClean="0"/>
              <a:t>differ</a:t>
            </a:r>
            <a:endParaRPr lang="en-US" sz="2000" dirty="0"/>
          </a:p>
          <a:p>
            <a:pPr lvl="1">
              <a:lnSpc>
                <a:spcPct val="100000"/>
              </a:lnSpc>
            </a:pPr>
            <a:r>
              <a:rPr lang="en-US" sz="2000" b="1" dirty="0"/>
              <a:t>Spearman’s rank order (rho)</a:t>
            </a:r>
            <a:r>
              <a:rPr lang="en-US" sz="2000" dirty="0"/>
              <a:t>: tests association between two ranked variables, or between a ranked variable and a measurement variable; equivalent to a correlation but for a non-parametric </a:t>
            </a:r>
            <a:r>
              <a:rPr lang="en-US" sz="2000" dirty="0" smtClean="0"/>
              <a:t>situation</a:t>
            </a:r>
            <a:endParaRPr lang="en-US" sz="2000" dirty="0"/>
          </a:p>
        </p:txBody>
      </p:sp>
    </p:spTree>
    <p:extLst>
      <p:ext uri="{BB962C8B-B14F-4D97-AF65-F5344CB8AC3E}">
        <p14:creationId xmlns:p14="http://schemas.microsoft.com/office/powerpoint/2010/main" val="39086911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742" y="681321"/>
            <a:ext cx="4584285" cy="720190"/>
          </a:xfrm>
        </p:spPr>
        <p:txBody>
          <a:bodyPr/>
          <a:lstStyle/>
          <a:p>
            <a:r>
              <a:rPr lang="en-US" dirty="0"/>
              <a:t>Qualitative Research</a:t>
            </a:r>
          </a:p>
        </p:txBody>
      </p:sp>
      <p:sp>
        <p:nvSpPr>
          <p:cNvPr id="3" name="Content Placeholder 2"/>
          <p:cNvSpPr>
            <a:spLocks noGrp="1"/>
          </p:cNvSpPr>
          <p:nvPr>
            <p:ph idx="1"/>
          </p:nvPr>
        </p:nvSpPr>
        <p:spPr>
          <a:xfrm>
            <a:off x="570164" y="2025487"/>
            <a:ext cx="8086725" cy="3495097"/>
          </a:xfrm>
        </p:spPr>
        <p:txBody>
          <a:bodyPr>
            <a:noAutofit/>
          </a:bodyPr>
          <a:lstStyle/>
          <a:p>
            <a:r>
              <a:rPr lang="en-US" dirty="0"/>
              <a:t>Most social science research is quantitative in that it measures variables numerically and reduces data to </a:t>
            </a:r>
            <a:r>
              <a:rPr lang="en-US" dirty="0" smtClean="0"/>
              <a:t>numbers</a:t>
            </a:r>
            <a:endParaRPr lang="en-US" dirty="0"/>
          </a:p>
          <a:p>
            <a:r>
              <a:rPr lang="en-US" b="1" dirty="0"/>
              <a:t>Qualitative research</a:t>
            </a:r>
            <a:r>
              <a:rPr lang="en-US" dirty="0"/>
              <a:t>: in-depth investigation of topics using techniques such as focus groups, interviews, and case </a:t>
            </a:r>
            <a:r>
              <a:rPr lang="en-US" dirty="0" smtClean="0"/>
              <a:t>studies</a:t>
            </a:r>
            <a:endParaRPr lang="en-US" dirty="0"/>
          </a:p>
          <a:p>
            <a:pPr lvl="1"/>
            <a:r>
              <a:rPr lang="en-US" dirty="0"/>
              <a:t>Can include research with no live </a:t>
            </a:r>
            <a:r>
              <a:rPr lang="en-US" dirty="0" smtClean="0"/>
              <a:t>participants</a:t>
            </a:r>
            <a:endParaRPr lang="en-US" dirty="0"/>
          </a:p>
          <a:p>
            <a:pPr lvl="1"/>
            <a:r>
              <a:rPr lang="en-US" dirty="0"/>
              <a:t>Participants are present but researcher involvement </a:t>
            </a:r>
            <a:r>
              <a:rPr lang="en-US" dirty="0" smtClean="0"/>
              <a:t>varies</a:t>
            </a:r>
            <a:endParaRPr lang="en-US" dirty="0"/>
          </a:p>
          <a:p>
            <a:pPr lvl="1"/>
            <a:r>
              <a:rPr lang="en-US" dirty="0"/>
              <a:t>High degree of interaction with </a:t>
            </a:r>
            <a:r>
              <a:rPr lang="en-US" dirty="0" smtClean="0"/>
              <a:t>participants</a:t>
            </a:r>
            <a:endParaRPr lang="en-US" dirty="0"/>
          </a:p>
        </p:txBody>
      </p:sp>
    </p:spTree>
    <p:extLst>
      <p:ext uri="{BB962C8B-B14F-4D97-AF65-F5344CB8AC3E}">
        <p14:creationId xmlns:p14="http://schemas.microsoft.com/office/powerpoint/2010/main" val="20083690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3355</TotalTime>
  <Words>2292</Words>
  <Application>Microsoft Office PowerPoint</Application>
  <PresentationFormat>On-screen Show (4:3)</PresentationFormat>
  <Paragraphs>169</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Correlational Research: General Characteristics</vt:lpstr>
      <vt:lpstr>Correlational Research: General Characteristics</vt:lpstr>
      <vt:lpstr>Correlational Research: General Characteristics</vt:lpstr>
      <vt:lpstr>Correlational Design: Quasi-Experimental Design</vt:lpstr>
      <vt:lpstr>Statistics Used in Correlational Designs</vt:lpstr>
      <vt:lpstr>Statistics Used in Correlational Designs</vt:lpstr>
      <vt:lpstr>Qualitative Research</vt:lpstr>
      <vt:lpstr>Qualitative Research and the Concept of Reflexivity </vt:lpstr>
      <vt:lpstr>Acceptance of Qualitative Methodology in the Social and Behavioral Sciences</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Qualitative Approaches to Research</vt:lpstr>
      <vt:lpstr>Where Qualitative Meets Quantitative: Content Analysis</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170</cp:revision>
  <dcterms:created xsi:type="dcterms:W3CDTF">2016-12-07T16:23:00Z</dcterms:created>
  <dcterms:modified xsi:type="dcterms:W3CDTF">2017-03-08T20:07:43Z</dcterms:modified>
</cp:coreProperties>
</file>