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94" r:id="rId2"/>
    <p:sldId id="256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5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501" autoAdjust="0"/>
    <p:restoredTop sz="86441" autoAdjust="0"/>
  </p:normalViewPr>
  <p:slideViewPr>
    <p:cSldViewPr snapToGrid="0">
      <p:cViewPr varScale="1">
        <p:scale>
          <a:sx n="101" d="100"/>
          <a:sy n="101" d="100"/>
        </p:scale>
        <p:origin x="-19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9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CD303-2ED2-447B-86AA-39729DE327A3}" type="datetimeFigureOut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6A951-5F5C-43FD-9D68-A7F8C75382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032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765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Continue with</a:t>
            </a:r>
            <a:r>
              <a:rPr lang="en-US" baseline="0" dirty="0"/>
              <a:t> the weight scale </a:t>
            </a:r>
            <a:r>
              <a:rPr lang="en-US" baseline="0" dirty="0" smtClean="0"/>
              <a:t>analogy. </a:t>
            </a:r>
            <a:r>
              <a:rPr lang="en-US" baseline="0" dirty="0"/>
              <a:t>We assume that the scale we stand on is actually measuring our </a:t>
            </a:r>
            <a:r>
              <a:rPr lang="en-US" baseline="0" dirty="0" smtClean="0"/>
              <a:t>weight. </a:t>
            </a:r>
            <a:r>
              <a:rPr lang="en-US" baseline="0" dirty="0"/>
              <a:t>Discuss with students that content validity is often determined by experts in that </a:t>
            </a:r>
            <a:r>
              <a:rPr lang="en-US" baseline="0" dirty="0" smtClean="0"/>
              <a:t>domain. </a:t>
            </a:r>
            <a:r>
              <a:rPr lang="en-US" baseline="0" dirty="0"/>
              <a:t>Also discuss that because face validity is subjective it is not considered a viable assessment of a measure’s </a:t>
            </a:r>
            <a:r>
              <a:rPr lang="en-US" baseline="0" dirty="0" smtClean="0"/>
              <a:t>validity. </a:t>
            </a:r>
            <a:r>
              <a:rPr lang="en-US" baseline="0" dirty="0"/>
              <a:t>For predictive validity, consider using examples such as the ACT or SAT and college success, interviewing for a job and success at that </a:t>
            </a:r>
            <a:r>
              <a:rPr lang="en-US" baseline="0" dirty="0" smtClean="0"/>
              <a:t>job. </a:t>
            </a:r>
            <a:r>
              <a:rPr lang="en-US" baseline="0" dirty="0"/>
              <a:t>For concurrent validity, use the example of an employment test on current </a:t>
            </a:r>
            <a:r>
              <a:rPr lang="en-US" baseline="0" dirty="0" smtClean="0"/>
              <a:t>employees.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2655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 that the nomological network is a series</a:t>
            </a:r>
            <a:r>
              <a:rPr lang="en-US" baseline="0" dirty="0"/>
              <a:t> of studies that, if supported, will show that a measure has construct </a:t>
            </a:r>
            <a:r>
              <a:rPr lang="en-US" baseline="0" dirty="0" smtClean="0"/>
              <a:t>validity. </a:t>
            </a:r>
            <a:r>
              <a:rPr lang="en-US" baseline="0" dirty="0"/>
              <a:t>The studies would be designed to show the different types of validity discussed in this slide and the </a:t>
            </a:r>
            <a:r>
              <a:rPr lang="en-US" baseline="0" dirty="0" smtClean="0"/>
              <a:t>previous. </a:t>
            </a:r>
            <a:r>
              <a:rPr lang="en-US" baseline="0" dirty="0"/>
              <a:t>Consider also discussing at this point the relationship between reliability and validity: you have to have </a:t>
            </a:r>
            <a:r>
              <a:rPr lang="en-US" baseline="0" dirty="0" smtClean="0"/>
              <a:t>both. </a:t>
            </a:r>
            <a:r>
              <a:rPr lang="en-US" baseline="0" dirty="0"/>
              <a:t>A measure can be reliable but not valid; but a measure cannot be unreliable but </a:t>
            </a:r>
            <a:r>
              <a:rPr lang="en-US" baseline="0" dirty="0" smtClean="0"/>
              <a:t>valid. </a:t>
            </a:r>
            <a:r>
              <a:rPr lang="en-US" baseline="0" dirty="0"/>
              <a:t>Consider the analogy of the weight </a:t>
            </a:r>
            <a:r>
              <a:rPr lang="en-US" baseline="0" dirty="0" smtClean="0"/>
              <a:t>scale. </a:t>
            </a:r>
            <a:r>
              <a:rPr lang="en-US" baseline="0" dirty="0"/>
              <a:t>It could produce the same weight consistently but may not be measuring </a:t>
            </a:r>
            <a:r>
              <a:rPr lang="en-US" baseline="0" dirty="0" smtClean="0"/>
              <a:t>pounds. </a:t>
            </a:r>
            <a:r>
              <a:rPr lang="en-US" baseline="0" dirty="0"/>
              <a:t>But a scale that produces different results every time we would not be able to determine what it is actually </a:t>
            </a:r>
            <a:r>
              <a:rPr lang="en-US" baseline="0" dirty="0" smtClean="0"/>
              <a:t>measuring.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9372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 with students that many scales include</a:t>
            </a:r>
            <a:r>
              <a:rPr lang="en-US" baseline="0" dirty="0"/>
              <a:t> alternate versions for different populations or reading levels (</a:t>
            </a:r>
            <a:r>
              <a:rPr lang="en-US" baseline="0" dirty="0" smtClean="0"/>
              <a:t>i.e., </a:t>
            </a:r>
            <a:r>
              <a:rPr lang="en-US" baseline="0" dirty="0"/>
              <a:t>kids versus high school students versus college students</a:t>
            </a:r>
            <a:r>
              <a:rPr lang="en-US" baseline="0" dirty="0" smtClean="0"/>
              <a:t>). </a:t>
            </a:r>
            <a:r>
              <a:rPr lang="en-US" baseline="0" dirty="0"/>
              <a:t>Also consider discussing the language of the </a:t>
            </a:r>
            <a:r>
              <a:rPr lang="en-US" baseline="0" dirty="0" smtClean="0"/>
              <a:t>participant. </a:t>
            </a:r>
            <a:r>
              <a:rPr lang="en-US" baseline="0" dirty="0"/>
              <a:t>Someone whose native language is not English may not understand some of the words in statements or some statements may not translate as well into another </a:t>
            </a:r>
            <a:r>
              <a:rPr lang="en-US" baseline="0" dirty="0" smtClean="0"/>
              <a:t>language. 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7460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</a:t>
            </a:r>
            <a:r>
              <a:rPr lang="en-US" baseline="0" dirty="0"/>
              <a:t> how participants might respond if they know a scale is measuring prejudice or self-esteem?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976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5838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6343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3181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  <a:r>
              <a:rPr lang="en-US" baseline="0" dirty="0"/>
              <a:t> Use other questions that researchers </a:t>
            </a:r>
            <a:r>
              <a:rPr lang="en-US" baseline="0" dirty="0" smtClean="0"/>
              <a:t>ask. </a:t>
            </a:r>
            <a:r>
              <a:rPr lang="en-US" baseline="0" dirty="0"/>
              <a:t>Ask students to create their own questions about </a:t>
            </a:r>
            <a:r>
              <a:rPr lang="en-US" baseline="0" dirty="0" smtClean="0"/>
              <a:t>behavior.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352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To illustrate the</a:t>
            </a:r>
            <a:r>
              <a:rPr lang="en-US" baseline="0" dirty="0"/>
              <a:t> idea of measuring abstract concepts, have students consider a hard science measurement of a variable (</a:t>
            </a:r>
            <a:r>
              <a:rPr lang="en-US" baseline="0" dirty="0" smtClean="0"/>
              <a:t>e.g., </a:t>
            </a:r>
            <a:r>
              <a:rPr lang="en-US" baseline="0" dirty="0"/>
              <a:t>height, weight, amount of a chemical), which are often concrete </a:t>
            </a:r>
            <a:r>
              <a:rPr lang="en-US" baseline="0" dirty="0" smtClean="0"/>
              <a:t>variables. </a:t>
            </a:r>
            <a:r>
              <a:rPr lang="en-US" baseline="0" dirty="0"/>
              <a:t>Compare that to the social sciences trying to measure self-esteem or </a:t>
            </a:r>
            <a:r>
              <a:rPr lang="en-US" baseline="0" dirty="0" smtClean="0"/>
              <a:t>anxiety. </a:t>
            </a:r>
            <a:r>
              <a:rPr lang="en-US" baseline="0" dirty="0"/>
              <a:t>We can’t put someone on a scale or draw blood that tells us the amount of these concepts so we have to use scales, often self-report, to measure </a:t>
            </a:r>
            <a:r>
              <a:rPr lang="en-US" baseline="0" dirty="0" smtClean="0"/>
              <a:t>them.</a:t>
            </a:r>
            <a:endParaRPr lang="en-US" baseline="0" dirty="0"/>
          </a:p>
          <a:p>
            <a:endParaRPr lang="en-US" baseline="0" dirty="0"/>
          </a:p>
          <a:p>
            <a:r>
              <a:rPr lang="en-US" baseline="0" dirty="0"/>
              <a:t>Have students think of ways in which a scale will fall short of measuring what it is supposed </a:t>
            </a:r>
            <a:r>
              <a:rPr lang="en-US" baseline="0" dirty="0" smtClean="0"/>
              <a:t>to.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426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Give students examples of variables and have them determine how they would operationally define the </a:t>
            </a:r>
            <a:r>
              <a:rPr lang="en-US" dirty="0" smtClean="0"/>
              <a:t>variable. </a:t>
            </a:r>
            <a:r>
              <a:rPr lang="en-US" dirty="0"/>
              <a:t>Give</a:t>
            </a:r>
            <a:r>
              <a:rPr lang="en-US" baseline="0" dirty="0"/>
              <a:t> the students a couple of examples to help them understand the </a:t>
            </a:r>
            <a:r>
              <a:rPr lang="en-US" baseline="0" dirty="0" smtClean="0"/>
              <a:t>process.</a:t>
            </a:r>
            <a:endParaRPr lang="en-US" baseline="0" dirty="0"/>
          </a:p>
          <a:p>
            <a:endParaRPr lang="en-US" baseline="0" dirty="0"/>
          </a:p>
          <a:p>
            <a:r>
              <a:rPr lang="en-US" baseline="0" dirty="0"/>
              <a:t>To emphasize the process part of the operational definition, discuss operationally defining a measure like </a:t>
            </a:r>
            <a:r>
              <a:rPr lang="en-US" baseline="0" dirty="0" smtClean="0"/>
              <a:t>aggression. </a:t>
            </a:r>
            <a:r>
              <a:rPr lang="en-US" baseline="0" dirty="0"/>
              <a:t>We could use a scale that assesses times where a person is aggression and the process of scoring the scale determines if they are high or low in </a:t>
            </a:r>
            <a:r>
              <a:rPr lang="en-US" baseline="0" dirty="0" smtClean="0"/>
              <a:t>aggression. </a:t>
            </a:r>
            <a:r>
              <a:rPr lang="en-US" baseline="0" dirty="0"/>
              <a:t>We could also have them punch a </a:t>
            </a:r>
            <a:r>
              <a:rPr lang="en-US" baseline="0" dirty="0" smtClean="0"/>
              <a:t>punching bag </a:t>
            </a:r>
            <a:r>
              <a:rPr lang="en-US" baseline="0" dirty="0"/>
              <a:t>and the process of measuring how hard or how many times they hit the bag in a period of time determines how aggressive they </a:t>
            </a:r>
            <a:r>
              <a:rPr lang="en-US" baseline="0" dirty="0" smtClean="0"/>
              <a:t>are.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773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Have students think of examples of variables</a:t>
            </a:r>
            <a:r>
              <a:rPr lang="en-US" baseline="0" dirty="0"/>
              <a:t> for each of the four </a:t>
            </a:r>
            <a:r>
              <a:rPr lang="en-US" baseline="0" dirty="0" smtClean="0"/>
              <a:t>types.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69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</a:t>
            </a:r>
            <a:r>
              <a:rPr lang="en-US" baseline="0" dirty="0"/>
              <a:t> with students the limitation of each measurement scale </a:t>
            </a:r>
            <a:r>
              <a:rPr lang="en-US" baseline="0" dirty="0" smtClean="0"/>
              <a:t>type. </a:t>
            </a:r>
            <a:r>
              <a:rPr lang="en-US" baseline="0" dirty="0"/>
              <a:t>How does the next measurement scale improve upon the previous one?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215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  <a:r>
              <a:rPr lang="en-US" baseline="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8745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  <a:r>
              <a:rPr lang="en-US" baseline="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115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  <a:r>
              <a:rPr lang="en-US" baseline="0" dirty="0"/>
              <a:t> Make sure students know to check the PsychTESTS database and exhaust other resources before attempting to pay for a </a:t>
            </a:r>
            <a:r>
              <a:rPr lang="en-US" baseline="0" dirty="0" smtClean="0"/>
              <a:t>test. </a:t>
            </a:r>
            <a:r>
              <a:rPr lang="en-US" baseline="0" dirty="0"/>
              <a:t>Also discuss the use of online versions of popular tests (</a:t>
            </a:r>
            <a:r>
              <a:rPr lang="en-US" baseline="0" dirty="0" smtClean="0"/>
              <a:t>e.g., </a:t>
            </a:r>
            <a:r>
              <a:rPr lang="en-US" baseline="0" dirty="0"/>
              <a:t>MBTI) and whether these are valid </a:t>
            </a:r>
            <a:r>
              <a:rPr lang="en-US" baseline="0" dirty="0" smtClean="0"/>
              <a:t>assessments.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7407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</a:t>
            </a:r>
            <a:r>
              <a:rPr lang="en-US" baseline="0" dirty="0"/>
              <a:t> that reliability is about the consistency of a </a:t>
            </a:r>
            <a:r>
              <a:rPr lang="en-US" baseline="0" dirty="0" smtClean="0"/>
              <a:t>measure. </a:t>
            </a:r>
            <a:r>
              <a:rPr lang="en-US" baseline="0" dirty="0"/>
              <a:t>Use an analogy to a weight scale in which you expect the weight to be roughly the same each time you stand on it (unless you are trying to lose or gain weight</a:t>
            </a:r>
            <a:r>
              <a:rPr lang="en-US" baseline="0" dirty="0" smtClean="0"/>
              <a:t>). </a:t>
            </a:r>
            <a:r>
              <a:rPr lang="en-US" baseline="0" dirty="0"/>
              <a:t>For test-retest reliability, the analogy is that the scale should be roughly the same if you stand on it on Sunday and then again the following </a:t>
            </a:r>
            <a:r>
              <a:rPr lang="en-US" baseline="0" dirty="0" smtClean="0"/>
              <a:t>Sunday. </a:t>
            </a:r>
            <a:r>
              <a:rPr lang="en-US" baseline="0" dirty="0"/>
              <a:t>For parallel forms of reliability, the weight should be roughly the same if you stand on your scale at home and at a doctor’s </a:t>
            </a:r>
            <a:r>
              <a:rPr lang="en-US" baseline="0" dirty="0" smtClean="0"/>
              <a:t>office. </a:t>
            </a:r>
            <a:r>
              <a:rPr lang="en-US" baseline="0" dirty="0"/>
              <a:t>For internal consistency, discuss the idea of split-half reliability, which measure the consistency of half of the items with the other half (</a:t>
            </a:r>
            <a:r>
              <a:rPr lang="en-US" baseline="0" dirty="0" smtClean="0"/>
              <a:t>i.e., </a:t>
            </a:r>
            <a:r>
              <a:rPr lang="en-US" baseline="0" dirty="0"/>
              <a:t>the first five items of a scale should measure the same construct as the last five</a:t>
            </a:r>
            <a:r>
              <a:rPr lang="en-US" baseline="0" dirty="0" smtClean="0"/>
              <a:t>). </a:t>
            </a:r>
            <a:r>
              <a:rPr lang="en-US" baseline="0" dirty="0"/>
              <a:t>Cronbach’s alpha is like doing every possible split-half reliability of a </a:t>
            </a:r>
            <a:r>
              <a:rPr lang="en-US" baseline="0" dirty="0" smtClean="0"/>
              <a:t>scale.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981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04BF29D-F2C1-4E41-B0B8-215DC5D30A6C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88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4ADA6EB-4AC0-428D-BB2F-AB7E5077991C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572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2180971-1319-406C-9B6A-24B737222A2F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22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956BCFB-F0BE-496E-AC13-5A2F28990D47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223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B6C034D-40FE-4716-8629-1EC2A509CD62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283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CE1F8E9-0487-4807-B61E-26438B639C49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512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77CE9C3-FA60-47EE-B116-A4D6266D2CAB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206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D9DD411-B3EB-413C-887B-3FD8E04E39D8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324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A642D47-F7EA-48FC-A403-3ED460AE5223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779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D9B05C3-60DA-445A-B022-6679E813C30A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96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290219C-9649-45B1-8133-11E90BF364E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983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595993" y="6331316"/>
            <a:ext cx="7821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Ann Sloan Devlin, The Research Experience: Planning, Conducting, and Reporting Research 1st Edition © 2017 SAGE Publications, Inc.</a:t>
            </a:r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92120" b="119"/>
          <a:stretch/>
        </p:blipFill>
        <p:spPr>
          <a:xfrm>
            <a:off x="0" y="8164"/>
            <a:ext cx="579664" cy="684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857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3" y="479334"/>
            <a:ext cx="4168031" cy="588714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16537" y="2114644"/>
            <a:ext cx="418741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/>
              <a:t>The Research Experience: Planning, Conducting, and Reporting Research</a:t>
            </a:r>
          </a:p>
          <a:p>
            <a:r>
              <a:rPr lang="en-US" sz="2000" dirty="0"/>
              <a:t>© Ann Sloan Devlin</a:t>
            </a:r>
          </a:p>
        </p:txBody>
      </p:sp>
    </p:spTree>
    <p:extLst>
      <p:ext uri="{BB962C8B-B14F-4D97-AF65-F5344CB8AC3E}">
        <p14:creationId xmlns:p14="http://schemas.microsoft.com/office/powerpoint/2010/main" val="211176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376" y="706958"/>
            <a:ext cx="7917144" cy="1156025"/>
          </a:xfrm>
        </p:spPr>
        <p:txBody>
          <a:bodyPr/>
          <a:lstStyle/>
          <a:p>
            <a:r>
              <a:rPr lang="en-US" dirty="0"/>
              <a:t>Qualities of Measures: Reliability and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894" y="2219269"/>
            <a:ext cx="8018358" cy="3873881"/>
          </a:xfrm>
        </p:spPr>
        <p:txBody>
          <a:bodyPr>
            <a:noAutofit/>
          </a:bodyPr>
          <a:lstStyle/>
          <a:p>
            <a:pPr marL="274320">
              <a:lnSpc>
                <a:spcPct val="100000"/>
              </a:lnSpc>
            </a:pPr>
            <a:r>
              <a:rPr lang="en-US" b="1" dirty="0"/>
              <a:t>Reliability</a:t>
            </a:r>
            <a:r>
              <a:rPr lang="en-US" dirty="0"/>
              <a:t>: refers to the ability of a measure to produce reproducible </a:t>
            </a:r>
            <a:r>
              <a:rPr lang="en-US" dirty="0" smtClean="0"/>
              <a:t>outcomes</a:t>
            </a:r>
            <a:endParaRPr lang="en-US" dirty="0"/>
          </a:p>
          <a:p>
            <a:pPr marL="274320" lvl="1">
              <a:lnSpc>
                <a:spcPct val="100000"/>
              </a:lnSpc>
            </a:pPr>
            <a:r>
              <a:rPr lang="en-US" b="1" dirty="0"/>
              <a:t>Test-retest reliability</a:t>
            </a:r>
            <a:r>
              <a:rPr lang="en-US" dirty="0"/>
              <a:t>: the degree to which a test measured at one time correlates with that measure at a second </a:t>
            </a:r>
            <a:r>
              <a:rPr lang="en-US" dirty="0" smtClean="0"/>
              <a:t>tim</a:t>
            </a:r>
            <a:endParaRPr lang="en-US" dirty="0"/>
          </a:p>
          <a:p>
            <a:pPr marL="274320" lvl="1">
              <a:lnSpc>
                <a:spcPct val="100000"/>
              </a:lnSpc>
            </a:pPr>
            <a:r>
              <a:rPr lang="en-US" b="1" dirty="0"/>
              <a:t>Parallel forms reliability</a:t>
            </a:r>
            <a:r>
              <a:rPr lang="en-US" dirty="0"/>
              <a:t>: the degree to which two, equivalent forms, of a test correlate with one </a:t>
            </a:r>
            <a:r>
              <a:rPr lang="en-US" dirty="0" smtClean="0"/>
              <a:t>another</a:t>
            </a:r>
            <a:endParaRPr lang="en-US" b="1" dirty="0"/>
          </a:p>
          <a:p>
            <a:pPr marL="274320" lvl="1">
              <a:lnSpc>
                <a:spcPct val="100000"/>
              </a:lnSpc>
            </a:pPr>
            <a:r>
              <a:rPr lang="en-US" b="1" dirty="0"/>
              <a:t>Internal consistency</a:t>
            </a:r>
            <a:r>
              <a:rPr lang="en-US" dirty="0"/>
              <a:t>: the degree to which each item of the measure is tapping the construct of interest; usually reported as Cronbach’s </a:t>
            </a:r>
            <a:r>
              <a:rPr lang="en-US" dirty="0" smtClean="0"/>
              <a:t>alpha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5245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Qualities of Measures: Reliability and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894" y="1988533"/>
            <a:ext cx="7650889" cy="3950794"/>
          </a:xfrm>
        </p:spPr>
        <p:txBody>
          <a:bodyPr>
            <a:noAutofit/>
          </a:bodyPr>
          <a:lstStyle/>
          <a:p>
            <a:pPr marL="274320">
              <a:lnSpc>
                <a:spcPct val="100000"/>
              </a:lnSpc>
            </a:pPr>
            <a:r>
              <a:rPr lang="en-US" b="1" dirty="0"/>
              <a:t>Validity</a:t>
            </a:r>
            <a:r>
              <a:rPr lang="en-US" dirty="0"/>
              <a:t>: the extent to which a measure assesses what it is claimed to </a:t>
            </a:r>
            <a:r>
              <a:rPr lang="en-US" dirty="0" smtClean="0"/>
              <a:t>measure</a:t>
            </a:r>
            <a:endParaRPr lang="en-US" b="1" dirty="0"/>
          </a:p>
          <a:p>
            <a:pPr marL="274320" lvl="1">
              <a:lnSpc>
                <a:spcPct val="100000"/>
              </a:lnSpc>
            </a:pPr>
            <a:r>
              <a:rPr lang="en-US" b="1" dirty="0"/>
              <a:t>Content validity</a:t>
            </a:r>
            <a:r>
              <a:rPr lang="en-US" dirty="0"/>
              <a:t>: the degree to which a measure represents the domain of </a:t>
            </a:r>
            <a:r>
              <a:rPr lang="en-US" dirty="0" smtClean="0"/>
              <a:t>interest</a:t>
            </a:r>
            <a:endParaRPr lang="en-US" b="1" dirty="0"/>
          </a:p>
          <a:p>
            <a:pPr marL="274320" lvl="1">
              <a:lnSpc>
                <a:spcPct val="100000"/>
              </a:lnSpc>
            </a:pPr>
            <a:r>
              <a:rPr lang="en-US" b="1" dirty="0"/>
              <a:t>Face validity</a:t>
            </a:r>
            <a:r>
              <a:rPr lang="en-US" dirty="0"/>
              <a:t>: the degree to which a measure subjectively appears to assess what you </a:t>
            </a:r>
            <a:r>
              <a:rPr lang="en-US" dirty="0" smtClean="0"/>
              <a:t>claim</a:t>
            </a:r>
            <a:endParaRPr lang="en-US" b="1" dirty="0"/>
          </a:p>
          <a:p>
            <a:pPr marL="274320" lvl="1">
              <a:lnSpc>
                <a:spcPct val="100000"/>
              </a:lnSpc>
            </a:pPr>
            <a:r>
              <a:rPr lang="en-US" b="1" dirty="0"/>
              <a:t>Predictive validity</a:t>
            </a:r>
            <a:r>
              <a:rPr lang="en-US" dirty="0"/>
              <a:t>: the degree to which a measure predicts some outcome of </a:t>
            </a:r>
            <a:r>
              <a:rPr lang="en-US" dirty="0" smtClean="0"/>
              <a:t>interest</a:t>
            </a:r>
            <a:endParaRPr lang="en-US" b="1" dirty="0"/>
          </a:p>
          <a:p>
            <a:pPr marL="274320" lvl="1">
              <a:lnSpc>
                <a:spcPct val="100000"/>
              </a:lnSpc>
            </a:pPr>
            <a:r>
              <a:rPr lang="en-US" b="1" dirty="0"/>
              <a:t>Concurrent validity</a:t>
            </a:r>
            <a:r>
              <a:rPr lang="en-US" dirty="0"/>
              <a:t>: the degree to which a measure and an outcome taken at the same time relate to one </a:t>
            </a:r>
            <a:r>
              <a:rPr lang="en-US" dirty="0" smtClean="0"/>
              <a:t>another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1147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58" y="655684"/>
            <a:ext cx="7886700" cy="1027838"/>
          </a:xfrm>
        </p:spPr>
        <p:txBody>
          <a:bodyPr>
            <a:noAutofit/>
          </a:bodyPr>
          <a:lstStyle/>
          <a:p>
            <a:r>
              <a:rPr lang="en-US" dirty="0"/>
              <a:t>Qualities of Measures: Reliability and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440" y="2290542"/>
            <a:ext cx="7685072" cy="3392412"/>
          </a:xfrm>
        </p:spPr>
        <p:txBody>
          <a:bodyPr>
            <a:noAutofit/>
          </a:bodyPr>
          <a:lstStyle/>
          <a:p>
            <a:pPr marL="274320">
              <a:lnSpc>
                <a:spcPct val="100000"/>
              </a:lnSpc>
            </a:pPr>
            <a:r>
              <a:rPr lang="en-US" b="1" dirty="0"/>
              <a:t>Construct validity</a:t>
            </a:r>
            <a:r>
              <a:rPr lang="en-US" dirty="0"/>
              <a:t>: the degree to which the measure of interest actually measures what it is supposed </a:t>
            </a:r>
            <a:r>
              <a:rPr lang="en-US" dirty="0" smtClean="0"/>
              <a:t>to</a:t>
            </a:r>
            <a:endParaRPr lang="en-US" dirty="0"/>
          </a:p>
          <a:p>
            <a:pPr marL="274320" lvl="1">
              <a:lnSpc>
                <a:spcPct val="100000"/>
              </a:lnSpc>
            </a:pPr>
            <a:r>
              <a:rPr lang="en-US" b="1" dirty="0"/>
              <a:t>Nomological network: </a:t>
            </a:r>
            <a:r>
              <a:rPr lang="en-US" dirty="0"/>
              <a:t>linked to the work of Cronbach and Meehl (1955) concerning the kinds of lawful relationships you would discover to validate a </a:t>
            </a:r>
            <a:r>
              <a:rPr lang="en-US" dirty="0" smtClean="0"/>
              <a:t>construct</a:t>
            </a:r>
            <a:endParaRPr lang="en-US" b="1" dirty="0"/>
          </a:p>
          <a:p>
            <a:pPr marL="274320" lvl="2">
              <a:lnSpc>
                <a:spcPct val="100000"/>
              </a:lnSpc>
            </a:pPr>
            <a:r>
              <a:rPr lang="en-US" b="1" dirty="0"/>
              <a:t>Convergent validity: </a:t>
            </a:r>
            <a:r>
              <a:rPr lang="en-US" dirty="0"/>
              <a:t>the degree to which a measure relates to other, similar, </a:t>
            </a:r>
            <a:r>
              <a:rPr lang="en-US" dirty="0" smtClean="0"/>
              <a:t>measures</a:t>
            </a:r>
            <a:endParaRPr lang="en-US" b="1" dirty="0"/>
          </a:p>
          <a:p>
            <a:pPr marL="274320" lvl="2">
              <a:lnSpc>
                <a:spcPct val="100000"/>
              </a:lnSpc>
            </a:pPr>
            <a:r>
              <a:rPr lang="en-US" b="1" dirty="0"/>
              <a:t>Discriminant validity: </a:t>
            </a:r>
            <a:r>
              <a:rPr lang="en-US" dirty="0"/>
              <a:t>the degree to which a measure does not related to dissimilar </a:t>
            </a:r>
            <a:r>
              <a:rPr lang="en-US" dirty="0" smtClean="0"/>
              <a:t>measures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473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59" y="929150"/>
            <a:ext cx="7011290" cy="651824"/>
          </a:xfrm>
        </p:spPr>
        <p:txBody>
          <a:bodyPr/>
          <a:lstStyle/>
          <a:p>
            <a:r>
              <a:rPr lang="en-US" dirty="0"/>
              <a:t>Length and Difficulty of Measures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165" y="2410182"/>
            <a:ext cx="7206508" cy="2785661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The length of a measure or series of measures should be taken into consideration when designing a </a:t>
            </a:r>
            <a:r>
              <a:rPr lang="en-US" dirty="0" smtClean="0"/>
              <a:t>study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Too many scales or too many questions can threaten the internal validity of a </a:t>
            </a:r>
            <a:r>
              <a:rPr lang="en-US" dirty="0" smtClean="0"/>
              <a:t>study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The reading level of the items in the measure should also be taken into </a:t>
            </a:r>
            <a:r>
              <a:rPr lang="en-US" dirty="0" smtClean="0"/>
              <a:t>account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Some measures may require a reading proficiency that participants do not </a:t>
            </a:r>
            <a:r>
              <a:rPr lang="en-US" dirty="0" smtClean="0"/>
              <a:t>possess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72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104" y="638592"/>
            <a:ext cx="6848920" cy="1113296"/>
          </a:xfrm>
        </p:spPr>
        <p:txBody>
          <a:bodyPr/>
          <a:lstStyle/>
          <a:p>
            <a:r>
              <a:rPr lang="en-US" dirty="0"/>
              <a:t>Names of Measures and Social Desirability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894" y="2210724"/>
            <a:ext cx="7548340" cy="314748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Scale names or labels may communicate information that creates demand </a:t>
            </a:r>
            <a:r>
              <a:rPr lang="en-US" dirty="0" smtClean="0"/>
              <a:t>characteristics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Socially desirable</a:t>
            </a:r>
            <a:r>
              <a:rPr lang="en-US" dirty="0"/>
              <a:t>: participants modify their response to present themselves more </a:t>
            </a:r>
            <a:r>
              <a:rPr lang="en-US" dirty="0" smtClean="0"/>
              <a:t>favorably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Researchers often change the name of a measure or provide no name at </a:t>
            </a:r>
            <a:r>
              <a:rPr lang="en-US" dirty="0" smtClean="0"/>
              <a:t>all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Measures of social desirability allow researchers to control for the extent to which participants are responding in a socially desirable </a:t>
            </a:r>
            <a:r>
              <a:rPr lang="en-US" dirty="0" smtClean="0"/>
              <a:t>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80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59" y="476221"/>
            <a:ext cx="7886700" cy="1096205"/>
          </a:xfrm>
        </p:spPr>
        <p:txBody>
          <a:bodyPr>
            <a:normAutofit/>
          </a:bodyPr>
          <a:lstStyle/>
          <a:p>
            <a:r>
              <a:rPr lang="en-US" dirty="0"/>
              <a:t>Scale Types and Flexibility in Answering Research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257" y="2039808"/>
            <a:ext cx="8069633" cy="393370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Consider the strengths and weaknesses of the scale types when deciding on </a:t>
            </a:r>
            <a:r>
              <a:rPr lang="en-US" dirty="0" smtClean="0"/>
              <a:t>questions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Factual questions can be measured using a nominal </a:t>
            </a:r>
            <a:r>
              <a:rPr lang="en-US" dirty="0" smtClean="0"/>
              <a:t>scale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Attitude and perception questions should be measured using an interval </a:t>
            </a:r>
            <a:r>
              <a:rPr lang="en-US" dirty="0" smtClean="0"/>
              <a:t>scale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Consider the order of questions in a </a:t>
            </a:r>
            <a:r>
              <a:rPr lang="en-US" dirty="0" smtClean="0"/>
              <a:t>survey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Demographic items should come last in a </a:t>
            </a:r>
            <a:r>
              <a:rPr lang="en-US" dirty="0" smtClean="0"/>
              <a:t>survey</a:t>
            </a:r>
          </a:p>
          <a:p>
            <a:pPr lvl="1">
              <a:lnSpc>
                <a:spcPct val="100000"/>
              </a:lnSpc>
            </a:pP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Items about sensitive topics should be placed far into the </a:t>
            </a:r>
            <a:r>
              <a:rPr lang="en-US" dirty="0" smtClean="0"/>
              <a:t>survey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13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196" y="809507"/>
            <a:ext cx="6259260" cy="523637"/>
          </a:xfrm>
        </p:spPr>
        <p:txBody>
          <a:bodyPr>
            <a:noAutofit/>
          </a:bodyPr>
          <a:lstStyle/>
          <a:p>
            <a:r>
              <a:rPr lang="en-US" dirty="0"/>
              <a:t>Online Survey Software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711" y="2193599"/>
            <a:ext cx="7608161" cy="283132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Allow respondents to answer survey responses </a:t>
            </a:r>
            <a:r>
              <a:rPr lang="en-US" dirty="0" smtClean="0"/>
              <a:t>online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 smtClean="0"/>
              <a:t>Advantages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/>
              <a:t>Online surveys can be sent to anyone, anywhere, and a link to the </a:t>
            </a:r>
            <a:r>
              <a:rPr lang="en-US" dirty="0" smtClean="0"/>
              <a:t>survey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/>
              <a:t>Online surveys offer a great deal of flexibility to the researcher and </a:t>
            </a:r>
            <a:r>
              <a:rPr lang="en-US" dirty="0" smtClean="0"/>
              <a:t>respondents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/>
              <a:t>Online surveys often send the data to statistical program reducing data entry </a:t>
            </a:r>
            <a:r>
              <a:rPr lang="en-US" dirty="0" smtClean="0"/>
              <a:t>errors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6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466" y="672775"/>
            <a:ext cx="6472905" cy="660369"/>
          </a:xfrm>
        </p:spPr>
        <p:txBody>
          <a:bodyPr/>
          <a:lstStyle/>
          <a:p>
            <a:r>
              <a:rPr lang="en-US" dirty="0"/>
              <a:t>Online Survey Software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347" y="2167962"/>
            <a:ext cx="7257783" cy="312188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Allow respondents to answer survey responses </a:t>
            </a:r>
            <a:r>
              <a:rPr lang="en-US" dirty="0" smtClean="0"/>
              <a:t>online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 smtClean="0"/>
              <a:t>Disadvantages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/>
              <a:t>Cost money and have a steep learning curve for </a:t>
            </a:r>
            <a:r>
              <a:rPr lang="en-US" dirty="0" smtClean="0"/>
              <a:t>researchers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/>
              <a:t>Some potential respondents may not have access to a computer or the </a:t>
            </a:r>
            <a:r>
              <a:rPr lang="en-US" dirty="0" smtClean="0"/>
              <a:t>internet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/>
              <a:t>The circumstances under which a respondent takes the survey can be a threat to internal </a:t>
            </a:r>
            <a:r>
              <a:rPr lang="en-US" dirty="0" smtClean="0"/>
              <a:t>validity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37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79" y="883999"/>
            <a:ext cx="6675184" cy="782430"/>
          </a:xfrm>
        </p:spPr>
        <p:txBody>
          <a:bodyPr>
            <a:normAutofit/>
          </a:bodyPr>
          <a:lstStyle/>
          <a:p>
            <a:r>
              <a:rPr lang="en-US" dirty="0"/>
              <a:t>Open-access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649" y="2578117"/>
            <a:ext cx="7435760" cy="2369898"/>
          </a:xfrm>
        </p:spPr>
        <p:txBody>
          <a:bodyPr>
            <a:normAutofit/>
          </a:bodyPr>
          <a:lstStyle/>
          <a:p>
            <a:r>
              <a:rPr lang="en-US" dirty="0" smtClean="0"/>
              <a:t>Quizzes</a:t>
            </a:r>
            <a:endParaRPr lang="en-US" dirty="0"/>
          </a:p>
          <a:p>
            <a:r>
              <a:rPr lang="en-US" dirty="0"/>
              <a:t>Multimedia </a:t>
            </a:r>
            <a:r>
              <a:rPr lang="en-US" dirty="0" smtClean="0"/>
              <a:t>Resources</a:t>
            </a:r>
            <a:endParaRPr lang="en-US" dirty="0"/>
          </a:p>
          <a:p>
            <a:r>
              <a:rPr lang="en-US" dirty="0" smtClean="0"/>
              <a:t>eFlashcards</a:t>
            </a:r>
            <a:endParaRPr lang="en-US" dirty="0"/>
          </a:p>
          <a:p>
            <a:r>
              <a:rPr lang="en-US" dirty="0"/>
              <a:t>SAGE Journal </a:t>
            </a:r>
            <a:r>
              <a:rPr lang="en-US" dirty="0" smtClean="0"/>
              <a:t>Articles</a:t>
            </a:r>
            <a:endParaRPr lang="en-US" dirty="0"/>
          </a:p>
          <a:p>
            <a:r>
              <a:rPr lang="en-US" dirty="0"/>
              <a:t>And more at </a:t>
            </a:r>
            <a:r>
              <a:rPr lang="en-US" dirty="0" smtClean="0"/>
              <a:t>edge.sagepub.com/devlin</a:t>
            </a:r>
          </a:p>
        </p:txBody>
      </p:sp>
    </p:spTree>
    <p:extLst>
      <p:ext uri="{BB962C8B-B14F-4D97-AF65-F5344CB8AC3E}">
        <p14:creationId xmlns:p14="http://schemas.microsoft.com/office/powerpoint/2010/main" val="34762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0773" y="3438388"/>
            <a:ext cx="6822049" cy="1099427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Measures </a:t>
            </a:r>
            <a:r>
              <a:rPr lang="en-US" sz="3600" b="1" dirty="0"/>
              <a:t>and Survey Research Tools</a:t>
            </a:r>
          </a:p>
        </p:txBody>
      </p:sp>
      <p:sp>
        <p:nvSpPr>
          <p:cNvPr id="6" name="Rectangle 5"/>
          <p:cNvSpPr/>
          <p:nvPr/>
        </p:nvSpPr>
        <p:spPr>
          <a:xfrm>
            <a:off x="3304178" y="2039377"/>
            <a:ext cx="23134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/>
              <a:t>Chapter 5</a:t>
            </a:r>
          </a:p>
        </p:txBody>
      </p:sp>
    </p:spTree>
    <p:extLst>
      <p:ext uri="{BB962C8B-B14F-4D97-AF65-F5344CB8AC3E}">
        <p14:creationId xmlns:p14="http://schemas.microsoft.com/office/powerpoint/2010/main" val="102200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013" y="638591"/>
            <a:ext cx="7886700" cy="1181663"/>
          </a:xfrm>
        </p:spPr>
        <p:txBody>
          <a:bodyPr/>
          <a:lstStyle/>
          <a:p>
            <a:r>
              <a:rPr lang="en-US" dirty="0"/>
              <a:t>The Concept of Measurement: Ideal </a:t>
            </a:r>
            <a:r>
              <a:rPr lang="en-US" dirty="0" smtClean="0"/>
              <a:t>vs. </a:t>
            </a:r>
            <a:r>
              <a:rPr lang="en-US" dirty="0"/>
              <a:t>Real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985" y="2380293"/>
            <a:ext cx="7890172" cy="323429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In the social sciences, we are measuring abstract concepts with </a:t>
            </a:r>
            <a:r>
              <a:rPr lang="en-US" dirty="0" smtClean="0"/>
              <a:t>scales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These measures will often fall short of measuring the ideal </a:t>
            </a:r>
            <a:r>
              <a:rPr lang="en-US" dirty="0" smtClean="0"/>
              <a:t>concept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The goal is to come as close to measuring the theoretical concept without measuring unrelated </a:t>
            </a:r>
            <a:r>
              <a:rPr lang="en-US" dirty="0" smtClean="0"/>
              <a:t>information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The goal is to have the most overlap between the ideal concept and the real measure you are </a:t>
            </a:r>
            <a:r>
              <a:rPr lang="en-US" dirty="0" smtClean="0"/>
              <a:t>using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58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104" y="826599"/>
            <a:ext cx="5592688" cy="574911"/>
          </a:xfrm>
        </p:spPr>
        <p:txBody>
          <a:bodyPr>
            <a:noAutofit/>
          </a:bodyPr>
          <a:lstStyle/>
          <a:p>
            <a:r>
              <a:rPr lang="en-US" dirty="0"/>
              <a:t>The Purpose of Measures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711" y="2482843"/>
            <a:ext cx="7274875" cy="2456626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You want the data you collect to reflect the abstract constructs central to your research </a:t>
            </a:r>
            <a:r>
              <a:rPr lang="en-US" dirty="0" smtClean="0"/>
              <a:t>question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Operational definition</a:t>
            </a:r>
            <a:r>
              <a:rPr lang="en-US" dirty="0"/>
              <a:t>: describing a variable in terms of the processes used to measure or quantify </a:t>
            </a:r>
            <a:r>
              <a:rPr lang="en-US" dirty="0" smtClean="0"/>
              <a:t>it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The more abstract the concept, the more difficult it is to develop an operational </a:t>
            </a:r>
            <a:r>
              <a:rPr lang="en-US" dirty="0" smtClean="0"/>
              <a:t>definition</a:t>
            </a:r>
          </a:p>
        </p:txBody>
      </p:sp>
    </p:spTree>
    <p:extLst>
      <p:ext uri="{BB962C8B-B14F-4D97-AF65-F5344CB8AC3E}">
        <p14:creationId xmlns:p14="http://schemas.microsoft.com/office/powerpoint/2010/main" val="137401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283" y="783870"/>
            <a:ext cx="5857608" cy="609095"/>
          </a:xfrm>
        </p:spPr>
        <p:txBody>
          <a:bodyPr/>
          <a:lstStyle/>
          <a:p>
            <a:r>
              <a:rPr lang="en-US" dirty="0"/>
              <a:t>Measurement Scale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440" y="2102533"/>
            <a:ext cx="8308916" cy="3575447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Nominal scale of measurement</a:t>
            </a:r>
            <a:r>
              <a:rPr lang="en-US" dirty="0"/>
              <a:t>: a measurement scale in which there is no inherent </a:t>
            </a:r>
            <a:r>
              <a:rPr lang="en-US" dirty="0" smtClean="0"/>
              <a:t>order</a:t>
            </a:r>
            <a:r>
              <a:rPr lang="en-US" baseline="0" dirty="0" smtClean="0"/>
              <a:t> and </a:t>
            </a:r>
            <a:r>
              <a:rPr lang="en-US" dirty="0" smtClean="0"/>
              <a:t> </a:t>
            </a:r>
            <a:r>
              <a:rPr lang="en-US" dirty="0"/>
              <a:t>also called categorical scales because data are assigned to </a:t>
            </a:r>
            <a:r>
              <a:rPr lang="en-US" dirty="0" smtClean="0"/>
              <a:t>categories.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/>
              <a:t>Ordinal scale of measurement</a:t>
            </a:r>
            <a:r>
              <a:rPr lang="en-US" dirty="0"/>
              <a:t>: type of measurement in which the values are ordered but they are not equally </a:t>
            </a:r>
            <a:r>
              <a:rPr lang="en-US" dirty="0" smtClean="0"/>
              <a:t>spaced</a:t>
            </a:r>
          </a:p>
          <a:p>
            <a:pPr>
              <a:lnSpc>
                <a:spcPct val="100000"/>
              </a:lnSpc>
            </a:pPr>
            <a:r>
              <a:rPr lang="en-US" b="1" dirty="0" smtClean="0"/>
              <a:t>Interval </a:t>
            </a:r>
            <a:r>
              <a:rPr lang="en-US" b="1" dirty="0"/>
              <a:t>scale of measurement</a:t>
            </a:r>
            <a:r>
              <a:rPr lang="en-US" dirty="0"/>
              <a:t>: type of measurement scale in which the anchors are equally spaced </a:t>
            </a:r>
            <a:r>
              <a:rPr lang="en-US" dirty="0" smtClean="0"/>
              <a:t>throughout</a:t>
            </a:r>
            <a:r>
              <a:rPr lang="en-US" baseline="0" dirty="0" smtClean="0"/>
              <a:t> and</a:t>
            </a:r>
            <a:r>
              <a:rPr lang="en-US" dirty="0" smtClean="0"/>
              <a:t> </a:t>
            </a:r>
            <a:r>
              <a:rPr lang="en-US" dirty="0"/>
              <a:t>also called continuous </a:t>
            </a:r>
            <a:r>
              <a:rPr lang="en-US" dirty="0" smtClean="0"/>
              <a:t>data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/>
              <a:t>Ratio scale of measurement</a:t>
            </a:r>
            <a:r>
              <a:rPr lang="en-US" dirty="0"/>
              <a:t>: scale type with equal intervals and a true zero </a:t>
            </a:r>
            <a:r>
              <a:rPr lang="en-US" dirty="0" smtClean="0"/>
              <a:t>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3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741" y="894964"/>
            <a:ext cx="5669600" cy="694553"/>
          </a:xfrm>
        </p:spPr>
        <p:txBody>
          <a:bodyPr/>
          <a:lstStyle/>
          <a:p>
            <a:r>
              <a:rPr lang="en-US" dirty="0"/>
              <a:t>Measurement Scale Types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52" y="2232669"/>
            <a:ext cx="7443387" cy="296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23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21499"/>
            <a:ext cx="7652225" cy="1079113"/>
          </a:xfrm>
        </p:spPr>
        <p:txBody>
          <a:bodyPr/>
          <a:lstStyle/>
          <a:p>
            <a:r>
              <a:rPr lang="en-US" dirty="0"/>
              <a:t>Sensitivity of a Scale and Anchor 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439" y="2299088"/>
            <a:ext cx="7873080" cy="2742932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The sensitivity of a scale refers to the idea that the scale is able to detect differences that </a:t>
            </a:r>
            <a:r>
              <a:rPr lang="en-US" dirty="0" smtClean="0"/>
              <a:t>exist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A scale with too few, or too many, anchors will not be able to detect any differences between </a:t>
            </a:r>
            <a:r>
              <a:rPr lang="en-US" dirty="0" smtClean="0"/>
              <a:t>responses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A scale with a 0 point is not an absolute value but has a psychological meaning that should be </a:t>
            </a:r>
            <a:r>
              <a:rPr lang="en-US" dirty="0" smtClean="0"/>
              <a:t>considered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As a general principle, scales should have between 5 and 7 </a:t>
            </a:r>
            <a:r>
              <a:rPr lang="en-US" dirty="0" smtClean="0"/>
              <a:t>anchors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32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374" y="578770"/>
            <a:ext cx="7857324" cy="1087659"/>
          </a:xfrm>
        </p:spPr>
        <p:txBody>
          <a:bodyPr/>
          <a:lstStyle/>
          <a:p>
            <a:r>
              <a:rPr lang="en-US" dirty="0"/>
              <a:t>The Process of Identifying Measures: The Literature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165" y="2073992"/>
            <a:ext cx="7813259" cy="382260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The Measures/Materials/Instruments </a:t>
            </a:r>
            <a:r>
              <a:rPr lang="en-US" dirty="0" smtClean="0"/>
              <a:t>section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Psychometric properties</a:t>
            </a:r>
            <a:r>
              <a:rPr lang="en-US" dirty="0"/>
              <a:t>: quantifiable aspects of a measure that indicate its statistical quality; includes the scales internal consistency or </a:t>
            </a:r>
            <a:r>
              <a:rPr lang="en-US" dirty="0" smtClean="0"/>
              <a:t>reliability</a:t>
            </a:r>
            <a:endParaRPr lang="en-US" b="1" dirty="0"/>
          </a:p>
          <a:p>
            <a:pPr>
              <a:lnSpc>
                <a:spcPct val="100000"/>
              </a:lnSpc>
            </a:pPr>
            <a:r>
              <a:rPr lang="en-US" dirty="0"/>
              <a:t>Databases of Tests (PsychTESTS and HaPI</a:t>
            </a:r>
            <a:r>
              <a:rPr lang="en-US" dirty="0" smtClean="0"/>
              <a:t>)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PsychTESTS</a:t>
            </a:r>
            <a:r>
              <a:rPr lang="en-US" dirty="0"/>
              <a:t>: APA database of test records that typically provides the test </a:t>
            </a:r>
            <a:r>
              <a:rPr lang="en-US" dirty="0" smtClean="0"/>
              <a:t>items</a:t>
            </a:r>
            <a:endParaRPr lang="en-US" b="1" dirty="0"/>
          </a:p>
          <a:p>
            <a:pPr lvl="1">
              <a:lnSpc>
                <a:spcPct val="100000"/>
              </a:lnSpc>
            </a:pPr>
            <a:r>
              <a:rPr lang="en-US" b="1" dirty="0"/>
              <a:t>Health and Psychosocial Instruments (HaPI)</a:t>
            </a:r>
            <a:r>
              <a:rPr lang="en-US" dirty="0"/>
              <a:t>: database of instruments that indicates the sources in which a particular instrument is </a:t>
            </a:r>
            <a:r>
              <a:rPr lang="en-US" dirty="0" smtClean="0"/>
              <a:t>used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7987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465" y="638592"/>
            <a:ext cx="7959873" cy="1130388"/>
          </a:xfrm>
        </p:spPr>
        <p:txBody>
          <a:bodyPr/>
          <a:lstStyle/>
          <a:p>
            <a:r>
              <a:rPr lang="en-US" dirty="0"/>
              <a:t>The Process of Identifying Measures: The Literature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348" y="2227817"/>
            <a:ext cx="8078179" cy="3369679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Books of </a:t>
            </a:r>
            <a:r>
              <a:rPr lang="en-US" dirty="0" smtClean="0"/>
              <a:t>Measures—books </a:t>
            </a:r>
            <a:r>
              <a:rPr lang="en-US" dirty="0"/>
              <a:t>that provide measures and books that critique </a:t>
            </a:r>
            <a:r>
              <a:rPr lang="en-US" dirty="0" smtClean="0"/>
              <a:t>measures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Department Resources and </a:t>
            </a:r>
            <a:r>
              <a:rPr lang="en-US" dirty="0" smtClean="0"/>
              <a:t>Professors—may </a:t>
            </a:r>
            <a:r>
              <a:rPr lang="en-US" dirty="0"/>
              <a:t>have equipment and measures or frequently used measures on </a:t>
            </a:r>
            <a:r>
              <a:rPr lang="en-US" dirty="0" smtClean="0"/>
              <a:t>file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Catalogues of measures and fees </a:t>
            </a:r>
            <a:r>
              <a:rPr lang="en-US" dirty="0" smtClean="0"/>
              <a:t>charged—some </a:t>
            </a:r>
            <a:r>
              <a:rPr lang="en-US" dirty="0"/>
              <a:t>companies may provide assessment instruments at a cost to the researcher and they may require training in administering the </a:t>
            </a:r>
            <a:r>
              <a:rPr lang="en-US" dirty="0" smtClean="0"/>
              <a:t>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34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3066</TotalTime>
  <Words>1841</Words>
  <Application>Microsoft Office PowerPoint</Application>
  <PresentationFormat>On-screen Show (4:3)</PresentationFormat>
  <Paragraphs>123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The Concept of Measurement: Ideal vs. Real</vt:lpstr>
      <vt:lpstr>The Purpose of Measures</vt:lpstr>
      <vt:lpstr>Measurement Scale Types</vt:lpstr>
      <vt:lpstr>Measurement Scale Types</vt:lpstr>
      <vt:lpstr>Sensitivity of a Scale and Anchor Values</vt:lpstr>
      <vt:lpstr>The Process of Identifying Measures: The Literature</vt:lpstr>
      <vt:lpstr>The Process of Identifying Measures: The Literature</vt:lpstr>
      <vt:lpstr>Qualities of Measures: Reliability and Validity</vt:lpstr>
      <vt:lpstr>Qualities of Measures: Reliability and Validity</vt:lpstr>
      <vt:lpstr>Qualities of Measures: Reliability and Validity</vt:lpstr>
      <vt:lpstr>Length and Difficulty of Measures</vt:lpstr>
      <vt:lpstr>Names of Measures and Social Desirability Concerns</vt:lpstr>
      <vt:lpstr>Scale Types and Flexibility in Answering Research Questions</vt:lpstr>
      <vt:lpstr>Online Survey Software Tools</vt:lpstr>
      <vt:lpstr>Online Survey Software Tools</vt:lpstr>
      <vt:lpstr>Open-access student 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Douglas Cooper</dc:creator>
  <cp:lastModifiedBy>SageUser</cp:lastModifiedBy>
  <cp:revision>141</cp:revision>
  <dcterms:created xsi:type="dcterms:W3CDTF">2016-12-07T16:23:00Z</dcterms:created>
  <dcterms:modified xsi:type="dcterms:W3CDTF">2017-03-08T20:07:11Z</dcterms:modified>
</cp:coreProperties>
</file>