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sldIdLst>
    <p:sldId id="280" r:id="rId2"/>
    <p:sldId id="256"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5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634" autoAdjust="0"/>
    <p:restoredTop sz="86441" autoAdjust="0"/>
  </p:normalViewPr>
  <p:slideViewPr>
    <p:cSldViewPr snapToGrid="0">
      <p:cViewPr varScale="1">
        <p:scale>
          <a:sx n="101" d="100"/>
          <a:sy n="101" d="100"/>
        </p:scale>
        <p:origin x="-1914" y="-84"/>
      </p:cViewPr>
      <p:guideLst>
        <p:guide orient="horz" pos="2160"/>
        <p:guide pos="2880"/>
      </p:guideLst>
    </p:cSldViewPr>
  </p:slideViewPr>
  <p:outlineViewPr>
    <p:cViewPr>
      <p:scale>
        <a:sx n="33" d="100"/>
        <a:sy n="33" d="100"/>
      </p:scale>
      <p:origin x="0" y="193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ECD303-2ED2-447B-86AA-39729DE327A3}" type="datetimeFigureOut">
              <a:rPr lang="en-US" smtClean="0"/>
              <a:pPr/>
              <a:t>3/8/2017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6A951-5F5C-43FD-9D68-A7F8C7538281}" type="slidenum">
              <a:rPr lang="en-US" smtClean="0"/>
              <a:pPr/>
              <a:t>‹#›</a:t>
            </a:fld>
            <a:endParaRPr lang="en-US" dirty="0"/>
          </a:p>
        </p:txBody>
      </p:sp>
    </p:spTree>
    <p:extLst>
      <p:ext uri="{BB962C8B-B14F-4D97-AF65-F5344CB8AC3E}">
        <p14:creationId xmlns:p14="http://schemas.microsoft.com/office/powerpoint/2010/main" val="392003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Point out the 10 principles of the Nuremberg </a:t>
            </a:r>
            <a:r>
              <a:rPr lang="en-US" baseline="0" dirty="0" smtClean="0"/>
              <a:t>Code </a:t>
            </a:r>
            <a:r>
              <a:rPr lang="en-US" baseline="0" dirty="0"/>
              <a:t>Note that most of these principles were developed to govern medical </a:t>
            </a:r>
            <a:r>
              <a:rPr lang="en-US" baseline="0" dirty="0" smtClean="0"/>
              <a:t>research </a:t>
            </a:r>
            <a:r>
              <a:rPr lang="en-US" baseline="0" dirty="0"/>
              <a:t>Note that social and behavioral research has also been found to violate the rights of human subjects which led to the development of the Belmont Report, of which the Tuskegee syphilis study is one of the most egregious </a:t>
            </a:r>
            <a:r>
              <a:rPr lang="en-US" baseline="0" dirty="0" smtClean="0"/>
              <a:t>examples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5</a:t>
            </a:fld>
            <a:endParaRPr lang="en-US" dirty="0"/>
          </a:p>
        </p:txBody>
      </p:sp>
    </p:spTree>
    <p:extLst>
      <p:ext uri="{BB962C8B-B14F-4D97-AF65-F5344CB8AC3E}">
        <p14:creationId xmlns:p14="http://schemas.microsoft.com/office/powerpoint/2010/main" val="2726792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14</a:t>
            </a:fld>
            <a:endParaRPr lang="en-US" dirty="0"/>
          </a:p>
        </p:txBody>
      </p:sp>
    </p:spTree>
    <p:extLst>
      <p:ext uri="{BB962C8B-B14F-4D97-AF65-F5344CB8AC3E}">
        <p14:creationId xmlns:p14="http://schemas.microsoft.com/office/powerpoint/2010/main" val="3684737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15</a:t>
            </a:fld>
            <a:endParaRPr lang="en-US" dirty="0"/>
          </a:p>
        </p:txBody>
      </p:sp>
    </p:spTree>
    <p:extLst>
      <p:ext uri="{BB962C8B-B14F-4D97-AF65-F5344CB8AC3E}">
        <p14:creationId xmlns:p14="http://schemas.microsoft.com/office/powerpoint/2010/main" val="1256484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 find each component of the informed</a:t>
            </a:r>
            <a:r>
              <a:rPr lang="en-US" baseline="0" dirty="0"/>
              <a:t> consent in the sample consent form in Appendix </a:t>
            </a:r>
            <a:r>
              <a:rPr lang="en-US" baseline="0" dirty="0" smtClean="0"/>
              <a:t>B</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16</a:t>
            </a:fld>
            <a:endParaRPr lang="en-US" dirty="0"/>
          </a:p>
        </p:txBody>
      </p:sp>
    </p:spTree>
    <p:extLst>
      <p:ext uri="{BB962C8B-B14F-4D97-AF65-F5344CB8AC3E}">
        <p14:creationId xmlns:p14="http://schemas.microsoft.com/office/powerpoint/2010/main" val="674168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17</a:t>
            </a:fld>
            <a:endParaRPr lang="en-US" dirty="0"/>
          </a:p>
        </p:txBody>
      </p:sp>
    </p:spTree>
    <p:extLst>
      <p:ext uri="{BB962C8B-B14F-4D97-AF65-F5344CB8AC3E}">
        <p14:creationId xmlns:p14="http://schemas.microsoft.com/office/powerpoint/2010/main" val="39570312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As</a:t>
            </a:r>
            <a:r>
              <a:rPr lang="en-US" baseline="0" dirty="0"/>
              <a:t> researchers, we were always taught that the debriefing is a casual conversation with the participant to ensure that they didn’t leave the study feeling upset about something they responded to or </a:t>
            </a:r>
            <a:r>
              <a:rPr lang="en-US" baseline="0" dirty="0" smtClean="0"/>
              <a:t>said </a:t>
            </a:r>
            <a:r>
              <a:rPr lang="en-US" baseline="0" dirty="0"/>
              <a:t>It was also an opportunity for us to ask questions about any suspicions they had in the </a:t>
            </a:r>
            <a:r>
              <a:rPr lang="en-US" baseline="0" dirty="0" smtClean="0"/>
              <a:t>study</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18</a:t>
            </a:fld>
            <a:endParaRPr lang="en-US" dirty="0"/>
          </a:p>
        </p:txBody>
      </p:sp>
    </p:spTree>
    <p:extLst>
      <p:ext uri="{BB962C8B-B14F-4D97-AF65-F5344CB8AC3E}">
        <p14:creationId xmlns:p14="http://schemas.microsoft.com/office/powerpoint/2010/main" val="2067685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19</a:t>
            </a:fld>
            <a:endParaRPr lang="en-US" dirty="0"/>
          </a:p>
        </p:txBody>
      </p:sp>
    </p:spTree>
    <p:extLst>
      <p:ext uri="{BB962C8B-B14F-4D97-AF65-F5344CB8AC3E}">
        <p14:creationId xmlns:p14="http://schemas.microsoft.com/office/powerpoint/2010/main" val="4288104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 describe situations</a:t>
            </a:r>
            <a:r>
              <a:rPr lang="en-US" baseline="0" dirty="0"/>
              <a:t> in which researchers would use passive versus active </a:t>
            </a:r>
            <a:r>
              <a:rPr lang="en-US" baseline="0" dirty="0" smtClean="0"/>
              <a:t>deception </a:t>
            </a:r>
            <a:r>
              <a:rPr lang="en-US" baseline="0" dirty="0"/>
              <a:t>Do students think deception is necessary in research?</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20</a:t>
            </a:fld>
            <a:endParaRPr lang="en-US" dirty="0"/>
          </a:p>
        </p:txBody>
      </p:sp>
    </p:spTree>
    <p:extLst>
      <p:ext uri="{BB962C8B-B14F-4D97-AF65-F5344CB8AC3E}">
        <p14:creationId xmlns:p14="http://schemas.microsoft.com/office/powerpoint/2010/main" val="19320496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Ask</a:t>
            </a:r>
            <a:r>
              <a:rPr lang="en-US" baseline="0" dirty="0"/>
              <a:t> students if being deceived makes them more suspicious of future research they participate in? Does it make them trust science more or less?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21</a:t>
            </a:fld>
            <a:endParaRPr lang="en-US" dirty="0"/>
          </a:p>
        </p:txBody>
      </p:sp>
    </p:spTree>
    <p:extLst>
      <p:ext uri="{BB962C8B-B14F-4D97-AF65-F5344CB8AC3E}">
        <p14:creationId xmlns:p14="http://schemas.microsoft.com/office/powerpoint/2010/main" val="2003912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Universities</a:t>
            </a:r>
            <a:r>
              <a:rPr lang="en-US" baseline="0" dirty="0"/>
              <a:t> typically require that participants complete so many hours of research studies as part of a course requirement (and any above count as extra credit</a:t>
            </a:r>
            <a:r>
              <a:rPr lang="en-US" baseline="0" dirty="0" smtClean="0"/>
              <a:t>) </a:t>
            </a:r>
            <a:r>
              <a:rPr lang="en-US" baseline="0" dirty="0"/>
              <a:t>The alternative is typically to write one or several papers that are thought to take the same amount of </a:t>
            </a:r>
            <a:r>
              <a:rPr lang="en-US" baseline="0" dirty="0" smtClean="0"/>
              <a:t>time </a:t>
            </a:r>
            <a:r>
              <a:rPr lang="en-US" baseline="0" dirty="0"/>
              <a:t>Do students think this is equitable? What do students think would be equitable?</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22</a:t>
            </a:fld>
            <a:endParaRPr lang="en-US" dirty="0"/>
          </a:p>
        </p:txBody>
      </p:sp>
    </p:spTree>
    <p:extLst>
      <p:ext uri="{BB962C8B-B14F-4D97-AF65-F5344CB8AC3E}">
        <p14:creationId xmlns:p14="http://schemas.microsoft.com/office/powerpoint/2010/main" val="4051426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other questions that researchers </a:t>
            </a:r>
            <a:r>
              <a:rPr lang="en-US" baseline="0" dirty="0" smtClean="0"/>
              <a:t>ask </a:t>
            </a:r>
            <a:r>
              <a:rPr lang="en-US" baseline="0" dirty="0"/>
              <a:t>Ask students to create their own questions about </a:t>
            </a:r>
            <a:r>
              <a:rPr lang="en-US" baseline="0" dirty="0" smtClean="0"/>
              <a:t>behavior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23</a:t>
            </a:fld>
            <a:endParaRPr lang="en-US" dirty="0"/>
          </a:p>
        </p:txBody>
      </p:sp>
    </p:spTree>
    <p:extLst>
      <p:ext uri="{BB962C8B-B14F-4D97-AF65-F5344CB8AC3E}">
        <p14:creationId xmlns:p14="http://schemas.microsoft.com/office/powerpoint/2010/main" val="3514352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Students should be familiar with this study from Introductory </a:t>
            </a:r>
            <a:r>
              <a:rPr lang="en-US" baseline="0" dirty="0" smtClean="0"/>
              <a:t>classes </a:t>
            </a:r>
            <a:r>
              <a:rPr lang="en-US" baseline="0" dirty="0"/>
              <a:t>Have them discuss the details they recall from this study and fill in the </a:t>
            </a:r>
            <a:r>
              <a:rPr lang="en-US" baseline="0" dirty="0" smtClean="0"/>
              <a:t>blanks Have </a:t>
            </a:r>
            <a:r>
              <a:rPr lang="en-US" baseline="0" dirty="0"/>
              <a:t>them discuss the ethical issues that they can think of associated with this study (</a:t>
            </a:r>
            <a:r>
              <a:rPr lang="en-US" baseline="0" dirty="0" smtClean="0"/>
              <a:t>e.g., </a:t>
            </a:r>
            <a:r>
              <a:rPr lang="en-US" baseline="0" dirty="0"/>
              <a:t>voluntary withdrawal, harm to participant, deception, </a:t>
            </a:r>
            <a:r>
              <a:rPr lang="en-US" baseline="0" dirty="0" smtClean="0"/>
              <a:t>etc) </a:t>
            </a:r>
            <a:r>
              <a:rPr lang="en-US" baseline="0" dirty="0"/>
              <a:t>For the Stanford Prison experiment, see if students are familiar with this one as well and discuss the </a:t>
            </a:r>
            <a:r>
              <a:rPr lang="en-US" baseline="0" dirty="0" smtClean="0"/>
              <a:t>details </a:t>
            </a:r>
            <a:r>
              <a:rPr lang="en-US" baseline="0" dirty="0"/>
              <a:t>Ask them what types of ethical issues arose from this research (</a:t>
            </a:r>
            <a:r>
              <a:rPr lang="en-US" baseline="0" dirty="0" smtClean="0"/>
              <a:t>e.g., </a:t>
            </a:r>
            <a:r>
              <a:rPr lang="en-US" baseline="0" dirty="0"/>
              <a:t>voluntary withdrawal, harm to participant</a:t>
            </a:r>
            <a:r>
              <a:rPr lang="en-US" baseline="0" dirty="0" smtClean="0"/>
              <a:t>) </a:t>
            </a:r>
            <a:r>
              <a:rPr lang="en-US" baseline="0" dirty="0"/>
              <a:t>Discuss how the dual roles of Zimbardo as prison warden and researcher may have made it difficult for him to recognize the emotional problems for </a:t>
            </a:r>
            <a:r>
              <a:rPr lang="en-US" baseline="0" dirty="0" smtClean="0"/>
              <a:t>prisoners </a:t>
            </a:r>
            <a:r>
              <a:rPr lang="en-US" baseline="0" dirty="0"/>
              <a:t>For the Kennedy Lead Paint Study, discuss the details and ethical issues raised by the </a:t>
            </a:r>
            <a:r>
              <a:rPr lang="en-US" baseline="0" dirty="0" smtClean="0"/>
              <a:t>study </a:t>
            </a:r>
            <a:r>
              <a:rPr lang="en-US" baseline="0" dirty="0"/>
              <a:t>Perhaps discuss how all three of these studies may highlight the problems of human thinking discussed in Chapter </a:t>
            </a:r>
            <a:r>
              <a:rPr lang="en-US" baseline="0" dirty="0" smtClean="0"/>
              <a:t>1</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6</a:t>
            </a:fld>
            <a:endParaRPr lang="en-US" dirty="0"/>
          </a:p>
        </p:txBody>
      </p:sp>
    </p:spTree>
    <p:extLst>
      <p:ext uri="{BB962C8B-B14F-4D97-AF65-F5344CB8AC3E}">
        <p14:creationId xmlns:p14="http://schemas.microsoft.com/office/powerpoint/2010/main" val="162983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t>
            </a:r>
          </a:p>
        </p:txBody>
      </p:sp>
      <p:sp>
        <p:nvSpPr>
          <p:cNvPr id="4" name="Slide Number Placeholder 3"/>
          <p:cNvSpPr>
            <a:spLocks noGrp="1"/>
          </p:cNvSpPr>
          <p:nvPr>
            <p:ph type="sldNum" sz="quarter" idx="10"/>
          </p:nvPr>
        </p:nvSpPr>
        <p:spPr/>
        <p:txBody>
          <a:bodyPr/>
          <a:lstStyle/>
          <a:p>
            <a:fld id="{BCF6A951-5F5C-43FD-9D68-A7F8C7538281}" type="slidenum">
              <a:rPr lang="en-US" smtClean="0"/>
              <a:pPr/>
              <a:t>7</a:t>
            </a:fld>
            <a:endParaRPr lang="en-US" dirty="0"/>
          </a:p>
        </p:txBody>
      </p:sp>
    </p:spTree>
    <p:extLst>
      <p:ext uri="{BB962C8B-B14F-4D97-AF65-F5344CB8AC3E}">
        <p14:creationId xmlns:p14="http://schemas.microsoft.com/office/powerpoint/2010/main" val="1605039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Connect these</a:t>
            </a:r>
            <a:r>
              <a:rPr lang="en-US" baseline="0" dirty="0"/>
              <a:t> principles back to the Milgram and/or Stanford Prison </a:t>
            </a:r>
            <a:r>
              <a:rPr lang="en-US" baseline="0" dirty="0" smtClean="0"/>
              <a:t>study </a:t>
            </a:r>
            <a:r>
              <a:rPr lang="en-US" baseline="0" dirty="0"/>
              <a:t>Were participants respected as persons?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8</a:t>
            </a:fld>
            <a:endParaRPr lang="en-US" dirty="0"/>
          </a:p>
        </p:txBody>
      </p:sp>
    </p:spTree>
    <p:extLst>
      <p:ext uri="{BB962C8B-B14F-4D97-AF65-F5344CB8AC3E}">
        <p14:creationId xmlns:p14="http://schemas.microsoft.com/office/powerpoint/2010/main" val="1079885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Connect these</a:t>
            </a:r>
            <a:r>
              <a:rPr lang="en-US" baseline="0" dirty="0"/>
              <a:t> principles back to the Milgram and/or Stanford Prison </a:t>
            </a:r>
            <a:r>
              <a:rPr lang="en-US" baseline="0" dirty="0" smtClean="0"/>
              <a:t>study </a:t>
            </a:r>
            <a:r>
              <a:rPr lang="en-US" baseline="0" dirty="0"/>
              <a:t>Did these studies provide justice for participants? Discuss that justice governs how we select participants for a study including who can participate and what they should be given for </a:t>
            </a:r>
            <a:r>
              <a:rPr lang="en-US" baseline="0" dirty="0" smtClean="0"/>
              <a:t>participation </a:t>
            </a:r>
            <a:r>
              <a:rPr lang="en-US" baseline="0" dirty="0"/>
              <a:t>For example, studies that use only one race or gender have to justify why another race or gender is not being </a:t>
            </a:r>
            <a:r>
              <a:rPr lang="en-US" baseline="0" dirty="0" smtClean="0"/>
              <a:t>used </a:t>
            </a:r>
            <a:r>
              <a:rPr lang="en-US" baseline="0" dirty="0"/>
              <a:t>Discuss how rewards for participation cannot be coercive (</a:t>
            </a:r>
            <a:r>
              <a:rPr lang="en-US" baseline="0" dirty="0" smtClean="0"/>
              <a:t>e.g., </a:t>
            </a:r>
            <a:r>
              <a:rPr lang="en-US" baseline="0" dirty="0"/>
              <a:t>too much money or credit for participating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9</a:t>
            </a:fld>
            <a:endParaRPr lang="en-US" dirty="0"/>
          </a:p>
        </p:txBody>
      </p:sp>
    </p:spTree>
    <p:extLst>
      <p:ext uri="{BB962C8B-B14F-4D97-AF65-F5344CB8AC3E}">
        <p14:creationId xmlns:p14="http://schemas.microsoft.com/office/powerpoint/2010/main" val="2572323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differences</a:t>
            </a:r>
            <a:r>
              <a:rPr lang="en-US" baseline="0" dirty="0"/>
              <a:t> between research with human subjects (</a:t>
            </a:r>
            <a:r>
              <a:rPr lang="en-US" baseline="0" dirty="0" smtClean="0"/>
              <a:t>e.g., </a:t>
            </a:r>
            <a:r>
              <a:rPr lang="en-US" baseline="0" dirty="0"/>
              <a:t>an experiment </a:t>
            </a:r>
            <a:r>
              <a:rPr lang="en-US" baseline="0" dirty="0" smtClean="0"/>
              <a:t>vs. </a:t>
            </a:r>
            <a:r>
              <a:rPr lang="en-US" baseline="0" dirty="0"/>
              <a:t>looking up the number of people living in a state) and research that does not use human subjects (</a:t>
            </a:r>
            <a:r>
              <a:rPr lang="en-US" baseline="0" dirty="0" smtClean="0"/>
              <a:t>e.g., </a:t>
            </a:r>
            <a:r>
              <a:rPr lang="en-US" baseline="0" dirty="0"/>
              <a:t>archival data from a newspaper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10</a:t>
            </a:fld>
            <a:endParaRPr lang="en-US" dirty="0"/>
          </a:p>
        </p:txBody>
      </p:sp>
    </p:spTree>
    <p:extLst>
      <p:ext uri="{BB962C8B-B14F-4D97-AF65-F5344CB8AC3E}">
        <p14:creationId xmlns:p14="http://schemas.microsoft.com/office/powerpoint/2010/main" val="1902023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Start with the Try This Now and</a:t>
            </a:r>
            <a:r>
              <a:rPr lang="en-US" baseline="0" dirty="0"/>
              <a:t> ask students who they would want on the IRB and the backgrounds they would want in the members? Why did they make the selections they did? After going over the requirements, why do you think they have these guidelines on members?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11</a:t>
            </a:fld>
            <a:endParaRPr lang="en-US" dirty="0"/>
          </a:p>
        </p:txBody>
      </p:sp>
    </p:spTree>
    <p:extLst>
      <p:ext uri="{BB962C8B-B14F-4D97-AF65-F5344CB8AC3E}">
        <p14:creationId xmlns:p14="http://schemas.microsoft.com/office/powerpoint/2010/main" val="4042506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a:t>
            </a:r>
            <a:r>
              <a:rPr lang="en-US" baseline="0" dirty="0"/>
              <a:t> the types of research that qualifies under each level of </a:t>
            </a:r>
            <a:r>
              <a:rPr lang="en-US" baseline="0" dirty="0" smtClean="0"/>
              <a:t>review </a:t>
            </a:r>
            <a:r>
              <a:rPr lang="en-US" baseline="0" dirty="0"/>
              <a:t>Give examples of studies and have students classify them as exempt, expedited, and full review</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12</a:t>
            </a:fld>
            <a:endParaRPr lang="en-US" dirty="0"/>
          </a:p>
        </p:txBody>
      </p:sp>
    </p:spTree>
    <p:extLst>
      <p:ext uri="{BB962C8B-B14F-4D97-AF65-F5344CB8AC3E}">
        <p14:creationId xmlns:p14="http://schemas.microsoft.com/office/powerpoint/2010/main" val="2620256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a:t>
            </a:r>
            <a:r>
              <a:rPr lang="en-US" baseline="0" dirty="0"/>
              <a:t> the types of research that qualifies under each level of </a:t>
            </a:r>
            <a:r>
              <a:rPr lang="en-US" baseline="0" dirty="0" smtClean="0"/>
              <a:t>review </a:t>
            </a:r>
            <a:r>
              <a:rPr lang="en-US" baseline="0" dirty="0"/>
              <a:t>Give examples of studies and have students classify them as exempt, expedited, and full review</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13</a:t>
            </a:fld>
            <a:endParaRPr lang="en-US" dirty="0"/>
          </a:p>
        </p:txBody>
      </p:sp>
    </p:spTree>
    <p:extLst>
      <p:ext uri="{BB962C8B-B14F-4D97-AF65-F5344CB8AC3E}">
        <p14:creationId xmlns:p14="http://schemas.microsoft.com/office/powerpoint/2010/main" val="3086759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04BF29D-F2C1-4E41-B0B8-215DC5D30A6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730053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4ADA6EB-4AC0-428D-BB2F-AB7E5077991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58872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2180971-1319-406C-9B6A-24B737222A2F}"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475419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956BCFB-F0BE-496E-AC13-5A2F28990D47}"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738460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FB6C034D-40FE-4716-8629-1EC2A509CD62}"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309621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5CE1F8E9-0487-4807-B61E-26438B639C49}"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745353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D77CE9C3-FA60-47EE-B116-A4D6266D2CAB}" type="datetime1">
              <a:rPr lang="en-US" smtClean="0"/>
              <a:pPr/>
              <a:t>3/8/2017</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502367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D9DD411-B3EB-413C-887B-3FD8E04E39D8}" type="datetime1">
              <a:rPr lang="en-US" smtClean="0"/>
              <a:pPr/>
              <a:t>3/8/2017</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70053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BA642D47-F7EA-48FC-A403-3ED460AE5223}" type="datetime1">
              <a:rPr lang="en-US" smtClean="0"/>
              <a:pPr/>
              <a:t>3/8/2017</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932247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D9B05C3-60DA-445A-B022-6679E813C30A}"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756713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1290219C-9649-45B1-8133-11E90BF364E0}"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828544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rotWithShape="1">
          <a:blip r:embed="rId13">
            <a:extLst>
              <a:ext uri="{28A0092B-C50C-407E-A947-70E740481C1C}">
                <a14:useLocalDpi xmlns:a14="http://schemas.microsoft.com/office/drawing/2010/main" val="0"/>
              </a:ext>
            </a:extLst>
          </a:blip>
          <a:srcRect t="-1" r="92120" b="119"/>
          <a:stretch/>
        </p:blipFill>
        <p:spPr>
          <a:xfrm>
            <a:off x="0" y="8164"/>
            <a:ext cx="579664" cy="6849836"/>
          </a:xfrm>
          <a:prstGeom prst="rect">
            <a:avLst/>
          </a:prstGeom>
        </p:spPr>
      </p:pic>
      <p:sp>
        <p:nvSpPr>
          <p:cNvPr id="8" name="Rectangle 7"/>
          <p:cNvSpPr/>
          <p:nvPr userDrawn="1"/>
        </p:nvSpPr>
        <p:spPr>
          <a:xfrm>
            <a:off x="604157" y="6249673"/>
            <a:ext cx="7821386" cy="461665"/>
          </a:xfrm>
          <a:prstGeom prst="rect">
            <a:avLst/>
          </a:prstGeom>
        </p:spPr>
        <p:txBody>
          <a:bodyPr wrap="square">
            <a:spAutoFit/>
          </a:bodyPr>
          <a:lstStyle/>
          <a:p>
            <a:r>
              <a:rPr lang="en-US" sz="1200" dirty="0" smtClean="0"/>
              <a:t>Ann Sloan Devlin, The Research Experience: Planning, Conducting, and Reporting Research 1st Edition © 2017 SAGE Publications, Inc</a:t>
            </a:r>
            <a:endParaRPr lang="en-US" sz="1200" dirty="0"/>
          </a:p>
        </p:txBody>
      </p:sp>
    </p:spTree>
    <p:extLst>
      <p:ext uri="{BB962C8B-B14F-4D97-AF65-F5344CB8AC3E}">
        <p14:creationId xmlns:p14="http://schemas.microsoft.com/office/powerpoint/2010/main" val="251608896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018" y="436605"/>
            <a:ext cx="4168031" cy="5887141"/>
          </a:xfrm>
          <a:prstGeom prst="rect">
            <a:avLst/>
          </a:prstGeom>
        </p:spPr>
      </p:pic>
      <p:sp>
        <p:nvSpPr>
          <p:cNvPr id="9" name="Rectangle 8"/>
          <p:cNvSpPr/>
          <p:nvPr/>
        </p:nvSpPr>
        <p:spPr>
          <a:xfrm>
            <a:off x="4816537" y="2114644"/>
            <a:ext cx="4187419" cy="2246769"/>
          </a:xfrm>
          <a:prstGeom prst="rect">
            <a:avLst/>
          </a:prstGeom>
        </p:spPr>
        <p:txBody>
          <a:bodyPr wrap="square">
            <a:spAutoFit/>
          </a:bodyPr>
          <a:lstStyle/>
          <a:p>
            <a:r>
              <a:rPr lang="en-US" sz="3000" b="1" dirty="0"/>
              <a:t>The Research Experience: Planning, Conducting, and Reporting Research</a:t>
            </a:r>
          </a:p>
          <a:p>
            <a:r>
              <a:rPr lang="en-US" sz="2000" dirty="0"/>
              <a:t>© Ann Sloan Devlin</a:t>
            </a:r>
          </a:p>
        </p:txBody>
      </p:sp>
    </p:spTree>
    <p:extLst>
      <p:ext uri="{BB962C8B-B14F-4D97-AF65-F5344CB8AC3E}">
        <p14:creationId xmlns:p14="http://schemas.microsoft.com/office/powerpoint/2010/main" val="2178893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9" y="655683"/>
            <a:ext cx="7865870" cy="1156025"/>
          </a:xfrm>
        </p:spPr>
        <p:txBody>
          <a:bodyPr/>
          <a:lstStyle/>
          <a:p>
            <a:r>
              <a:rPr lang="en-US" dirty="0"/>
              <a:t>What is Research? What are Human Subjects?</a:t>
            </a:r>
          </a:p>
        </p:txBody>
      </p:sp>
      <p:sp>
        <p:nvSpPr>
          <p:cNvPr id="3" name="Content Placeholder 2"/>
          <p:cNvSpPr>
            <a:spLocks noGrp="1"/>
          </p:cNvSpPr>
          <p:nvPr>
            <p:ph idx="1"/>
          </p:nvPr>
        </p:nvSpPr>
        <p:spPr>
          <a:xfrm>
            <a:off x="582183" y="2277744"/>
            <a:ext cx="8014887" cy="3029195"/>
          </a:xfrm>
        </p:spPr>
        <p:txBody>
          <a:bodyPr>
            <a:normAutofit/>
          </a:bodyPr>
          <a:lstStyle/>
          <a:p>
            <a:pPr>
              <a:lnSpc>
                <a:spcPct val="100000"/>
              </a:lnSpc>
            </a:pPr>
            <a:r>
              <a:rPr lang="en-US" dirty="0"/>
              <a:t>Understanding what IRBs review requires understanding some important concepts</a:t>
            </a:r>
            <a:r>
              <a:rPr lang="en-US" dirty="0" smtClean="0"/>
              <a:t>:</a:t>
            </a:r>
            <a:endParaRPr lang="en-US" dirty="0"/>
          </a:p>
          <a:p>
            <a:pPr lvl="1">
              <a:lnSpc>
                <a:spcPct val="100000"/>
              </a:lnSpc>
            </a:pPr>
            <a:r>
              <a:rPr lang="en-US" b="1" dirty="0"/>
              <a:t>Research</a:t>
            </a:r>
            <a:r>
              <a:rPr lang="en-US" dirty="0"/>
              <a:t>: a systematic collection of data with the goal of generalizable </a:t>
            </a:r>
            <a:r>
              <a:rPr lang="en-US" dirty="0" smtClean="0"/>
              <a:t>knowledge</a:t>
            </a:r>
            <a:endParaRPr lang="en-US" dirty="0"/>
          </a:p>
          <a:p>
            <a:pPr lvl="1">
              <a:lnSpc>
                <a:spcPct val="100000"/>
              </a:lnSpc>
            </a:pPr>
            <a:r>
              <a:rPr lang="en-US" b="1" dirty="0"/>
              <a:t>Human subjects</a:t>
            </a:r>
            <a:r>
              <a:rPr lang="en-US" dirty="0"/>
              <a:t>: living individuals from whom the researcher obtains data through an interaction or intervention, or about whom the research obtains personally identifiable </a:t>
            </a:r>
            <a:r>
              <a:rPr lang="en-US" dirty="0" smtClean="0"/>
              <a:t>information</a:t>
            </a:r>
            <a:endParaRPr lang="en-US" dirty="0"/>
          </a:p>
        </p:txBody>
      </p:sp>
    </p:spTree>
    <p:extLst>
      <p:ext uri="{BB962C8B-B14F-4D97-AF65-F5344CB8AC3E}">
        <p14:creationId xmlns:p14="http://schemas.microsoft.com/office/powerpoint/2010/main" val="243039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2" y="809507"/>
            <a:ext cx="6019978" cy="600549"/>
          </a:xfrm>
        </p:spPr>
        <p:txBody>
          <a:bodyPr/>
          <a:lstStyle/>
          <a:p>
            <a:r>
              <a:rPr lang="en-US" dirty="0"/>
              <a:t>IRB Membership and Duties</a:t>
            </a:r>
          </a:p>
        </p:txBody>
      </p:sp>
      <p:sp>
        <p:nvSpPr>
          <p:cNvPr id="3" name="Content Placeholder 2"/>
          <p:cNvSpPr>
            <a:spLocks noGrp="1"/>
          </p:cNvSpPr>
          <p:nvPr>
            <p:ph idx="1"/>
          </p:nvPr>
        </p:nvSpPr>
        <p:spPr>
          <a:xfrm>
            <a:off x="582182" y="2106828"/>
            <a:ext cx="8160166" cy="3263504"/>
          </a:xfrm>
        </p:spPr>
        <p:txBody>
          <a:bodyPr>
            <a:normAutofit/>
          </a:bodyPr>
          <a:lstStyle/>
          <a:p>
            <a:pPr>
              <a:lnSpc>
                <a:spcPct val="100000"/>
              </a:lnSpc>
            </a:pPr>
            <a:r>
              <a:rPr lang="en-US" dirty="0"/>
              <a:t>An IRB requires at least </a:t>
            </a:r>
            <a:r>
              <a:rPr lang="en-US" dirty="0" smtClean="0"/>
              <a:t>five people</a:t>
            </a:r>
            <a:endParaRPr lang="en-US" dirty="0"/>
          </a:p>
          <a:p>
            <a:pPr lvl="1">
              <a:lnSpc>
                <a:spcPct val="100000"/>
              </a:lnSpc>
            </a:pPr>
            <a:r>
              <a:rPr lang="en-US" dirty="0"/>
              <a:t>Encourages diversity in race, gender, cultural background, and sensitivity to community </a:t>
            </a:r>
            <a:r>
              <a:rPr lang="en-US" dirty="0" smtClean="0"/>
              <a:t>attitudes</a:t>
            </a:r>
            <a:endParaRPr lang="en-US" dirty="0"/>
          </a:p>
          <a:p>
            <a:pPr lvl="1">
              <a:lnSpc>
                <a:spcPct val="100000"/>
              </a:lnSpc>
            </a:pPr>
            <a:r>
              <a:rPr lang="en-US" dirty="0"/>
              <a:t>One member must have a scientific background and one a non-scientific </a:t>
            </a:r>
            <a:r>
              <a:rPr lang="en-US" dirty="0" smtClean="0"/>
              <a:t>background</a:t>
            </a:r>
            <a:endParaRPr lang="en-US" dirty="0"/>
          </a:p>
          <a:p>
            <a:pPr lvl="1">
              <a:lnSpc>
                <a:spcPct val="100000"/>
              </a:lnSpc>
            </a:pPr>
            <a:r>
              <a:rPr lang="en-US" dirty="0"/>
              <a:t>One member must not be affiliated with the </a:t>
            </a:r>
            <a:r>
              <a:rPr lang="en-US" dirty="0" smtClean="0"/>
              <a:t>institution</a:t>
            </a:r>
            <a:endParaRPr lang="en-US" dirty="0"/>
          </a:p>
          <a:p>
            <a:pPr lvl="1">
              <a:lnSpc>
                <a:spcPct val="100000"/>
              </a:lnSpc>
            </a:pPr>
            <a:r>
              <a:rPr lang="en-US" dirty="0"/>
              <a:t>Someone with expertise in an area can be invited for proposals in that </a:t>
            </a:r>
            <a:r>
              <a:rPr lang="en-US" dirty="0" smtClean="0"/>
              <a:t>area</a:t>
            </a:r>
            <a:endParaRPr lang="en-US" dirty="0"/>
          </a:p>
        </p:txBody>
      </p:sp>
    </p:spTree>
    <p:extLst>
      <p:ext uri="{BB962C8B-B14F-4D97-AF65-F5344CB8AC3E}">
        <p14:creationId xmlns:p14="http://schemas.microsoft.com/office/powerpoint/2010/main" val="4244405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468" y="604408"/>
            <a:ext cx="4926116" cy="686007"/>
          </a:xfrm>
        </p:spPr>
        <p:txBody>
          <a:bodyPr/>
          <a:lstStyle/>
          <a:p>
            <a:r>
              <a:rPr lang="en-US" dirty="0"/>
              <a:t>Levels of IRB Review</a:t>
            </a:r>
          </a:p>
        </p:txBody>
      </p:sp>
      <p:sp>
        <p:nvSpPr>
          <p:cNvPr id="3" name="Content Placeholder 2"/>
          <p:cNvSpPr>
            <a:spLocks noGrp="1"/>
          </p:cNvSpPr>
          <p:nvPr>
            <p:ph idx="1"/>
          </p:nvPr>
        </p:nvSpPr>
        <p:spPr>
          <a:xfrm>
            <a:off x="590728" y="1683790"/>
            <a:ext cx="8125982" cy="4246992"/>
          </a:xfrm>
        </p:spPr>
        <p:txBody>
          <a:bodyPr>
            <a:noAutofit/>
          </a:bodyPr>
          <a:lstStyle/>
          <a:p>
            <a:pPr>
              <a:lnSpc>
                <a:spcPct val="100000"/>
              </a:lnSpc>
            </a:pPr>
            <a:r>
              <a:rPr lang="en-US" dirty="0"/>
              <a:t>Federal regulations distinguish three levels of review</a:t>
            </a:r>
            <a:r>
              <a:rPr lang="en-US" dirty="0" smtClean="0"/>
              <a:t>:</a:t>
            </a:r>
            <a:endParaRPr lang="en-US" dirty="0"/>
          </a:p>
          <a:p>
            <a:pPr lvl="1">
              <a:lnSpc>
                <a:spcPct val="100000"/>
              </a:lnSpc>
            </a:pPr>
            <a:r>
              <a:rPr lang="en-US" b="1" dirty="0"/>
              <a:t>Exempt review</a:t>
            </a:r>
            <a:r>
              <a:rPr lang="en-US" dirty="0"/>
              <a:t>: research with human subjects in which there is no more than minimal risk and falling into one of the federally-designated exempt from review </a:t>
            </a:r>
            <a:r>
              <a:rPr lang="en-US" dirty="0" smtClean="0"/>
              <a:t>categories</a:t>
            </a:r>
            <a:endParaRPr lang="en-US" dirty="0"/>
          </a:p>
          <a:p>
            <a:pPr lvl="1">
              <a:lnSpc>
                <a:spcPct val="100000"/>
              </a:lnSpc>
            </a:pPr>
            <a:r>
              <a:rPr lang="en-US" b="1" dirty="0"/>
              <a:t>Expedited review</a:t>
            </a:r>
            <a:r>
              <a:rPr lang="en-US" dirty="0"/>
              <a:t>: type of human subjects review for research in which there is no more than minimal risk and falling into one of the federal-designated expedited review </a:t>
            </a:r>
            <a:r>
              <a:rPr lang="en-US" dirty="0" smtClean="0"/>
              <a:t>categories</a:t>
            </a:r>
            <a:endParaRPr lang="en-US" dirty="0"/>
          </a:p>
          <a:p>
            <a:pPr marL="685800" lvl="2">
              <a:lnSpc>
                <a:spcPct val="100000"/>
              </a:lnSpc>
            </a:pPr>
            <a:r>
              <a:rPr lang="en-US" b="1" dirty="0"/>
              <a:t>Minimal risk</a:t>
            </a:r>
            <a:r>
              <a:rPr lang="en-US" dirty="0"/>
              <a:t>: research is evaluated in terms of the whether the probability of discomfort is more than people would encounter in everyday life or in routine psychological or physical </a:t>
            </a:r>
            <a:r>
              <a:rPr lang="en-US" dirty="0" smtClean="0"/>
              <a:t>evaluations</a:t>
            </a:r>
            <a:endParaRPr lang="en-US" dirty="0"/>
          </a:p>
        </p:txBody>
      </p:sp>
    </p:spTree>
    <p:extLst>
      <p:ext uri="{BB962C8B-B14F-4D97-AF65-F5344CB8AC3E}">
        <p14:creationId xmlns:p14="http://schemas.microsoft.com/office/powerpoint/2010/main" val="18785198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4" y="758233"/>
            <a:ext cx="4567193" cy="694553"/>
          </a:xfrm>
        </p:spPr>
        <p:txBody>
          <a:bodyPr/>
          <a:lstStyle/>
          <a:p>
            <a:r>
              <a:rPr lang="en-US" dirty="0"/>
              <a:t>Levels of IRB Review</a:t>
            </a:r>
          </a:p>
        </p:txBody>
      </p:sp>
      <p:sp>
        <p:nvSpPr>
          <p:cNvPr id="3" name="Content Placeholder 2"/>
          <p:cNvSpPr>
            <a:spLocks noGrp="1"/>
          </p:cNvSpPr>
          <p:nvPr>
            <p:ph idx="1"/>
          </p:nvPr>
        </p:nvSpPr>
        <p:spPr>
          <a:xfrm>
            <a:off x="607820" y="2047007"/>
            <a:ext cx="8006341" cy="3311206"/>
          </a:xfrm>
        </p:spPr>
        <p:txBody>
          <a:bodyPr>
            <a:noAutofit/>
          </a:bodyPr>
          <a:lstStyle/>
          <a:p>
            <a:pPr>
              <a:lnSpc>
                <a:spcPct val="110000"/>
              </a:lnSpc>
            </a:pPr>
            <a:r>
              <a:rPr lang="en-US" dirty="0"/>
              <a:t>Federal regulations distinguish three levels of review</a:t>
            </a:r>
            <a:r>
              <a:rPr lang="en-US" dirty="0" smtClean="0"/>
              <a:t>:</a:t>
            </a:r>
            <a:endParaRPr lang="en-US" dirty="0"/>
          </a:p>
          <a:p>
            <a:pPr lvl="1">
              <a:lnSpc>
                <a:spcPct val="110000"/>
              </a:lnSpc>
            </a:pPr>
            <a:r>
              <a:rPr lang="en-US" b="1" dirty="0"/>
              <a:t>Full review</a:t>
            </a:r>
            <a:r>
              <a:rPr lang="en-US" dirty="0"/>
              <a:t>: required for research that does not meet the guidelines for exempt or expedited review and/or poses more than minimal </a:t>
            </a:r>
            <a:r>
              <a:rPr lang="en-US" dirty="0" smtClean="0"/>
              <a:t>risk</a:t>
            </a:r>
            <a:endParaRPr lang="en-US" b="1" dirty="0" smtClean="0"/>
          </a:p>
          <a:p>
            <a:pPr marL="685800" lvl="2">
              <a:lnSpc>
                <a:spcPct val="110000"/>
              </a:lnSpc>
            </a:pPr>
            <a:r>
              <a:rPr lang="en-US" b="1" dirty="0" smtClean="0"/>
              <a:t>Vulnerable </a:t>
            </a:r>
            <a:r>
              <a:rPr lang="en-US" b="1" dirty="0"/>
              <a:t>population</a:t>
            </a:r>
            <a:r>
              <a:rPr lang="en-US" dirty="0"/>
              <a:t>: a population (</a:t>
            </a:r>
            <a:r>
              <a:rPr lang="en-US" dirty="0" smtClean="0"/>
              <a:t>e.g., </a:t>
            </a:r>
            <a:r>
              <a:rPr lang="en-US" dirty="0"/>
              <a:t>children, pregnant women, prisoners) for whom a full IRB review is required for research involving these </a:t>
            </a:r>
            <a:r>
              <a:rPr lang="en-US" dirty="0" smtClean="0"/>
              <a:t>individuals</a:t>
            </a:r>
            <a:endParaRPr lang="en-US" dirty="0"/>
          </a:p>
        </p:txBody>
      </p:sp>
    </p:spTree>
    <p:extLst>
      <p:ext uri="{BB962C8B-B14F-4D97-AF65-F5344CB8AC3E}">
        <p14:creationId xmlns:p14="http://schemas.microsoft.com/office/powerpoint/2010/main" val="3287814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9" y="775325"/>
            <a:ext cx="7019836" cy="720190"/>
          </a:xfrm>
        </p:spPr>
        <p:txBody>
          <a:bodyPr/>
          <a:lstStyle/>
          <a:p>
            <a:r>
              <a:rPr lang="en-US" dirty="0"/>
              <a:t>Components of the IRB Proposal</a:t>
            </a:r>
          </a:p>
        </p:txBody>
      </p:sp>
      <p:sp>
        <p:nvSpPr>
          <p:cNvPr id="3" name="Content Placeholder 2"/>
          <p:cNvSpPr>
            <a:spLocks noGrp="1"/>
          </p:cNvSpPr>
          <p:nvPr>
            <p:ph idx="1"/>
          </p:nvPr>
        </p:nvSpPr>
        <p:spPr>
          <a:xfrm>
            <a:off x="599274" y="2294836"/>
            <a:ext cx="8185803" cy="3263504"/>
          </a:xfrm>
        </p:spPr>
        <p:txBody>
          <a:bodyPr>
            <a:normAutofit lnSpcReduction="10000"/>
          </a:bodyPr>
          <a:lstStyle/>
          <a:p>
            <a:pPr>
              <a:lnSpc>
                <a:spcPct val="100000"/>
              </a:lnSpc>
            </a:pPr>
            <a:r>
              <a:rPr lang="en-US" dirty="0"/>
              <a:t>Although institutions may differ, common components of the IRB proposal include</a:t>
            </a:r>
            <a:r>
              <a:rPr lang="en-US" dirty="0" smtClean="0"/>
              <a:t>:</a:t>
            </a:r>
            <a:endParaRPr lang="en-US" dirty="0"/>
          </a:p>
          <a:p>
            <a:pPr lvl="1">
              <a:lnSpc>
                <a:spcPct val="100000"/>
              </a:lnSpc>
            </a:pPr>
            <a:r>
              <a:rPr lang="en-US" b="1" dirty="0"/>
              <a:t>Nature of the </a:t>
            </a:r>
            <a:r>
              <a:rPr lang="en-US" b="1" dirty="0" smtClean="0"/>
              <a:t>project—</a:t>
            </a:r>
            <a:r>
              <a:rPr lang="en-US" dirty="0" smtClean="0"/>
              <a:t>a </a:t>
            </a:r>
            <a:r>
              <a:rPr lang="en-US" dirty="0"/>
              <a:t>short literature </a:t>
            </a:r>
            <a:r>
              <a:rPr lang="en-US" dirty="0" smtClean="0"/>
              <a:t>review</a:t>
            </a:r>
            <a:endParaRPr lang="en-US" dirty="0"/>
          </a:p>
          <a:p>
            <a:pPr lvl="1">
              <a:lnSpc>
                <a:spcPct val="100000"/>
              </a:lnSpc>
            </a:pPr>
            <a:r>
              <a:rPr lang="en-US" b="1" dirty="0"/>
              <a:t>Description of the </a:t>
            </a:r>
            <a:r>
              <a:rPr lang="en-US" b="1" dirty="0" smtClean="0"/>
              <a:t>participants—</a:t>
            </a:r>
            <a:r>
              <a:rPr lang="en-US" dirty="0" smtClean="0"/>
              <a:t>who </a:t>
            </a:r>
            <a:r>
              <a:rPr lang="en-US" dirty="0"/>
              <a:t>will participate (or not participate) in the study?</a:t>
            </a:r>
          </a:p>
          <a:p>
            <a:pPr lvl="1">
              <a:lnSpc>
                <a:spcPct val="100000"/>
              </a:lnSpc>
            </a:pPr>
            <a:r>
              <a:rPr lang="en-US" b="1" dirty="0"/>
              <a:t>Participant recruitment and </a:t>
            </a:r>
            <a:r>
              <a:rPr lang="en-US" b="1" dirty="0" smtClean="0"/>
              <a:t>number</a:t>
            </a:r>
            <a:r>
              <a:rPr lang="en-US" dirty="0" smtClean="0"/>
              <a:t>—how </a:t>
            </a:r>
            <a:r>
              <a:rPr lang="en-US" dirty="0"/>
              <a:t>will participants be recruited and what will be the incentives for participating?</a:t>
            </a:r>
          </a:p>
          <a:p>
            <a:pPr lvl="1">
              <a:lnSpc>
                <a:spcPct val="100000"/>
              </a:lnSpc>
            </a:pPr>
            <a:r>
              <a:rPr lang="en-US" b="1" dirty="0" smtClean="0"/>
              <a:t>Procedure</a:t>
            </a:r>
            <a:r>
              <a:rPr lang="en-US" dirty="0" smtClean="0"/>
              <a:t>—what </a:t>
            </a:r>
            <a:r>
              <a:rPr lang="en-US" dirty="0"/>
              <a:t>will participants do</a:t>
            </a:r>
            <a:r>
              <a:rPr lang="en-US" dirty="0" smtClean="0"/>
              <a:t>?</a:t>
            </a:r>
            <a:endParaRPr lang="en-US" dirty="0"/>
          </a:p>
        </p:txBody>
      </p:sp>
    </p:spTree>
    <p:extLst>
      <p:ext uri="{BB962C8B-B14F-4D97-AF65-F5344CB8AC3E}">
        <p14:creationId xmlns:p14="http://schemas.microsoft.com/office/powerpoint/2010/main" val="2307197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2" y="655684"/>
            <a:ext cx="6968561" cy="634732"/>
          </a:xfrm>
        </p:spPr>
        <p:txBody>
          <a:bodyPr/>
          <a:lstStyle/>
          <a:p>
            <a:r>
              <a:rPr lang="en-US" dirty="0"/>
              <a:t>Components of the IRB Proposal</a:t>
            </a:r>
          </a:p>
        </p:txBody>
      </p:sp>
      <p:sp>
        <p:nvSpPr>
          <p:cNvPr id="3" name="Content Placeholder 2"/>
          <p:cNvSpPr>
            <a:spLocks noGrp="1"/>
          </p:cNvSpPr>
          <p:nvPr>
            <p:ph idx="1"/>
          </p:nvPr>
        </p:nvSpPr>
        <p:spPr>
          <a:xfrm>
            <a:off x="599273" y="1636808"/>
            <a:ext cx="8305444" cy="4413613"/>
          </a:xfrm>
        </p:spPr>
        <p:txBody>
          <a:bodyPr>
            <a:noAutofit/>
          </a:bodyPr>
          <a:lstStyle/>
          <a:p>
            <a:pPr>
              <a:lnSpc>
                <a:spcPct val="100000"/>
              </a:lnSpc>
            </a:pPr>
            <a:r>
              <a:rPr lang="en-US" dirty="0"/>
              <a:t>Although institutions may differ, common components of the IRB proposal include</a:t>
            </a:r>
            <a:r>
              <a:rPr lang="en-US" dirty="0" smtClean="0"/>
              <a:t>:</a:t>
            </a:r>
            <a:endParaRPr lang="en-US" dirty="0"/>
          </a:p>
          <a:p>
            <a:pPr lvl="1">
              <a:lnSpc>
                <a:spcPct val="100000"/>
              </a:lnSpc>
            </a:pPr>
            <a:r>
              <a:rPr lang="en-US" b="1" dirty="0" smtClean="0"/>
              <a:t>Apparatus/Measures</a:t>
            </a:r>
            <a:r>
              <a:rPr lang="en-US" dirty="0" smtClean="0"/>
              <a:t>—All </a:t>
            </a:r>
            <a:r>
              <a:rPr lang="en-US" dirty="0"/>
              <a:t>complete measures must be </a:t>
            </a:r>
            <a:r>
              <a:rPr lang="en-US" dirty="0" smtClean="0"/>
              <a:t>attached</a:t>
            </a:r>
            <a:endParaRPr lang="en-US" dirty="0"/>
          </a:p>
          <a:p>
            <a:pPr lvl="1">
              <a:lnSpc>
                <a:spcPct val="100000"/>
              </a:lnSpc>
            </a:pPr>
            <a:r>
              <a:rPr lang="en-US" b="1" dirty="0"/>
              <a:t>Informed </a:t>
            </a:r>
            <a:r>
              <a:rPr lang="en-US" b="1" dirty="0" smtClean="0"/>
              <a:t>consent</a:t>
            </a:r>
            <a:r>
              <a:rPr lang="en-US" dirty="0" smtClean="0"/>
              <a:t>—How </a:t>
            </a:r>
            <a:r>
              <a:rPr lang="en-US" dirty="0"/>
              <a:t>will informed consent be obtained? Are responses anonymous and confidential?</a:t>
            </a:r>
          </a:p>
          <a:p>
            <a:pPr lvl="1">
              <a:lnSpc>
                <a:spcPct val="100000"/>
              </a:lnSpc>
            </a:pPr>
            <a:r>
              <a:rPr lang="en-US" b="1" dirty="0" smtClean="0"/>
              <a:t>Deception</a:t>
            </a:r>
            <a:r>
              <a:rPr lang="en-US" dirty="0" smtClean="0"/>
              <a:t>—Justification </a:t>
            </a:r>
            <a:r>
              <a:rPr lang="en-US" dirty="0"/>
              <a:t>for using deception and debriefing that will take </a:t>
            </a:r>
            <a:r>
              <a:rPr lang="en-US" dirty="0" smtClean="0"/>
              <a:t>place</a:t>
            </a:r>
            <a:endParaRPr lang="en-US" dirty="0"/>
          </a:p>
          <a:p>
            <a:pPr lvl="1">
              <a:lnSpc>
                <a:spcPct val="100000"/>
              </a:lnSpc>
            </a:pPr>
            <a:r>
              <a:rPr lang="en-US" b="1" dirty="0" smtClean="0"/>
              <a:t>Debriefing</a:t>
            </a:r>
            <a:r>
              <a:rPr lang="en-US" dirty="0" smtClean="0"/>
              <a:t>—Debriefing </a:t>
            </a:r>
            <a:r>
              <a:rPr lang="en-US" dirty="0"/>
              <a:t>document is </a:t>
            </a:r>
            <a:r>
              <a:rPr lang="en-US" dirty="0" smtClean="0"/>
              <a:t>attached</a:t>
            </a:r>
            <a:endParaRPr lang="en-US" dirty="0"/>
          </a:p>
          <a:p>
            <a:pPr lvl="1">
              <a:lnSpc>
                <a:spcPct val="100000"/>
              </a:lnSpc>
            </a:pPr>
            <a:r>
              <a:rPr lang="en-US" b="1" dirty="0"/>
              <a:t>Copy of Informed </a:t>
            </a:r>
            <a:r>
              <a:rPr lang="en-US" b="1" dirty="0" smtClean="0"/>
              <a:t>Consent</a:t>
            </a:r>
            <a:r>
              <a:rPr lang="en-US" dirty="0" smtClean="0"/>
              <a:t>—Researchers </a:t>
            </a:r>
            <a:r>
              <a:rPr lang="en-US" dirty="0"/>
              <a:t>must provide a copy of the informed consent that will be given to </a:t>
            </a:r>
            <a:r>
              <a:rPr lang="en-US" dirty="0" smtClean="0"/>
              <a:t>participants</a:t>
            </a:r>
            <a:endParaRPr lang="en-US" dirty="0"/>
          </a:p>
        </p:txBody>
      </p:sp>
    </p:spTree>
    <p:extLst>
      <p:ext uri="{BB962C8B-B14F-4D97-AF65-F5344CB8AC3E}">
        <p14:creationId xmlns:p14="http://schemas.microsoft.com/office/powerpoint/2010/main" val="2390889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8" y="732595"/>
            <a:ext cx="3934804" cy="668915"/>
          </a:xfrm>
        </p:spPr>
        <p:txBody>
          <a:bodyPr/>
          <a:lstStyle/>
          <a:p>
            <a:r>
              <a:rPr lang="en-US" dirty="0"/>
              <a:t>Informed Consent</a:t>
            </a:r>
          </a:p>
        </p:txBody>
      </p:sp>
      <p:sp>
        <p:nvSpPr>
          <p:cNvPr id="3" name="Content Placeholder 2"/>
          <p:cNvSpPr>
            <a:spLocks noGrp="1"/>
          </p:cNvSpPr>
          <p:nvPr>
            <p:ph idx="1"/>
          </p:nvPr>
        </p:nvSpPr>
        <p:spPr>
          <a:xfrm>
            <a:off x="582183" y="2286290"/>
            <a:ext cx="8160165" cy="3114652"/>
          </a:xfrm>
        </p:spPr>
        <p:txBody>
          <a:bodyPr>
            <a:normAutofit lnSpcReduction="10000"/>
          </a:bodyPr>
          <a:lstStyle/>
          <a:p>
            <a:pPr>
              <a:lnSpc>
                <a:spcPct val="100000"/>
              </a:lnSpc>
            </a:pPr>
            <a:r>
              <a:rPr lang="en-US" dirty="0"/>
              <a:t>The informed consent implies that capacity to consent with coercion and that the participant understands the risks and benefits of the </a:t>
            </a:r>
            <a:r>
              <a:rPr lang="en-US" dirty="0" smtClean="0"/>
              <a:t>research</a:t>
            </a:r>
            <a:endParaRPr lang="en-US" dirty="0"/>
          </a:p>
          <a:p>
            <a:pPr lvl="1">
              <a:lnSpc>
                <a:spcPct val="100000"/>
              </a:lnSpc>
            </a:pPr>
            <a:r>
              <a:rPr lang="en-US" dirty="0"/>
              <a:t>As such, the consent is a continuous two-way communication between participants and the </a:t>
            </a:r>
            <a:r>
              <a:rPr lang="en-US" dirty="0" smtClean="0"/>
              <a:t>researcher</a:t>
            </a:r>
            <a:endParaRPr lang="en-US" dirty="0"/>
          </a:p>
          <a:p>
            <a:pPr lvl="1">
              <a:lnSpc>
                <a:spcPct val="100000"/>
              </a:lnSpc>
            </a:pPr>
            <a:r>
              <a:rPr lang="en-US" dirty="0"/>
              <a:t>In addition to the main components, it should also include a statement about when confidentiality can be </a:t>
            </a:r>
            <a:r>
              <a:rPr lang="en-US" dirty="0" smtClean="0"/>
              <a:t>broken</a:t>
            </a:r>
            <a:endParaRPr lang="en-US" dirty="0"/>
          </a:p>
          <a:p>
            <a:pPr lvl="1">
              <a:lnSpc>
                <a:spcPct val="100000"/>
              </a:lnSpc>
            </a:pPr>
            <a:r>
              <a:rPr lang="en-US" dirty="0"/>
              <a:t>Includes contact information of the researcher and the signature of the </a:t>
            </a:r>
            <a:r>
              <a:rPr lang="en-US" dirty="0" smtClean="0"/>
              <a:t>participant</a:t>
            </a:r>
            <a:endParaRPr lang="en-US" dirty="0"/>
          </a:p>
        </p:txBody>
      </p:sp>
    </p:spTree>
    <p:extLst>
      <p:ext uri="{BB962C8B-B14F-4D97-AF65-F5344CB8AC3E}">
        <p14:creationId xmlns:p14="http://schemas.microsoft.com/office/powerpoint/2010/main" val="16218782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5" y="681320"/>
            <a:ext cx="4088629" cy="686007"/>
          </a:xfrm>
        </p:spPr>
        <p:txBody>
          <a:bodyPr/>
          <a:lstStyle/>
          <a:p>
            <a:r>
              <a:rPr lang="en-US" dirty="0"/>
              <a:t>Informed Consent</a:t>
            </a:r>
          </a:p>
        </p:txBody>
      </p:sp>
      <p:sp>
        <p:nvSpPr>
          <p:cNvPr id="3" name="Content Placeholder 2"/>
          <p:cNvSpPr>
            <a:spLocks noGrp="1"/>
          </p:cNvSpPr>
          <p:nvPr>
            <p:ph idx="1"/>
          </p:nvPr>
        </p:nvSpPr>
        <p:spPr>
          <a:xfrm>
            <a:off x="573770" y="1935912"/>
            <a:ext cx="8006208" cy="3729950"/>
          </a:xfrm>
        </p:spPr>
        <p:txBody>
          <a:bodyPr>
            <a:noAutofit/>
          </a:bodyPr>
          <a:lstStyle/>
          <a:p>
            <a:pPr>
              <a:lnSpc>
                <a:spcPct val="100000"/>
              </a:lnSpc>
            </a:pPr>
            <a:r>
              <a:rPr lang="en-US" dirty="0"/>
              <a:t>Other considerations in the informed </a:t>
            </a:r>
            <a:r>
              <a:rPr lang="en-US" dirty="0" smtClean="0"/>
              <a:t>consent</a:t>
            </a:r>
            <a:endParaRPr lang="en-US" dirty="0"/>
          </a:p>
          <a:p>
            <a:pPr lvl="1">
              <a:lnSpc>
                <a:spcPct val="100000"/>
              </a:lnSpc>
            </a:pPr>
            <a:r>
              <a:rPr lang="en-US" dirty="0"/>
              <a:t>The language used in the consent should be understandable by </a:t>
            </a:r>
            <a:r>
              <a:rPr lang="en-US" dirty="0" smtClean="0"/>
              <a:t>participants</a:t>
            </a:r>
            <a:endParaRPr lang="en-US" dirty="0"/>
          </a:p>
          <a:p>
            <a:pPr lvl="1">
              <a:lnSpc>
                <a:spcPct val="100000"/>
              </a:lnSpc>
            </a:pPr>
            <a:r>
              <a:rPr lang="en-US" dirty="0"/>
              <a:t>In certain situations, the researcher can ask the signature requirement of the consent form be waived if:</a:t>
            </a:r>
          </a:p>
          <a:p>
            <a:pPr lvl="2">
              <a:lnSpc>
                <a:spcPct val="100000"/>
              </a:lnSpc>
            </a:pPr>
            <a:r>
              <a:rPr lang="en-US" dirty="0"/>
              <a:t>There is no identifiable </a:t>
            </a:r>
            <a:r>
              <a:rPr lang="en-US" dirty="0" smtClean="0"/>
              <a:t>information or </a:t>
            </a:r>
            <a:r>
              <a:rPr lang="en-US" dirty="0"/>
              <a:t>the research is low </a:t>
            </a:r>
            <a:r>
              <a:rPr lang="en-US" dirty="0" smtClean="0"/>
              <a:t>risk</a:t>
            </a:r>
            <a:endParaRPr lang="en-US" dirty="0"/>
          </a:p>
          <a:p>
            <a:pPr lvl="2">
              <a:lnSpc>
                <a:spcPct val="100000"/>
              </a:lnSpc>
            </a:pPr>
            <a:r>
              <a:rPr lang="en-US" dirty="0"/>
              <a:t>Signing the informed consent could put people at </a:t>
            </a:r>
            <a:r>
              <a:rPr lang="en-US" dirty="0" smtClean="0"/>
              <a:t>risk</a:t>
            </a:r>
            <a:endParaRPr lang="en-US" dirty="0"/>
          </a:p>
          <a:p>
            <a:pPr lvl="1">
              <a:lnSpc>
                <a:spcPct val="100000"/>
              </a:lnSpc>
            </a:pPr>
            <a:r>
              <a:rPr lang="en-US" dirty="0"/>
              <a:t>Online surveys typically include a checkbox that must be selected to </a:t>
            </a:r>
            <a:r>
              <a:rPr lang="en-US" dirty="0" smtClean="0"/>
              <a:t>participate</a:t>
            </a:r>
            <a:endParaRPr lang="en-US" dirty="0"/>
          </a:p>
        </p:txBody>
      </p:sp>
    </p:spTree>
    <p:extLst>
      <p:ext uri="{BB962C8B-B14F-4D97-AF65-F5344CB8AC3E}">
        <p14:creationId xmlns:p14="http://schemas.microsoft.com/office/powerpoint/2010/main" val="4968663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3" y="852238"/>
            <a:ext cx="2644389" cy="728736"/>
          </a:xfrm>
        </p:spPr>
        <p:txBody>
          <a:bodyPr/>
          <a:lstStyle/>
          <a:p>
            <a:r>
              <a:rPr lang="en-US" dirty="0"/>
              <a:t>Debriefing</a:t>
            </a:r>
          </a:p>
        </p:txBody>
      </p:sp>
      <p:sp>
        <p:nvSpPr>
          <p:cNvPr id="3" name="Content Placeholder 2"/>
          <p:cNvSpPr>
            <a:spLocks noGrp="1"/>
          </p:cNvSpPr>
          <p:nvPr>
            <p:ph idx="1"/>
          </p:nvPr>
        </p:nvSpPr>
        <p:spPr>
          <a:xfrm>
            <a:off x="590861" y="2269198"/>
            <a:ext cx="8142941" cy="2379714"/>
          </a:xfrm>
        </p:spPr>
        <p:txBody>
          <a:bodyPr>
            <a:normAutofit/>
          </a:bodyPr>
          <a:lstStyle/>
          <a:p>
            <a:r>
              <a:rPr lang="en-US" sz="2250" dirty="0"/>
              <a:t>Explanation of the researcher that tells participants more about the </a:t>
            </a:r>
            <a:r>
              <a:rPr lang="en-US" sz="2250" dirty="0" smtClean="0"/>
              <a:t>project</a:t>
            </a:r>
            <a:endParaRPr lang="en-US" sz="2250" dirty="0"/>
          </a:p>
          <a:p>
            <a:pPr lvl="1"/>
            <a:r>
              <a:rPr lang="en-US" sz="2100" dirty="0"/>
              <a:t>Why was the research important and what were you testing</a:t>
            </a:r>
            <a:r>
              <a:rPr lang="en-US" sz="2100" dirty="0" smtClean="0"/>
              <a:t>?</a:t>
            </a:r>
            <a:endParaRPr lang="en-US" sz="2100" dirty="0"/>
          </a:p>
          <a:p>
            <a:pPr lvl="1"/>
            <a:r>
              <a:rPr lang="en-US" sz="2100" dirty="0"/>
              <a:t>Who can the participant contact if they have questions about the research or the manner in which the research took place</a:t>
            </a:r>
            <a:r>
              <a:rPr lang="en-US" sz="2100" dirty="0" smtClean="0"/>
              <a:t>?</a:t>
            </a:r>
            <a:endParaRPr lang="en-US" sz="2100" dirty="0"/>
          </a:p>
          <a:p>
            <a:pPr lvl="1"/>
            <a:r>
              <a:rPr lang="en-US" sz="2100" dirty="0"/>
              <a:t>A list of support services for participants (if topic is appropriate</a:t>
            </a:r>
            <a:r>
              <a:rPr lang="en-US" sz="2100" dirty="0" smtClean="0"/>
              <a:t>)</a:t>
            </a:r>
            <a:endParaRPr lang="en-US" sz="2100" dirty="0"/>
          </a:p>
        </p:txBody>
      </p:sp>
    </p:spTree>
    <p:extLst>
      <p:ext uri="{BB962C8B-B14F-4D97-AF65-F5344CB8AC3E}">
        <p14:creationId xmlns:p14="http://schemas.microsoft.com/office/powerpoint/2010/main" val="2402774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Children as Vulnerable Populations: Implications for Research</a:t>
            </a:r>
          </a:p>
        </p:txBody>
      </p:sp>
      <p:sp>
        <p:nvSpPr>
          <p:cNvPr id="3" name="Content Placeholder 2"/>
          <p:cNvSpPr>
            <a:spLocks noGrp="1"/>
          </p:cNvSpPr>
          <p:nvPr>
            <p:ph idx="1"/>
          </p:nvPr>
        </p:nvSpPr>
        <p:spPr>
          <a:xfrm>
            <a:off x="616498" y="1953004"/>
            <a:ext cx="8160032" cy="3909412"/>
          </a:xfrm>
        </p:spPr>
        <p:txBody>
          <a:bodyPr>
            <a:noAutofit/>
          </a:bodyPr>
          <a:lstStyle/>
          <a:p>
            <a:pPr>
              <a:lnSpc>
                <a:spcPct val="100000"/>
              </a:lnSpc>
            </a:pPr>
            <a:r>
              <a:rPr lang="en-US" sz="2100" dirty="0"/>
              <a:t>Gaining access to </a:t>
            </a:r>
            <a:r>
              <a:rPr lang="en-US" sz="2100" dirty="0" smtClean="0"/>
              <a:t>children</a:t>
            </a:r>
            <a:endParaRPr lang="en-US" sz="2100" dirty="0"/>
          </a:p>
          <a:p>
            <a:pPr lvl="1">
              <a:lnSpc>
                <a:spcPct val="100000"/>
              </a:lnSpc>
            </a:pPr>
            <a:r>
              <a:rPr lang="en-US" sz="2100" dirty="0"/>
              <a:t>Research with organizations requires their approval </a:t>
            </a:r>
          </a:p>
          <a:p>
            <a:pPr lvl="1">
              <a:lnSpc>
                <a:spcPct val="100000"/>
              </a:lnSpc>
            </a:pPr>
            <a:r>
              <a:rPr lang="en-US" sz="2100" b="1" dirty="0"/>
              <a:t>Active consent</a:t>
            </a:r>
            <a:r>
              <a:rPr lang="en-US" sz="2100" dirty="0"/>
              <a:t>: consent where the participant or, in the case of children, the parent or guardian, specifically agrees to the </a:t>
            </a:r>
            <a:r>
              <a:rPr lang="en-US" sz="2100" dirty="0" smtClean="0"/>
              <a:t>research</a:t>
            </a:r>
            <a:endParaRPr lang="en-US" sz="2100" dirty="0"/>
          </a:p>
          <a:p>
            <a:pPr lvl="1">
              <a:lnSpc>
                <a:spcPct val="100000"/>
              </a:lnSpc>
            </a:pPr>
            <a:r>
              <a:rPr lang="en-US" sz="2100" b="1" dirty="0"/>
              <a:t>Passive consent</a:t>
            </a:r>
            <a:r>
              <a:rPr lang="en-US" sz="2100" dirty="0"/>
              <a:t>: situation where agreement to participate (usually of parents/guardians for their child) is assumed in the absence of explicit documentation to the </a:t>
            </a:r>
            <a:r>
              <a:rPr lang="en-US" sz="2100" dirty="0" smtClean="0"/>
              <a:t>contrary</a:t>
            </a:r>
            <a:endParaRPr lang="en-US" sz="2100" dirty="0"/>
          </a:p>
          <a:p>
            <a:pPr lvl="1">
              <a:lnSpc>
                <a:spcPct val="100000"/>
              </a:lnSpc>
            </a:pPr>
            <a:r>
              <a:rPr lang="en-US" sz="2100" b="1" dirty="0"/>
              <a:t>Assent (agreement)</a:t>
            </a:r>
            <a:r>
              <a:rPr lang="en-US" sz="2100" dirty="0"/>
              <a:t>: children may be asked for their agreement (assent) to participate when developmentally </a:t>
            </a:r>
            <a:r>
              <a:rPr lang="en-US" sz="2100" dirty="0" smtClean="0"/>
              <a:t>appropriate</a:t>
            </a:r>
            <a:endParaRPr lang="en-US" sz="2100" b="1" dirty="0"/>
          </a:p>
        </p:txBody>
      </p:sp>
    </p:spTree>
    <p:extLst>
      <p:ext uri="{BB962C8B-B14F-4D97-AF65-F5344CB8AC3E}">
        <p14:creationId xmlns:p14="http://schemas.microsoft.com/office/powerpoint/2010/main" val="2037137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04499" y="3216199"/>
            <a:ext cx="7543800" cy="1190528"/>
          </a:xfrm>
        </p:spPr>
        <p:txBody>
          <a:bodyPr>
            <a:normAutofit/>
          </a:bodyPr>
          <a:lstStyle/>
          <a:p>
            <a:pPr algn="ctr"/>
            <a:r>
              <a:rPr lang="en-US" sz="3600" b="1" dirty="0" smtClean="0"/>
              <a:t>Ethics </a:t>
            </a:r>
            <a:r>
              <a:rPr lang="en-US" sz="3600" b="1" dirty="0"/>
              <a:t>and the Institutional Review Board (IRB) Process</a:t>
            </a:r>
          </a:p>
        </p:txBody>
      </p:sp>
      <p:sp>
        <p:nvSpPr>
          <p:cNvPr id="6" name="Rectangle 5"/>
          <p:cNvSpPr/>
          <p:nvPr/>
        </p:nvSpPr>
        <p:spPr>
          <a:xfrm>
            <a:off x="3269994" y="1783003"/>
            <a:ext cx="2313455" cy="646331"/>
          </a:xfrm>
          <a:prstGeom prst="rect">
            <a:avLst/>
          </a:prstGeom>
        </p:spPr>
        <p:txBody>
          <a:bodyPr wrap="none">
            <a:spAutoFit/>
          </a:bodyPr>
          <a:lstStyle/>
          <a:p>
            <a:pPr algn="ctr"/>
            <a:r>
              <a:rPr lang="en-US" sz="3600" b="1" dirty="0"/>
              <a:t>Chapter 4</a:t>
            </a:r>
          </a:p>
        </p:txBody>
      </p:sp>
    </p:spTree>
    <p:extLst>
      <p:ext uri="{BB962C8B-B14F-4D97-AF65-F5344CB8AC3E}">
        <p14:creationId xmlns:p14="http://schemas.microsoft.com/office/powerpoint/2010/main" val="1022000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8" y="664230"/>
            <a:ext cx="6344718" cy="711644"/>
          </a:xfrm>
        </p:spPr>
        <p:txBody>
          <a:bodyPr/>
          <a:lstStyle/>
          <a:p>
            <a:r>
              <a:rPr lang="en-US" dirty="0"/>
              <a:t>Deception and Its Alternatives</a:t>
            </a:r>
          </a:p>
        </p:txBody>
      </p:sp>
      <p:sp>
        <p:nvSpPr>
          <p:cNvPr id="3" name="Content Placeholder 2"/>
          <p:cNvSpPr>
            <a:spLocks noGrp="1"/>
          </p:cNvSpPr>
          <p:nvPr>
            <p:ph idx="1"/>
          </p:nvPr>
        </p:nvSpPr>
        <p:spPr>
          <a:xfrm>
            <a:off x="587256" y="1807725"/>
            <a:ext cx="8052542" cy="4123057"/>
          </a:xfrm>
        </p:spPr>
        <p:txBody>
          <a:bodyPr>
            <a:noAutofit/>
          </a:bodyPr>
          <a:lstStyle/>
          <a:p>
            <a:pPr marL="274320">
              <a:lnSpc>
                <a:spcPct val="100000"/>
              </a:lnSpc>
            </a:pPr>
            <a:r>
              <a:rPr lang="en-US" sz="2100" b="1" dirty="0"/>
              <a:t>Deception</a:t>
            </a:r>
            <a:r>
              <a:rPr lang="en-US" sz="2100" dirty="0"/>
              <a:t>: in research when participants are not fully informed of the purposes and/or procedures; receives close attention in IRB </a:t>
            </a:r>
            <a:r>
              <a:rPr lang="en-US" sz="2100" dirty="0" smtClean="0"/>
              <a:t>review</a:t>
            </a:r>
            <a:endParaRPr lang="en-US" sz="2100" b="1" dirty="0"/>
          </a:p>
          <a:p>
            <a:pPr marL="274320" lvl="1">
              <a:lnSpc>
                <a:spcPct val="100000"/>
              </a:lnSpc>
            </a:pPr>
            <a:r>
              <a:rPr lang="en-US" sz="2100" b="1" dirty="0"/>
              <a:t>Passive deception</a:t>
            </a:r>
            <a:r>
              <a:rPr lang="en-US" sz="2100" dirty="0"/>
              <a:t>: a form of deception that occurs through omission, rather than commission; typically involves less than full explanation of the purposes of the </a:t>
            </a:r>
            <a:r>
              <a:rPr lang="en-US" sz="2100" dirty="0" smtClean="0"/>
              <a:t>research</a:t>
            </a:r>
            <a:endParaRPr lang="en-US" sz="2100" b="1" dirty="0"/>
          </a:p>
          <a:p>
            <a:pPr marL="274320" lvl="1">
              <a:lnSpc>
                <a:spcPct val="100000"/>
              </a:lnSpc>
            </a:pPr>
            <a:r>
              <a:rPr lang="en-US" sz="2100" b="1" dirty="0"/>
              <a:t>Active deception</a:t>
            </a:r>
            <a:r>
              <a:rPr lang="en-US" sz="2100" dirty="0"/>
              <a:t>: situation where there is commission as part of the research, either in the informed consent or in research procedures themselves, that misleads, provides false feedback, or otherwise misrepresents the </a:t>
            </a:r>
            <a:r>
              <a:rPr lang="en-US" sz="2100" dirty="0" smtClean="0"/>
              <a:t>research</a:t>
            </a:r>
            <a:endParaRPr lang="en-US" sz="2100" b="1" dirty="0"/>
          </a:p>
          <a:p>
            <a:pPr marL="274320" lvl="1">
              <a:lnSpc>
                <a:spcPct val="100000"/>
              </a:lnSpc>
            </a:pPr>
            <a:r>
              <a:rPr lang="en-US" sz="2100" b="1" dirty="0"/>
              <a:t>Consent to concealment</a:t>
            </a:r>
            <a:r>
              <a:rPr lang="en-US" sz="2100" dirty="0"/>
              <a:t>: participants are told that some information will be withheld until the study’s </a:t>
            </a:r>
            <a:r>
              <a:rPr lang="en-US" sz="2100" dirty="0" smtClean="0"/>
              <a:t>completion</a:t>
            </a:r>
            <a:endParaRPr lang="en-US" sz="2100" b="1" dirty="0"/>
          </a:p>
        </p:txBody>
      </p:sp>
    </p:spTree>
    <p:extLst>
      <p:ext uri="{BB962C8B-B14F-4D97-AF65-F5344CB8AC3E}">
        <p14:creationId xmlns:p14="http://schemas.microsoft.com/office/powerpoint/2010/main" val="13181755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2" y="843690"/>
            <a:ext cx="6353264" cy="754373"/>
          </a:xfrm>
        </p:spPr>
        <p:txBody>
          <a:bodyPr/>
          <a:lstStyle/>
          <a:p>
            <a:r>
              <a:rPr lang="en-US" dirty="0"/>
              <a:t>Deception and Its Alternatives</a:t>
            </a:r>
          </a:p>
        </p:txBody>
      </p:sp>
      <p:sp>
        <p:nvSpPr>
          <p:cNvPr id="3" name="Content Placeholder 2"/>
          <p:cNvSpPr>
            <a:spLocks noGrp="1"/>
          </p:cNvSpPr>
          <p:nvPr>
            <p:ph idx="1"/>
          </p:nvPr>
        </p:nvSpPr>
        <p:spPr>
          <a:xfrm>
            <a:off x="595802" y="2405930"/>
            <a:ext cx="7804713" cy="3089015"/>
          </a:xfrm>
        </p:spPr>
        <p:txBody>
          <a:bodyPr>
            <a:noAutofit/>
          </a:bodyPr>
          <a:lstStyle/>
          <a:p>
            <a:pPr>
              <a:lnSpc>
                <a:spcPct val="100000"/>
              </a:lnSpc>
            </a:pPr>
            <a:r>
              <a:rPr lang="en-US" dirty="0"/>
              <a:t>A concern about deception is the carryover effect on attitudes towards subsequent </a:t>
            </a:r>
            <a:r>
              <a:rPr lang="en-US" dirty="0" smtClean="0"/>
              <a:t>research</a:t>
            </a:r>
            <a:endParaRPr lang="en-US" dirty="0"/>
          </a:p>
          <a:p>
            <a:pPr>
              <a:lnSpc>
                <a:spcPct val="100000"/>
              </a:lnSpc>
            </a:pPr>
            <a:r>
              <a:rPr lang="en-US" dirty="0"/>
              <a:t>Alternative to </a:t>
            </a:r>
            <a:r>
              <a:rPr lang="en-US" dirty="0" smtClean="0"/>
              <a:t>deception</a:t>
            </a:r>
            <a:endParaRPr lang="en-US" dirty="0"/>
          </a:p>
          <a:p>
            <a:pPr lvl="1">
              <a:lnSpc>
                <a:spcPct val="100000"/>
              </a:lnSpc>
            </a:pPr>
            <a:r>
              <a:rPr lang="en-US" b="1" dirty="0"/>
              <a:t>Role playing</a:t>
            </a:r>
            <a:r>
              <a:rPr lang="en-US" dirty="0"/>
              <a:t>: playing a role as if you in the actual </a:t>
            </a:r>
            <a:r>
              <a:rPr lang="en-US" dirty="0" smtClean="0"/>
              <a:t>situation</a:t>
            </a:r>
            <a:endParaRPr lang="en-US" dirty="0"/>
          </a:p>
          <a:p>
            <a:pPr lvl="1">
              <a:lnSpc>
                <a:spcPct val="100000"/>
              </a:lnSpc>
            </a:pPr>
            <a:r>
              <a:rPr lang="en-US" b="1" dirty="0"/>
              <a:t>Simulation</a:t>
            </a:r>
            <a:r>
              <a:rPr lang="en-US" dirty="0"/>
              <a:t>: representation, often computer-generated, of a real situation; considered an alternative to </a:t>
            </a:r>
            <a:r>
              <a:rPr lang="en-US" dirty="0" smtClean="0"/>
              <a:t>deception</a:t>
            </a:r>
            <a:endParaRPr lang="en-US" dirty="0"/>
          </a:p>
        </p:txBody>
      </p:sp>
    </p:spTree>
    <p:extLst>
      <p:ext uri="{BB962C8B-B14F-4D97-AF65-F5344CB8AC3E}">
        <p14:creationId xmlns:p14="http://schemas.microsoft.com/office/powerpoint/2010/main" val="7093040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21" y="766779"/>
            <a:ext cx="7814595" cy="1036384"/>
          </a:xfrm>
        </p:spPr>
        <p:txBody>
          <a:bodyPr>
            <a:noAutofit/>
          </a:bodyPr>
          <a:lstStyle/>
          <a:p>
            <a:r>
              <a:rPr lang="en-US" dirty="0"/>
              <a:t>Ethics and Student Participation in Research</a:t>
            </a:r>
          </a:p>
        </p:txBody>
      </p:sp>
      <p:sp>
        <p:nvSpPr>
          <p:cNvPr id="3" name="Content Placeholder 2"/>
          <p:cNvSpPr>
            <a:spLocks noGrp="1"/>
          </p:cNvSpPr>
          <p:nvPr>
            <p:ph idx="1"/>
          </p:nvPr>
        </p:nvSpPr>
        <p:spPr>
          <a:xfrm>
            <a:off x="595802" y="2551208"/>
            <a:ext cx="8291824" cy="2499355"/>
          </a:xfrm>
        </p:spPr>
        <p:txBody>
          <a:bodyPr>
            <a:normAutofit/>
          </a:bodyPr>
          <a:lstStyle/>
          <a:p>
            <a:pPr>
              <a:lnSpc>
                <a:spcPct val="100000"/>
              </a:lnSpc>
            </a:pPr>
            <a:r>
              <a:rPr lang="en-US" dirty="0"/>
              <a:t>Two stipulations of the APA Ethics Code for student participation in </a:t>
            </a:r>
            <a:r>
              <a:rPr lang="en-US" dirty="0" smtClean="0"/>
              <a:t>research</a:t>
            </a:r>
            <a:endParaRPr lang="en-US" dirty="0"/>
          </a:p>
          <a:p>
            <a:pPr lvl="1">
              <a:lnSpc>
                <a:spcPct val="100000"/>
              </a:lnSpc>
            </a:pPr>
            <a:r>
              <a:rPr lang="en-US" dirty="0"/>
              <a:t>Psychologists take steps to protect prospective participants from adverse consequences of declining </a:t>
            </a:r>
            <a:r>
              <a:rPr lang="en-US" dirty="0" smtClean="0"/>
              <a:t>participation</a:t>
            </a:r>
            <a:endParaRPr lang="en-US" dirty="0"/>
          </a:p>
          <a:p>
            <a:pPr lvl="1">
              <a:lnSpc>
                <a:spcPct val="100000"/>
              </a:lnSpc>
            </a:pPr>
            <a:r>
              <a:rPr lang="en-US" dirty="0"/>
              <a:t>When research is a course requirement, there is an equitable </a:t>
            </a:r>
            <a:r>
              <a:rPr lang="en-US" dirty="0" smtClean="0"/>
              <a:t>alternative</a:t>
            </a:r>
            <a:endParaRPr lang="en-US" dirty="0"/>
          </a:p>
        </p:txBody>
      </p:sp>
    </p:spTree>
    <p:extLst>
      <p:ext uri="{BB962C8B-B14F-4D97-AF65-F5344CB8AC3E}">
        <p14:creationId xmlns:p14="http://schemas.microsoft.com/office/powerpoint/2010/main" val="3448588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95" y="935274"/>
            <a:ext cx="6709367" cy="867888"/>
          </a:xfrm>
        </p:spPr>
        <p:txBody>
          <a:bodyPr>
            <a:normAutofit/>
          </a:bodyPr>
          <a:lstStyle/>
          <a:p>
            <a:r>
              <a:rPr lang="en-US" dirty="0"/>
              <a:t>Open-access student resources</a:t>
            </a:r>
          </a:p>
        </p:txBody>
      </p:sp>
      <p:sp>
        <p:nvSpPr>
          <p:cNvPr id="3" name="Content Placeholder 2"/>
          <p:cNvSpPr>
            <a:spLocks noGrp="1"/>
          </p:cNvSpPr>
          <p:nvPr>
            <p:ph idx="1"/>
          </p:nvPr>
        </p:nvSpPr>
        <p:spPr>
          <a:xfrm>
            <a:off x="622925" y="2663575"/>
            <a:ext cx="6205165" cy="2301532"/>
          </a:xfrm>
        </p:spPr>
        <p:txBody>
          <a:bodyPr>
            <a:normAutofit/>
          </a:bodyPr>
          <a:lstStyle/>
          <a:p>
            <a:r>
              <a:rPr lang="en-US" dirty="0" smtClean="0"/>
              <a:t>Quizzes</a:t>
            </a:r>
            <a:endParaRPr lang="en-US" dirty="0"/>
          </a:p>
          <a:p>
            <a:r>
              <a:rPr lang="en-US" dirty="0"/>
              <a:t>Multimedia </a:t>
            </a:r>
            <a:r>
              <a:rPr lang="en-US" dirty="0" smtClean="0"/>
              <a:t>Resources</a:t>
            </a:r>
            <a:endParaRPr lang="en-US" dirty="0"/>
          </a:p>
          <a:p>
            <a:r>
              <a:rPr lang="en-US" dirty="0" smtClean="0"/>
              <a:t>eFlashcards</a:t>
            </a:r>
            <a:endParaRPr lang="en-US" dirty="0"/>
          </a:p>
          <a:p>
            <a:r>
              <a:rPr lang="en-US" dirty="0"/>
              <a:t>SAGE Journal </a:t>
            </a:r>
            <a:r>
              <a:rPr lang="en-US" dirty="0" smtClean="0"/>
              <a:t>Articles</a:t>
            </a:r>
            <a:endParaRPr lang="en-US" dirty="0"/>
          </a:p>
          <a:p>
            <a:r>
              <a:rPr lang="en-US" dirty="0"/>
              <a:t>And more at </a:t>
            </a:r>
            <a:r>
              <a:rPr lang="en-US" dirty="0" smtClean="0"/>
              <a:t>edgesagepubcom/devlin</a:t>
            </a:r>
            <a:endParaRPr lang="en-US" dirty="0"/>
          </a:p>
        </p:txBody>
      </p:sp>
    </p:spTree>
    <p:extLst>
      <p:ext uri="{BB962C8B-B14F-4D97-AF65-F5344CB8AC3E}">
        <p14:creationId xmlns:p14="http://schemas.microsoft.com/office/powerpoint/2010/main" val="3476266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4" y="595864"/>
            <a:ext cx="7788957" cy="985110"/>
          </a:xfrm>
        </p:spPr>
        <p:txBody>
          <a:bodyPr>
            <a:noAutofit/>
          </a:bodyPr>
          <a:lstStyle/>
          <a:p>
            <a:r>
              <a:rPr lang="en-US" dirty="0"/>
              <a:t>What is the IRB and Why Does it Exist?</a:t>
            </a:r>
          </a:p>
        </p:txBody>
      </p:sp>
      <p:sp>
        <p:nvSpPr>
          <p:cNvPr id="3" name="Content Placeholder 2"/>
          <p:cNvSpPr>
            <a:spLocks noGrp="1"/>
          </p:cNvSpPr>
          <p:nvPr>
            <p:ph idx="1"/>
          </p:nvPr>
        </p:nvSpPr>
        <p:spPr>
          <a:xfrm>
            <a:off x="620105" y="2287098"/>
            <a:ext cx="7886700" cy="3096753"/>
          </a:xfrm>
        </p:spPr>
        <p:txBody>
          <a:bodyPr>
            <a:normAutofit/>
          </a:bodyPr>
          <a:lstStyle/>
          <a:p>
            <a:pPr>
              <a:lnSpc>
                <a:spcPct val="100000"/>
              </a:lnSpc>
            </a:pPr>
            <a:r>
              <a:rPr lang="en-US" b="1" dirty="0"/>
              <a:t>Human Subjects Institutional Review Boards (IRB)</a:t>
            </a:r>
            <a:r>
              <a:rPr lang="en-US" dirty="0"/>
              <a:t>: deliberate body that evaluates research with human subjects; required where institutions received federal funds for </a:t>
            </a:r>
            <a:r>
              <a:rPr lang="en-US" dirty="0" smtClean="0"/>
              <a:t>research</a:t>
            </a:r>
            <a:endParaRPr lang="en-US" dirty="0"/>
          </a:p>
          <a:p>
            <a:pPr lvl="1">
              <a:lnSpc>
                <a:spcPct val="100000"/>
              </a:lnSpc>
            </a:pPr>
            <a:r>
              <a:rPr lang="en-US" dirty="0"/>
              <a:t>Oversees research proposed by any member of that </a:t>
            </a:r>
            <a:r>
              <a:rPr lang="en-US" dirty="0" smtClean="0"/>
              <a:t>institution</a:t>
            </a:r>
            <a:endParaRPr lang="en-US" dirty="0"/>
          </a:p>
          <a:p>
            <a:pPr lvl="1">
              <a:lnSpc>
                <a:spcPct val="100000"/>
              </a:lnSpc>
            </a:pPr>
            <a:r>
              <a:rPr lang="en-US" dirty="0"/>
              <a:t>Researchers from multiple institutions may undergo reviews specific to that </a:t>
            </a:r>
            <a:r>
              <a:rPr lang="en-US" dirty="0" smtClean="0"/>
              <a:t>institution</a:t>
            </a:r>
            <a:endParaRPr lang="en-US" dirty="0"/>
          </a:p>
        </p:txBody>
      </p:sp>
    </p:spTree>
    <p:extLst>
      <p:ext uri="{BB962C8B-B14F-4D97-AF65-F5344CB8AC3E}">
        <p14:creationId xmlns:p14="http://schemas.microsoft.com/office/powerpoint/2010/main" val="1400384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788957" cy="1044930"/>
          </a:xfrm>
        </p:spPr>
        <p:txBody>
          <a:bodyPr>
            <a:noAutofit/>
          </a:bodyPr>
          <a:lstStyle/>
          <a:p>
            <a:r>
              <a:rPr lang="en-US" dirty="0"/>
              <a:t>What is the IRB and Why Does it Exist?</a:t>
            </a:r>
          </a:p>
        </p:txBody>
      </p:sp>
      <p:sp>
        <p:nvSpPr>
          <p:cNvPr id="3" name="Content Placeholder 2"/>
          <p:cNvSpPr>
            <a:spLocks noGrp="1"/>
          </p:cNvSpPr>
          <p:nvPr>
            <p:ph idx="1"/>
          </p:nvPr>
        </p:nvSpPr>
        <p:spPr>
          <a:xfrm>
            <a:off x="611558" y="1731622"/>
            <a:ext cx="7886700" cy="4351338"/>
          </a:xfrm>
        </p:spPr>
        <p:txBody>
          <a:bodyPr>
            <a:normAutofit/>
          </a:bodyPr>
          <a:lstStyle/>
          <a:p>
            <a:pPr>
              <a:lnSpc>
                <a:spcPct val="100000"/>
              </a:lnSpc>
            </a:pPr>
            <a:r>
              <a:rPr lang="en-US" b="1" dirty="0" smtClean="0"/>
              <a:t>Belmont Report</a:t>
            </a:r>
            <a:r>
              <a:rPr lang="en-US" dirty="0"/>
              <a:t>: federal report issued in 1979 that outlines the principles that guide ethical treatment of research subjects; three major principles are Respect for Persons, Beneficence, and </a:t>
            </a:r>
            <a:r>
              <a:rPr lang="en-US" dirty="0" smtClean="0"/>
              <a:t>Justice</a:t>
            </a:r>
            <a:endParaRPr lang="en-US" dirty="0"/>
          </a:p>
          <a:p>
            <a:pPr lvl="1">
              <a:lnSpc>
                <a:spcPct val="100000"/>
              </a:lnSpc>
            </a:pPr>
            <a:r>
              <a:rPr lang="en-US" dirty="0"/>
              <a:t>Determined the risk-benefit criteria for human subject </a:t>
            </a:r>
            <a:r>
              <a:rPr lang="en-US" dirty="0" smtClean="0"/>
              <a:t>research</a:t>
            </a:r>
            <a:endParaRPr lang="en-US" dirty="0"/>
          </a:p>
          <a:p>
            <a:pPr>
              <a:lnSpc>
                <a:spcPct val="100000"/>
              </a:lnSpc>
            </a:pPr>
            <a:r>
              <a:rPr lang="en-US" b="1" dirty="0"/>
              <a:t>Title 45 Part 46 of the Code of Federal Regulations (45 CFR 46)</a:t>
            </a:r>
            <a:r>
              <a:rPr lang="en-US" dirty="0"/>
              <a:t>: the federal code that governs the protection of human </a:t>
            </a:r>
            <a:r>
              <a:rPr lang="en-US" dirty="0" smtClean="0"/>
              <a:t>subjects</a:t>
            </a:r>
            <a:endParaRPr lang="en-US" dirty="0"/>
          </a:p>
          <a:p>
            <a:pPr>
              <a:lnSpc>
                <a:spcPct val="100000"/>
              </a:lnSpc>
            </a:pPr>
            <a:r>
              <a:rPr lang="en-US" b="1" dirty="0"/>
              <a:t>Common Rule</a:t>
            </a:r>
            <a:r>
              <a:rPr lang="en-US" dirty="0"/>
              <a:t>: federal policy adopted in 1991 that lists specific regulations guiding research with human </a:t>
            </a:r>
            <a:r>
              <a:rPr lang="en-US" dirty="0" smtClean="0"/>
              <a:t>subjects</a:t>
            </a:r>
            <a:endParaRPr lang="en-US" dirty="0"/>
          </a:p>
        </p:txBody>
      </p:sp>
    </p:spTree>
    <p:extLst>
      <p:ext uri="{BB962C8B-B14F-4D97-AF65-F5344CB8AC3E}">
        <p14:creationId xmlns:p14="http://schemas.microsoft.com/office/powerpoint/2010/main" val="3860126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375" y="724051"/>
            <a:ext cx="6088344" cy="780010"/>
          </a:xfrm>
        </p:spPr>
        <p:txBody>
          <a:bodyPr/>
          <a:lstStyle/>
          <a:p>
            <a:r>
              <a:rPr lang="en-US" dirty="0"/>
              <a:t>History of Ethical Oversight?</a:t>
            </a:r>
          </a:p>
        </p:txBody>
      </p:sp>
      <p:sp>
        <p:nvSpPr>
          <p:cNvPr id="3" name="Content Placeholder 2"/>
          <p:cNvSpPr>
            <a:spLocks noGrp="1"/>
          </p:cNvSpPr>
          <p:nvPr>
            <p:ph idx="1"/>
          </p:nvPr>
        </p:nvSpPr>
        <p:spPr>
          <a:xfrm>
            <a:off x="611558" y="2158912"/>
            <a:ext cx="7857324" cy="3130936"/>
          </a:xfrm>
        </p:spPr>
        <p:txBody>
          <a:bodyPr>
            <a:normAutofit/>
          </a:bodyPr>
          <a:lstStyle/>
          <a:p>
            <a:pPr>
              <a:lnSpc>
                <a:spcPct val="100000"/>
              </a:lnSpc>
            </a:pPr>
            <a:r>
              <a:rPr lang="en-US" b="1" dirty="0"/>
              <a:t>Nuremberg Code</a:t>
            </a:r>
            <a:r>
              <a:rPr lang="en-US" dirty="0"/>
              <a:t>: 10 guidelines for the ethical treatment of human subjects in research that were codified in </a:t>
            </a:r>
            <a:r>
              <a:rPr lang="en-US" dirty="0" smtClean="0"/>
              <a:t>1949</a:t>
            </a:r>
            <a:endParaRPr lang="en-US" dirty="0"/>
          </a:p>
          <a:p>
            <a:pPr lvl="1">
              <a:lnSpc>
                <a:spcPct val="100000"/>
              </a:lnSpc>
            </a:pPr>
            <a:r>
              <a:rPr lang="en-US" dirty="0"/>
              <a:t>Emerged out of the Nazi War Crimes Tribunal in </a:t>
            </a:r>
            <a:r>
              <a:rPr lang="en-US" dirty="0" smtClean="0"/>
              <a:t>Nuremberg</a:t>
            </a:r>
            <a:endParaRPr lang="en-US" dirty="0"/>
          </a:p>
          <a:p>
            <a:pPr>
              <a:lnSpc>
                <a:spcPct val="100000"/>
              </a:lnSpc>
            </a:pPr>
            <a:r>
              <a:rPr lang="en-US" b="1" dirty="0"/>
              <a:t>Tuskegee syphilis study</a:t>
            </a:r>
            <a:r>
              <a:rPr lang="en-US" dirty="0"/>
              <a:t>: study of </a:t>
            </a:r>
            <a:r>
              <a:rPr lang="en-US" dirty="0" smtClean="0"/>
              <a:t>African-American </a:t>
            </a:r>
            <a:r>
              <a:rPr lang="en-US" dirty="0"/>
              <a:t>men with syphilis that demonstrates violations of ethical principles because the men were left untreated even when a treatment was </a:t>
            </a:r>
            <a:r>
              <a:rPr lang="en-US" dirty="0" smtClean="0"/>
              <a:t>available</a:t>
            </a:r>
            <a:endParaRPr lang="en-US" dirty="0"/>
          </a:p>
        </p:txBody>
      </p:sp>
    </p:spTree>
    <p:extLst>
      <p:ext uri="{BB962C8B-B14F-4D97-AF65-F5344CB8AC3E}">
        <p14:creationId xmlns:p14="http://schemas.microsoft.com/office/powerpoint/2010/main" val="3572836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3" y="672774"/>
            <a:ext cx="6054161" cy="754373"/>
          </a:xfrm>
        </p:spPr>
        <p:txBody>
          <a:bodyPr/>
          <a:lstStyle/>
          <a:p>
            <a:r>
              <a:rPr lang="en-US" dirty="0"/>
              <a:t>History of Ethical Oversight?</a:t>
            </a:r>
          </a:p>
        </p:txBody>
      </p:sp>
      <p:sp>
        <p:nvSpPr>
          <p:cNvPr id="3" name="Content Placeholder 2"/>
          <p:cNvSpPr>
            <a:spLocks noGrp="1"/>
          </p:cNvSpPr>
          <p:nvPr>
            <p:ph idx="1"/>
          </p:nvPr>
        </p:nvSpPr>
        <p:spPr>
          <a:xfrm>
            <a:off x="620104" y="2176003"/>
            <a:ext cx="7618042" cy="3028386"/>
          </a:xfrm>
        </p:spPr>
        <p:txBody>
          <a:bodyPr>
            <a:normAutofit/>
          </a:bodyPr>
          <a:lstStyle/>
          <a:p>
            <a:pPr>
              <a:lnSpc>
                <a:spcPct val="100000"/>
              </a:lnSpc>
            </a:pPr>
            <a:r>
              <a:rPr lang="en-US" dirty="0"/>
              <a:t>Milgrams’s Obedience to Authority </a:t>
            </a:r>
            <a:r>
              <a:rPr lang="en-US" dirty="0" smtClean="0"/>
              <a:t>Study</a:t>
            </a:r>
            <a:endParaRPr lang="en-US" dirty="0"/>
          </a:p>
          <a:p>
            <a:pPr>
              <a:lnSpc>
                <a:spcPct val="100000"/>
              </a:lnSpc>
            </a:pPr>
            <a:r>
              <a:rPr lang="en-US" b="1" dirty="0"/>
              <a:t>Stanford Prison experiment</a:t>
            </a:r>
            <a:r>
              <a:rPr lang="en-US" dirty="0"/>
              <a:t>: research conduced by Zimbardo and colleagues showing the effect of obedience to authority in a simulated prison </a:t>
            </a:r>
            <a:r>
              <a:rPr lang="en-US" dirty="0" smtClean="0"/>
              <a:t>environment</a:t>
            </a:r>
            <a:endParaRPr lang="en-US" b="1" dirty="0"/>
          </a:p>
          <a:p>
            <a:pPr>
              <a:lnSpc>
                <a:spcPct val="100000"/>
              </a:lnSpc>
            </a:pPr>
            <a:r>
              <a:rPr lang="en-US" b="1" dirty="0"/>
              <a:t>Kennedy Krieger Institute Lead Paint Study</a:t>
            </a:r>
            <a:r>
              <a:rPr lang="en-US" dirty="0"/>
              <a:t>: research in Baltimore conducted by the Johns Hopkins University and funded by the EPA that exposed some children to lead paint </a:t>
            </a:r>
            <a:r>
              <a:rPr lang="en-US" dirty="0" smtClean="0"/>
              <a:t>dust</a:t>
            </a:r>
            <a:endParaRPr lang="en-US" b="1" dirty="0"/>
          </a:p>
        </p:txBody>
      </p:sp>
    </p:spTree>
    <p:extLst>
      <p:ext uri="{BB962C8B-B14F-4D97-AF65-F5344CB8AC3E}">
        <p14:creationId xmlns:p14="http://schemas.microsoft.com/office/powerpoint/2010/main" val="3447670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21" y="655683"/>
            <a:ext cx="3610064" cy="771465"/>
          </a:xfrm>
        </p:spPr>
        <p:txBody>
          <a:bodyPr/>
          <a:lstStyle/>
          <a:p>
            <a:r>
              <a:rPr lang="en-US" dirty="0"/>
              <a:t>Belmont Report</a:t>
            </a:r>
          </a:p>
        </p:txBody>
      </p:sp>
      <p:sp>
        <p:nvSpPr>
          <p:cNvPr id="3" name="Content Placeholder 2"/>
          <p:cNvSpPr>
            <a:spLocks noGrp="1"/>
          </p:cNvSpPr>
          <p:nvPr>
            <p:ph idx="1"/>
          </p:nvPr>
        </p:nvSpPr>
        <p:spPr>
          <a:xfrm>
            <a:off x="603013" y="1928174"/>
            <a:ext cx="7823141" cy="3404401"/>
          </a:xfrm>
        </p:spPr>
        <p:txBody>
          <a:bodyPr>
            <a:normAutofit lnSpcReduction="10000"/>
          </a:bodyPr>
          <a:lstStyle/>
          <a:p>
            <a:pPr>
              <a:lnSpc>
                <a:spcPct val="100000"/>
              </a:lnSpc>
            </a:pPr>
            <a:r>
              <a:rPr lang="en-US" b="1" dirty="0" smtClean="0"/>
              <a:t>Belmont Report</a:t>
            </a:r>
            <a:r>
              <a:rPr lang="en-US" dirty="0"/>
              <a:t>: federal report issued in 1979 that outlines the principles that guide ethical treatment of research subjects; three major principles are Respect for Persons, Beneficence, and </a:t>
            </a:r>
            <a:r>
              <a:rPr lang="en-US" dirty="0" smtClean="0"/>
              <a:t>Justice</a:t>
            </a:r>
            <a:endParaRPr lang="en-US" b="1" dirty="0"/>
          </a:p>
          <a:p>
            <a:pPr lvl="1">
              <a:lnSpc>
                <a:spcPct val="100000"/>
              </a:lnSpc>
            </a:pPr>
            <a:r>
              <a:rPr lang="en-US" dirty="0"/>
              <a:t>Assessing risk-benefit criteria for human subject research</a:t>
            </a:r>
          </a:p>
          <a:p>
            <a:pPr lvl="1">
              <a:lnSpc>
                <a:spcPct val="100000"/>
              </a:lnSpc>
            </a:pPr>
            <a:r>
              <a:rPr lang="en-US" dirty="0"/>
              <a:t>Creating guidelines of selecting subjects</a:t>
            </a:r>
          </a:p>
          <a:p>
            <a:pPr lvl="1">
              <a:lnSpc>
                <a:spcPct val="100000"/>
              </a:lnSpc>
            </a:pPr>
            <a:r>
              <a:rPr lang="en-US" dirty="0"/>
              <a:t>Monitoring and evaluating the work of IRBs</a:t>
            </a:r>
          </a:p>
          <a:p>
            <a:pPr lvl="1">
              <a:lnSpc>
                <a:spcPct val="100000"/>
              </a:lnSpc>
            </a:pPr>
            <a:r>
              <a:rPr lang="en-US" dirty="0"/>
              <a:t>Creating informed consent guidelines for vulnerable </a:t>
            </a:r>
            <a:r>
              <a:rPr lang="en-US" dirty="0" smtClean="0"/>
              <a:t>populations</a:t>
            </a:r>
            <a:endParaRPr lang="en-US" dirty="0"/>
          </a:p>
        </p:txBody>
      </p:sp>
    </p:spTree>
    <p:extLst>
      <p:ext uri="{BB962C8B-B14F-4D97-AF65-F5344CB8AC3E}">
        <p14:creationId xmlns:p14="http://schemas.microsoft.com/office/powerpoint/2010/main" val="3437547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21" y="706959"/>
            <a:ext cx="3575881" cy="780010"/>
          </a:xfrm>
        </p:spPr>
        <p:txBody>
          <a:bodyPr/>
          <a:lstStyle/>
          <a:p>
            <a:r>
              <a:rPr lang="en-US" dirty="0"/>
              <a:t>Belmont Report</a:t>
            </a:r>
          </a:p>
        </p:txBody>
      </p:sp>
      <p:sp>
        <p:nvSpPr>
          <p:cNvPr id="3" name="Content Placeholder 2"/>
          <p:cNvSpPr>
            <a:spLocks noGrp="1"/>
          </p:cNvSpPr>
          <p:nvPr>
            <p:ph idx="1"/>
          </p:nvPr>
        </p:nvSpPr>
        <p:spPr>
          <a:xfrm>
            <a:off x="582182" y="1910273"/>
            <a:ext cx="8134528" cy="3935050"/>
          </a:xfrm>
        </p:spPr>
        <p:txBody>
          <a:bodyPr>
            <a:noAutofit/>
          </a:bodyPr>
          <a:lstStyle/>
          <a:p>
            <a:pPr>
              <a:lnSpc>
                <a:spcPct val="110000"/>
              </a:lnSpc>
            </a:pPr>
            <a:r>
              <a:rPr lang="en-US" dirty="0"/>
              <a:t>Three principles underlie the Belmont Report</a:t>
            </a:r>
            <a:r>
              <a:rPr lang="en-US" dirty="0" smtClean="0"/>
              <a:t>:</a:t>
            </a:r>
            <a:endParaRPr lang="en-US" dirty="0"/>
          </a:p>
          <a:p>
            <a:pPr lvl="1">
              <a:lnSpc>
                <a:spcPct val="110000"/>
              </a:lnSpc>
            </a:pPr>
            <a:r>
              <a:rPr lang="en-US" dirty="0"/>
              <a:t>The 1</a:t>
            </a:r>
            <a:r>
              <a:rPr lang="en-US" baseline="30000" dirty="0"/>
              <a:t>st</a:t>
            </a:r>
            <a:r>
              <a:rPr lang="en-US" dirty="0"/>
              <a:t> principle is Respect for </a:t>
            </a:r>
            <a:r>
              <a:rPr lang="en-US" dirty="0" smtClean="0"/>
              <a:t>Persons</a:t>
            </a:r>
            <a:endParaRPr lang="en-US" dirty="0"/>
          </a:p>
          <a:p>
            <a:pPr lvl="2">
              <a:lnSpc>
                <a:spcPct val="110000"/>
              </a:lnSpc>
            </a:pPr>
            <a:r>
              <a:rPr lang="en-US" dirty="0"/>
              <a:t>People are </a:t>
            </a:r>
            <a:r>
              <a:rPr lang="en-US" b="1" dirty="0"/>
              <a:t>autonomous agents</a:t>
            </a:r>
            <a:r>
              <a:rPr lang="en-US" dirty="0"/>
              <a:t>: people should be able to volunteer to participate (and voluntarily leave a study</a:t>
            </a:r>
            <a:r>
              <a:rPr lang="en-US" dirty="0" smtClean="0"/>
              <a:t>)</a:t>
            </a:r>
            <a:endParaRPr lang="en-US" dirty="0"/>
          </a:p>
          <a:p>
            <a:pPr lvl="2">
              <a:lnSpc>
                <a:spcPct val="110000"/>
              </a:lnSpc>
            </a:pPr>
            <a:r>
              <a:rPr lang="en-US" b="1" dirty="0"/>
              <a:t>Informed consent</a:t>
            </a:r>
            <a:r>
              <a:rPr lang="en-US" dirty="0"/>
              <a:t>: document given to potential research participants that outlines the nature of the research; participants must agree and sign or otherwise provide evidence of consent in order to take part in </a:t>
            </a:r>
            <a:r>
              <a:rPr lang="en-US" dirty="0" smtClean="0"/>
              <a:t>research</a:t>
            </a:r>
            <a:endParaRPr lang="en-US" dirty="0"/>
          </a:p>
        </p:txBody>
      </p:sp>
    </p:spTree>
    <p:extLst>
      <p:ext uri="{BB962C8B-B14F-4D97-AF65-F5344CB8AC3E}">
        <p14:creationId xmlns:p14="http://schemas.microsoft.com/office/powerpoint/2010/main" val="3882064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21" y="843691"/>
            <a:ext cx="3490423" cy="720190"/>
          </a:xfrm>
        </p:spPr>
        <p:txBody>
          <a:bodyPr/>
          <a:lstStyle/>
          <a:p>
            <a:r>
              <a:rPr lang="en-US" dirty="0"/>
              <a:t>Belmont Report</a:t>
            </a:r>
          </a:p>
        </p:txBody>
      </p:sp>
      <p:sp>
        <p:nvSpPr>
          <p:cNvPr id="3" name="Content Placeholder 2"/>
          <p:cNvSpPr>
            <a:spLocks noGrp="1"/>
          </p:cNvSpPr>
          <p:nvPr>
            <p:ph idx="1"/>
          </p:nvPr>
        </p:nvSpPr>
        <p:spPr>
          <a:xfrm>
            <a:off x="582182" y="2277744"/>
            <a:ext cx="7989250" cy="3157381"/>
          </a:xfrm>
        </p:spPr>
        <p:txBody>
          <a:bodyPr>
            <a:normAutofit/>
          </a:bodyPr>
          <a:lstStyle/>
          <a:p>
            <a:pPr>
              <a:lnSpc>
                <a:spcPct val="100000"/>
              </a:lnSpc>
            </a:pPr>
            <a:r>
              <a:rPr lang="en-US" dirty="0"/>
              <a:t>Three principles underlie the Belmont Report</a:t>
            </a:r>
            <a:r>
              <a:rPr lang="en-US" dirty="0" smtClean="0"/>
              <a:t>:</a:t>
            </a:r>
            <a:endParaRPr lang="en-US" dirty="0"/>
          </a:p>
          <a:p>
            <a:pPr lvl="1">
              <a:lnSpc>
                <a:spcPct val="100000"/>
              </a:lnSpc>
            </a:pPr>
            <a:r>
              <a:rPr lang="en-US" dirty="0"/>
              <a:t>The 2</a:t>
            </a:r>
            <a:r>
              <a:rPr lang="en-US" baseline="30000" dirty="0"/>
              <a:t>nd</a:t>
            </a:r>
            <a:r>
              <a:rPr lang="en-US" dirty="0"/>
              <a:t> principle is </a:t>
            </a:r>
            <a:r>
              <a:rPr lang="en-US" b="1" dirty="0"/>
              <a:t>Beneficence</a:t>
            </a:r>
            <a:r>
              <a:rPr lang="en-US" dirty="0"/>
              <a:t>: Research should maximize the benefits while minimizing the </a:t>
            </a:r>
            <a:r>
              <a:rPr lang="en-US" dirty="0" smtClean="0"/>
              <a:t>harm</a:t>
            </a:r>
            <a:endParaRPr lang="en-US" dirty="0"/>
          </a:p>
          <a:p>
            <a:pPr lvl="1">
              <a:lnSpc>
                <a:spcPct val="100000"/>
              </a:lnSpc>
            </a:pPr>
            <a:r>
              <a:rPr lang="en-US" dirty="0"/>
              <a:t>The 3</a:t>
            </a:r>
            <a:r>
              <a:rPr lang="en-US" baseline="30000" dirty="0"/>
              <a:t>rd</a:t>
            </a:r>
            <a:r>
              <a:rPr lang="en-US" dirty="0"/>
              <a:t> principle is </a:t>
            </a:r>
            <a:r>
              <a:rPr lang="en-US" b="1" dirty="0"/>
              <a:t>Justice</a:t>
            </a:r>
            <a:r>
              <a:rPr lang="en-US" dirty="0"/>
              <a:t>: research should have a fair distribution of risks and rewards of </a:t>
            </a:r>
            <a:r>
              <a:rPr lang="en-US" dirty="0" smtClean="0"/>
              <a:t>participation</a:t>
            </a:r>
            <a:endParaRPr lang="en-US" dirty="0"/>
          </a:p>
          <a:p>
            <a:pPr marL="685800" lvl="2">
              <a:lnSpc>
                <a:spcPct val="100000"/>
              </a:lnSpc>
            </a:pPr>
            <a:r>
              <a:rPr lang="en-US" dirty="0"/>
              <a:t>Participants should have equal opportunities to participate in the </a:t>
            </a:r>
            <a:r>
              <a:rPr lang="en-US" dirty="0" smtClean="0"/>
              <a:t>research</a:t>
            </a:r>
            <a:endParaRPr lang="en-US" dirty="0"/>
          </a:p>
        </p:txBody>
      </p:sp>
    </p:spTree>
    <p:extLst>
      <p:ext uri="{BB962C8B-B14F-4D97-AF65-F5344CB8AC3E}">
        <p14:creationId xmlns:p14="http://schemas.microsoft.com/office/powerpoint/2010/main" val="18547230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2879</TotalTime>
  <Words>2117</Words>
  <Application>Microsoft Office PowerPoint</Application>
  <PresentationFormat>On-screen Show (4:3)</PresentationFormat>
  <Paragraphs>150</Paragraphs>
  <Slides>23</Slides>
  <Notes>19</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What is the IRB and Why Does it Exist?</vt:lpstr>
      <vt:lpstr>What is the IRB and Why Does it Exist?</vt:lpstr>
      <vt:lpstr>History of Ethical Oversight?</vt:lpstr>
      <vt:lpstr>History of Ethical Oversight?</vt:lpstr>
      <vt:lpstr>Belmont Report</vt:lpstr>
      <vt:lpstr>Belmont Report</vt:lpstr>
      <vt:lpstr>Belmont Report</vt:lpstr>
      <vt:lpstr>What is Research? What are Human Subjects?</vt:lpstr>
      <vt:lpstr>IRB Membership and Duties</vt:lpstr>
      <vt:lpstr>Levels of IRB Review</vt:lpstr>
      <vt:lpstr>Levels of IRB Review</vt:lpstr>
      <vt:lpstr>Components of the IRB Proposal</vt:lpstr>
      <vt:lpstr>Components of the IRB Proposal</vt:lpstr>
      <vt:lpstr>Informed Consent</vt:lpstr>
      <vt:lpstr>Informed Consent</vt:lpstr>
      <vt:lpstr>Debriefing</vt:lpstr>
      <vt:lpstr>Children as Vulnerable Populations: Implications for Research</vt:lpstr>
      <vt:lpstr>Deception and Its Alternatives</vt:lpstr>
      <vt:lpstr>Deception and Its Alternatives</vt:lpstr>
      <vt:lpstr>Ethics and Student Participation in Research</vt:lpstr>
      <vt:lpstr>Open-access student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Douglas Cooper</dc:creator>
  <cp:lastModifiedBy>SageUser</cp:lastModifiedBy>
  <cp:revision>118</cp:revision>
  <dcterms:created xsi:type="dcterms:W3CDTF">2016-12-07T16:23:00Z</dcterms:created>
  <dcterms:modified xsi:type="dcterms:W3CDTF">2017-03-08T20:06:28Z</dcterms:modified>
</cp:coreProperties>
</file>