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310" r:id="rId2"/>
    <p:sldId id="256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582" autoAdjust="0"/>
    <p:restoredTop sz="86441" autoAdjust="0"/>
  </p:normalViewPr>
  <p:slideViewPr>
    <p:cSldViewPr snapToGrid="0"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CD303-2ED2-447B-86AA-39729DE327A3}" type="datetimeFigureOut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A951-5F5C-43FD-9D68-A7F8C7538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09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the advantages of using the between-subjects</a:t>
            </a:r>
            <a:r>
              <a:rPr lang="en-US" baseline="0" dirty="0"/>
              <a:t> design. Then discuss the advantages of using the within subjects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24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think of or respond to examples of IVs, Quasi-IVs</a:t>
            </a:r>
            <a:r>
              <a:rPr lang="en-US" baseline="0" dirty="0"/>
              <a:t> and DVs. Discuss why we can’t claim that a Quasi-IV caused the DV.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582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I often analogize Type I and II errors to the criminal justice system in which the null hypothesis is that the person accused of a crime is guilty. A Type I error occurs when we reject the null (conclude that the person is guilty) when it is true (the person is innocent). A Type II error occurs when we fail to reject the null (conclude that the person is innocent) when it is false (the person is guilty). This leads into a discussion of which error is more problematic in the social sciences and in the criminal justice system.</a:t>
            </a:r>
          </a:p>
          <a:p>
            <a:endParaRPr lang="en-US" baseline="0" dirty="0"/>
          </a:p>
          <a:p>
            <a:r>
              <a:rPr lang="en-US" baseline="0" dirty="0"/>
              <a:t>You could also discuss at this point the trade-off of these errors. Controlling for a Type I increases the chance of making a Type II. Controlling for a Type II increases the chance of making a Type 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676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I often analogize Type I and II errors to the criminal justice system in which the null hypothesis is that the person accused of a crime is guilty. A Type I error occurs when we reject the null (conclude that the person is guilty) when it is true (the person is innocent). A Type II error occurs when we fail to reject the null (conclude that the person is innocent) when it is false (the person is guilty). This leads into a discussion of which error is more problematic in the social sciences and in the criminal justice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41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the trade-offs</a:t>
            </a:r>
            <a:r>
              <a:rPr lang="en-US" baseline="0" dirty="0"/>
              <a:t> of a Type I and Type II Error. Setting the alpha at a more stringent level (e.g., .01) makes it less likely to make a Type I error but more likely to make a Type II error. </a:t>
            </a:r>
          </a:p>
          <a:p>
            <a:endParaRPr lang="en-US" baseline="0" dirty="0"/>
          </a:p>
          <a:p>
            <a:r>
              <a:rPr lang="en-US" baseline="0" dirty="0"/>
              <a:t>It may be important to note that most statistical programs (e.g., SPSS) test hypotheses, even if one-tailed, at the two-tailed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79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an example in which you are performing multiple statistical tests (e.g., multiple DVs) that require a Bonferroni adjustment. What is the new alpha level based on the adjustment?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22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145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164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71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79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559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0407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how schemas may</a:t>
            </a:r>
            <a:r>
              <a:rPr lang="en-US" baseline="0" dirty="0"/>
              <a:t> influence how students respond to research. Additionally, discuss the expectations that students have while in research. How does their major and experience with social science courses influence those expectations.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6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866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 how schemas may</a:t>
            </a:r>
            <a:r>
              <a:rPr lang="en-US" baseline="0" dirty="0"/>
              <a:t> influence how students respond to research. Additionally, discuss the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107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6799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060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Use other questions that researchers ask. Ask students to create their own questions about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5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03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79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76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</a:t>
            </a:r>
            <a:r>
              <a:rPr lang="en-US" baseline="0" dirty="0"/>
              <a:t> come up with topics that meet each of the reasons why we use correlational research.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69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think of words that suggest correlation</a:t>
            </a:r>
            <a:r>
              <a:rPr lang="en-US" baseline="0" dirty="0"/>
              <a:t> and causation. Discuss why it is important to use those words.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56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</a:t>
            </a:r>
            <a:r>
              <a:rPr lang="en-US" baseline="0" dirty="0"/>
              <a:t> students think of different pre-existing groups that could be used in a quasi-experimental approach.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07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39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4BF29D-F2C1-4E41-B0B8-215DC5D30A6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39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4ADA6EB-4AC0-428D-BB2F-AB7E5077991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9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180971-1319-406C-9B6A-24B737222A2F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1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956BCFB-F0BE-496E-AC13-5A2F28990D47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2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C034D-40FE-4716-8629-1EC2A509CD62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62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E1F8E9-0487-4807-B61E-26438B639C49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43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7CE9C3-FA60-47EE-B116-A4D6266D2CAB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DD411-B3EB-413C-887B-3FD8E04E39D8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98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A642D47-F7EA-48FC-A403-3ED460AE5223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02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9B05C3-60DA-445A-B022-6679E813C30A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9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90219C-9649-45B1-8133-11E90BF364E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41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120" b="119"/>
          <a:stretch/>
        </p:blipFill>
        <p:spPr>
          <a:xfrm>
            <a:off x="0" y="8164"/>
            <a:ext cx="579664" cy="68498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604157" y="6249673"/>
            <a:ext cx="78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Ann Sloan Devlin, The Research Experience: Planning, Conducting, and Reporting Research 1st Edition © 2017 SAGE Publications, Inc.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8619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01" y="470789"/>
            <a:ext cx="4168031" cy="5887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16537" y="2114644"/>
            <a:ext cx="41874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The Research Experience: Planning, Conducting, and Reporting Research</a:t>
            </a:r>
          </a:p>
          <a:p>
            <a:r>
              <a:rPr lang="en-US" sz="2000" dirty="0"/>
              <a:t>© Ann Sloan Devlin</a:t>
            </a:r>
          </a:p>
        </p:txBody>
      </p:sp>
    </p:spTree>
    <p:extLst>
      <p:ext uri="{BB962C8B-B14F-4D97-AF65-F5344CB8AC3E}">
        <p14:creationId xmlns:p14="http://schemas.microsoft.com/office/powerpoint/2010/main" val="154335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7" y="712350"/>
            <a:ext cx="6821948" cy="994172"/>
          </a:xfrm>
        </p:spPr>
        <p:txBody>
          <a:bodyPr>
            <a:noAutofit/>
          </a:bodyPr>
          <a:lstStyle/>
          <a:p>
            <a:r>
              <a:rPr lang="en-US" dirty="0"/>
              <a:t>Hallmarks of True Experimental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83" y="2336341"/>
            <a:ext cx="8128920" cy="3158605"/>
          </a:xfrm>
        </p:spPr>
        <p:txBody>
          <a:bodyPr>
            <a:normAutofit/>
          </a:bodyPr>
          <a:lstStyle/>
          <a:p>
            <a:r>
              <a:rPr lang="en-US" b="1" dirty="0"/>
              <a:t>True experimental approach</a:t>
            </a:r>
            <a:r>
              <a:rPr lang="en-US" dirty="0"/>
              <a:t>: research approach in which one or more variables are manipulated and subjects are randomly assigned to </a:t>
            </a:r>
            <a:r>
              <a:rPr lang="en-US" dirty="0" smtClean="0"/>
              <a:t>condition</a:t>
            </a:r>
            <a:endParaRPr lang="en-US" dirty="0"/>
          </a:p>
          <a:p>
            <a:pPr lvl="1"/>
            <a:r>
              <a:rPr lang="en-US" b="1" dirty="0"/>
              <a:t>Random assignment</a:t>
            </a:r>
            <a:r>
              <a:rPr lang="en-US" dirty="0"/>
              <a:t>: when participants are randomly assigned to the conditions of the </a:t>
            </a:r>
            <a:r>
              <a:rPr lang="en-US" dirty="0" smtClean="0"/>
              <a:t>study</a:t>
            </a:r>
            <a:endParaRPr lang="en-US" dirty="0"/>
          </a:p>
          <a:p>
            <a:pPr lvl="1"/>
            <a:r>
              <a:rPr lang="en-US" dirty="0"/>
              <a:t>There is an attempt to control extraneous variables and measure potential third </a:t>
            </a:r>
            <a:r>
              <a:rPr lang="en-US" dirty="0" smtClean="0"/>
              <a:t>variables</a:t>
            </a:r>
            <a:endParaRPr lang="en-US" dirty="0"/>
          </a:p>
          <a:p>
            <a:pPr lvl="1"/>
            <a:r>
              <a:rPr lang="en-US" dirty="0"/>
              <a:t>The outcomes you measure test the effects of these </a:t>
            </a:r>
            <a:r>
              <a:rPr lang="en-US" dirty="0" smtClean="0"/>
              <a:t>manipulations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0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348" y="703804"/>
            <a:ext cx="6736489" cy="994172"/>
          </a:xfrm>
        </p:spPr>
        <p:txBody>
          <a:bodyPr>
            <a:noAutofit/>
          </a:bodyPr>
          <a:lstStyle/>
          <a:p>
            <a:r>
              <a:rPr lang="en-US" dirty="0"/>
              <a:t>Hallmarks of True Experimental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699" y="2575623"/>
            <a:ext cx="8163103" cy="21160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Between subjects design</a:t>
            </a:r>
            <a:r>
              <a:rPr lang="en-US" dirty="0"/>
              <a:t>: research in which the conditions of an experiment are distributed across participants such that each participant is in only one </a:t>
            </a:r>
            <a:r>
              <a:rPr lang="en-US" dirty="0" smtClean="0"/>
              <a:t>condition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Within subjects design</a:t>
            </a:r>
            <a:r>
              <a:rPr lang="en-US" dirty="0"/>
              <a:t>: type of experimental design in which participants are exposed to all of the </a:t>
            </a:r>
            <a:r>
              <a:rPr lang="en-US" dirty="0" smtClean="0"/>
              <a:t>conditions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49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166" y="695259"/>
            <a:ext cx="7274874" cy="994172"/>
          </a:xfrm>
        </p:spPr>
        <p:txBody>
          <a:bodyPr>
            <a:noAutofit/>
          </a:bodyPr>
          <a:lstStyle/>
          <a:p>
            <a:r>
              <a:rPr lang="en-US" dirty="0"/>
              <a:t>Differentiation of Independent and Dependent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74" y="2242338"/>
            <a:ext cx="8146011" cy="35040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Independent variable (IV)</a:t>
            </a:r>
            <a:r>
              <a:rPr lang="en-US" dirty="0"/>
              <a:t>: variable is manipulated or varied by the </a:t>
            </a:r>
            <a:r>
              <a:rPr lang="en-US" dirty="0" smtClean="0"/>
              <a:t>researcher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IV can be thought of as the </a:t>
            </a:r>
            <a:r>
              <a:rPr lang="en-US" dirty="0" smtClean="0"/>
              <a:t>cause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/>
              <a:t>Dependent variable (DV)</a:t>
            </a:r>
            <a:r>
              <a:rPr lang="en-US" dirty="0"/>
              <a:t>: variable is the outcome that measured as a result of exposure to the independent </a:t>
            </a:r>
            <a:r>
              <a:rPr lang="en-US" dirty="0" smtClean="0"/>
              <a:t>variable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DV can be thought of as the </a:t>
            </a:r>
            <a:r>
              <a:rPr lang="en-US" dirty="0" smtClean="0"/>
              <a:t>effect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Quasi-IV</a:t>
            </a:r>
            <a:r>
              <a:rPr lang="en-US" dirty="0"/>
              <a:t>: an independent variable that is naturally occurring and as a consequence is not assigned at </a:t>
            </a:r>
            <a:r>
              <a:rPr lang="en-US" dirty="0" smtClean="0"/>
              <a:t>random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49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10" y="703804"/>
            <a:ext cx="5181155" cy="766073"/>
          </a:xfrm>
        </p:spPr>
        <p:txBody>
          <a:bodyPr/>
          <a:lstStyle/>
          <a:p>
            <a:r>
              <a:rPr lang="en-US" dirty="0"/>
              <a:t>Type I vs. Type II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337" y="2131242"/>
            <a:ext cx="7838363" cy="3466254"/>
          </a:xfrm>
        </p:spPr>
        <p:txBody>
          <a:bodyPr>
            <a:noAutofit/>
          </a:bodyPr>
          <a:lstStyle/>
          <a:p>
            <a:r>
              <a:rPr lang="en-US" dirty="0"/>
              <a:t>Social and behavioral sciences typically uses inferential </a:t>
            </a:r>
            <a:r>
              <a:rPr lang="en-US" dirty="0" smtClean="0"/>
              <a:t>statistics</a:t>
            </a:r>
            <a:endParaRPr lang="en-US" dirty="0"/>
          </a:p>
          <a:p>
            <a:pPr lvl="1"/>
            <a:r>
              <a:rPr lang="en-US" dirty="0"/>
              <a:t>We use samples to make inferences about the characteristics of the population from which the sample is </a:t>
            </a:r>
            <a:r>
              <a:rPr lang="en-US" dirty="0" smtClean="0"/>
              <a:t>drawn</a:t>
            </a:r>
            <a:endParaRPr lang="en-US" dirty="0"/>
          </a:p>
          <a:p>
            <a:pPr lvl="1"/>
            <a:r>
              <a:rPr lang="en-US" dirty="0"/>
              <a:t>Because we are making inferences, we can be </a:t>
            </a:r>
            <a:r>
              <a:rPr lang="en-US" dirty="0" smtClean="0"/>
              <a:t>wrong</a:t>
            </a:r>
            <a:endParaRPr lang="en-US" dirty="0"/>
          </a:p>
          <a:p>
            <a:pPr lvl="2"/>
            <a:r>
              <a:rPr lang="en-US" b="1" dirty="0"/>
              <a:t>Type I Error</a:t>
            </a:r>
            <a:r>
              <a:rPr lang="en-US" dirty="0"/>
              <a:t>: incorrectly rejecting the null hypothesis when it is </a:t>
            </a:r>
            <a:r>
              <a:rPr lang="en-US" dirty="0" smtClean="0"/>
              <a:t>true</a:t>
            </a:r>
            <a:endParaRPr lang="en-US" dirty="0"/>
          </a:p>
          <a:p>
            <a:pPr lvl="2"/>
            <a:r>
              <a:rPr lang="en-US" b="1" dirty="0"/>
              <a:t>Type II Error</a:t>
            </a:r>
            <a:r>
              <a:rPr lang="en-US" dirty="0"/>
              <a:t>: failing to reject the null hypothesis when it is </a:t>
            </a:r>
            <a:r>
              <a:rPr lang="en-US" dirty="0" smtClean="0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94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03" y="780717"/>
            <a:ext cx="5334980" cy="672069"/>
          </a:xfrm>
        </p:spPr>
        <p:txBody>
          <a:bodyPr/>
          <a:lstStyle/>
          <a:p>
            <a:r>
              <a:rPr lang="en-US" dirty="0"/>
              <a:t>Type I vs. Type II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985963"/>
            <a:ext cx="8658225" cy="3504010"/>
          </a:xfrm>
        </p:spPr>
        <p:txBody>
          <a:bodyPr>
            <a:normAutofit/>
          </a:bodyPr>
          <a:lstStyle/>
          <a:p>
            <a:endParaRPr lang="en-US" sz="2250" dirty="0"/>
          </a:p>
          <a:p>
            <a:pPr lvl="1"/>
            <a:endParaRPr lang="en-US" sz="21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55018"/>
              </p:ext>
            </p:extLst>
          </p:nvPr>
        </p:nvGraphicFramePr>
        <p:xfrm>
          <a:off x="639064" y="2080344"/>
          <a:ext cx="7864002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2807">
                  <a:extLst>
                    <a:ext uri="{9D8B030D-6E8A-4147-A177-3AD203B41FA5}">
                      <a16:colId xmlns="" xmlns:a16="http://schemas.microsoft.com/office/drawing/2014/main" val="1945472376"/>
                    </a:ext>
                  </a:extLst>
                </a:gridCol>
                <a:gridCol w="2245003">
                  <a:extLst>
                    <a:ext uri="{9D8B030D-6E8A-4147-A177-3AD203B41FA5}">
                      <a16:colId xmlns="" xmlns:a16="http://schemas.microsoft.com/office/drawing/2014/main" val="1468722565"/>
                    </a:ext>
                  </a:extLst>
                </a:gridCol>
                <a:gridCol w="2076303">
                  <a:extLst>
                    <a:ext uri="{9D8B030D-6E8A-4147-A177-3AD203B41FA5}">
                      <a16:colId xmlns="" xmlns:a16="http://schemas.microsoft.com/office/drawing/2014/main" val="636517573"/>
                    </a:ext>
                  </a:extLst>
                </a:gridCol>
                <a:gridCol w="2309889">
                  <a:extLst>
                    <a:ext uri="{9D8B030D-6E8A-4147-A177-3AD203B41FA5}">
                      <a16:colId xmlns="" xmlns:a16="http://schemas.microsoft.com/office/drawing/2014/main" val="2136850009"/>
                    </a:ext>
                  </a:extLst>
                </a:gridCol>
              </a:tblGrid>
              <a:tr h="384764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Actual State of Affairs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US" sz="3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37868773"/>
                  </a:ext>
                </a:extLst>
              </a:tr>
              <a:tr h="1335356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Null is False (there</a:t>
                      </a:r>
                      <a:r>
                        <a:rPr lang="en-US" sz="2100" baseline="0" dirty="0"/>
                        <a:t> is a difference or relationship)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Null is True</a:t>
                      </a:r>
                      <a:r>
                        <a:rPr lang="en-US" sz="2100" baseline="0" dirty="0"/>
                        <a:t> (there is no difference or relationship)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549012955"/>
                  </a:ext>
                </a:extLst>
              </a:tr>
              <a:tr h="701628">
                <a:tc>
                  <a:txBody>
                    <a:bodyPr/>
                    <a:lstStyle/>
                    <a:p>
                      <a:r>
                        <a:rPr lang="en-US" sz="2100" dirty="0"/>
                        <a:t>Our Action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We reject the null hypothesis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Correct Decision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Type I Error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543247590"/>
                  </a:ext>
                </a:extLst>
              </a:tr>
              <a:tr h="1018492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We do</a:t>
                      </a:r>
                      <a:r>
                        <a:rPr lang="en-US" sz="2100" baseline="0" dirty="0"/>
                        <a:t> not reject the null hypothesis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Type II Error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Correct Decision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4213851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78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03" y="678167"/>
            <a:ext cx="7975630" cy="697706"/>
          </a:xfrm>
        </p:spPr>
        <p:txBody>
          <a:bodyPr>
            <a:normAutofit/>
          </a:bodyPr>
          <a:lstStyle/>
          <a:p>
            <a:r>
              <a:rPr lang="en-US" dirty="0"/>
              <a:t>Sources of Type I Error and Remedies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28" y="2020147"/>
            <a:ext cx="8094737" cy="35040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Adjust the </a:t>
            </a:r>
            <a:r>
              <a:rPr lang="en-US" b="1" dirty="0"/>
              <a:t>alpha level</a:t>
            </a:r>
            <a:r>
              <a:rPr lang="en-US" dirty="0"/>
              <a:t>: the probability (usually set at .05) of incorrectly rejecting the null </a:t>
            </a:r>
            <a:r>
              <a:rPr lang="en-US" dirty="0" smtClean="0"/>
              <a:t>hypothesis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Using a two-tailed test is more stringent than a one-tailed </a:t>
            </a:r>
            <a:r>
              <a:rPr lang="en-US" dirty="0" smtClean="0"/>
              <a:t>test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One-tailed test</a:t>
            </a:r>
            <a:r>
              <a:rPr lang="en-US" dirty="0"/>
              <a:t>: when the critical region for significance is limited to one tail of the distribution (more lenient than two-tailed tests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Two-tailed test</a:t>
            </a:r>
            <a:r>
              <a:rPr lang="en-US" dirty="0"/>
              <a:t>: when the critical region for significance is spread across both tails of the </a:t>
            </a:r>
            <a:r>
              <a:rPr lang="en-US" dirty="0" smtClean="0"/>
              <a:t>distribution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5821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348" y="934540"/>
            <a:ext cx="8086725" cy="697707"/>
          </a:xfrm>
        </p:spPr>
        <p:txBody>
          <a:bodyPr>
            <a:normAutofit/>
          </a:bodyPr>
          <a:lstStyle/>
          <a:p>
            <a:r>
              <a:rPr lang="en-US" dirty="0"/>
              <a:t>Sources of Type I Error and Remedies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28" y="2464527"/>
            <a:ext cx="7675993" cy="21502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50" dirty="0"/>
              <a:t>One source of Type I error occurs when we run multiple statistical tests on the same </a:t>
            </a:r>
            <a:r>
              <a:rPr lang="en-US" sz="2250" dirty="0" smtClean="0"/>
              <a:t>data</a:t>
            </a:r>
            <a:endParaRPr lang="en-US" sz="2250" b="1" dirty="0"/>
          </a:p>
          <a:p>
            <a:pPr lvl="1">
              <a:lnSpc>
                <a:spcPct val="100000"/>
              </a:lnSpc>
            </a:pPr>
            <a:r>
              <a:rPr lang="en-US" sz="2100" b="1" dirty="0"/>
              <a:t>Bonferroni adjustment</a:t>
            </a:r>
            <a:r>
              <a:rPr lang="en-US" sz="2100" dirty="0"/>
              <a:t>: adjustment for Type I error by dividing the alpha level (.05) by the number of statistical tests performed to create a new more stringent alpha </a:t>
            </a:r>
            <a:r>
              <a:rPr lang="en-US" sz="2100" dirty="0" smtClean="0"/>
              <a:t>level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58078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6" y="712350"/>
            <a:ext cx="8343099" cy="994172"/>
          </a:xfrm>
        </p:spPr>
        <p:txBody>
          <a:bodyPr>
            <a:noAutofit/>
          </a:bodyPr>
          <a:lstStyle/>
          <a:p>
            <a:r>
              <a:rPr lang="en-US" dirty="0"/>
              <a:t>Type II Errors: Sample Size, Power, and Effect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0" y="2524348"/>
            <a:ext cx="8351111" cy="24065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One source of Type II Errors is having too few </a:t>
            </a:r>
            <a:r>
              <a:rPr lang="en-US" dirty="0" smtClean="0"/>
              <a:t>participants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Power</a:t>
            </a:r>
            <a:r>
              <a:rPr lang="en-US" dirty="0"/>
              <a:t>: the probability of rejecting the null hypothesis assuming it is </a:t>
            </a:r>
            <a:r>
              <a:rPr lang="en-US" dirty="0" smtClean="0"/>
              <a:t>false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The ability to adequately evaluate your </a:t>
            </a:r>
            <a:r>
              <a:rPr lang="en-US" dirty="0" smtClean="0"/>
              <a:t>hypothesis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A study with sufficient power can adequately test whether the null hypothesis should be </a:t>
            </a:r>
            <a:r>
              <a:rPr lang="en-US" dirty="0" smtClean="0"/>
              <a:t>rejected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6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11" y="720896"/>
            <a:ext cx="8197820" cy="994172"/>
          </a:xfrm>
        </p:spPr>
        <p:txBody>
          <a:bodyPr>
            <a:noAutofit/>
          </a:bodyPr>
          <a:lstStyle/>
          <a:p>
            <a:r>
              <a:rPr lang="en-US" dirty="0"/>
              <a:t>Type II Errors: Sample Size, Power, and Effect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82" y="2387616"/>
            <a:ext cx="7992187" cy="292786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Howell (2013, p. 232) lists four factors that impact the power of the </a:t>
            </a:r>
            <a:r>
              <a:rPr lang="en-US" dirty="0" smtClean="0"/>
              <a:t>study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designated alpha </a:t>
            </a:r>
            <a:r>
              <a:rPr lang="en-US" dirty="0" smtClean="0"/>
              <a:t>level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true alternative </a:t>
            </a:r>
            <a:r>
              <a:rPr lang="en-US" dirty="0" smtClean="0"/>
              <a:t>hypothesis—the </a:t>
            </a:r>
            <a:r>
              <a:rPr lang="en-US" dirty="0"/>
              <a:t>true difference between the null and alternative </a:t>
            </a:r>
            <a:r>
              <a:rPr lang="en-US" dirty="0" smtClean="0"/>
              <a:t>hypothesis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sample </a:t>
            </a:r>
            <a:r>
              <a:rPr lang="en-US" dirty="0" smtClean="0"/>
              <a:t>size—easiest </a:t>
            </a:r>
            <a:r>
              <a:rPr lang="en-US" dirty="0"/>
              <a:t>way to control the power of your </a:t>
            </a:r>
            <a:r>
              <a:rPr lang="en-US" dirty="0" smtClean="0"/>
              <a:t>study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 specific statistical test to be </a:t>
            </a:r>
            <a:r>
              <a:rPr lang="en-US" dirty="0" smtClean="0"/>
              <a:t>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348" y="678167"/>
            <a:ext cx="8095271" cy="994172"/>
          </a:xfrm>
        </p:spPr>
        <p:txBody>
          <a:bodyPr>
            <a:noAutofit/>
          </a:bodyPr>
          <a:lstStyle/>
          <a:p>
            <a:r>
              <a:rPr lang="en-US" dirty="0"/>
              <a:t>Type II Errors: Sample Size, Power, and Effect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82" y="2404707"/>
            <a:ext cx="8077645" cy="291932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Power is also associated with </a:t>
            </a:r>
            <a:r>
              <a:rPr lang="en-US" b="1" dirty="0"/>
              <a:t>effect size</a:t>
            </a:r>
            <a:r>
              <a:rPr lang="en-US" dirty="0"/>
              <a:t>: a quantitative indication of the strength of a particular </a:t>
            </a:r>
            <a:r>
              <a:rPr lang="en-US" dirty="0" smtClean="0"/>
              <a:t>occurrence</a:t>
            </a:r>
            <a:endParaRPr lang="en-US" b="1" dirty="0"/>
          </a:p>
          <a:p>
            <a:pPr lvl="1">
              <a:lnSpc>
                <a:spcPct val="100000"/>
              </a:lnSpc>
            </a:pPr>
            <a:r>
              <a:rPr lang="en-US" dirty="0"/>
              <a:t>The degree of overlap between the mean of the null hypothesis when it is true and when it is </a:t>
            </a:r>
            <a:r>
              <a:rPr lang="en-US" dirty="0" smtClean="0"/>
              <a:t>false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Indicated by (</a:t>
            </a:r>
            <a:r>
              <a:rPr lang="en-US" i="1" dirty="0"/>
              <a:t>d</a:t>
            </a:r>
            <a:r>
              <a:rPr lang="en-US" dirty="0"/>
              <a:t>) and represents the differences between the means in standard deviation </a:t>
            </a:r>
            <a:r>
              <a:rPr lang="en-US" dirty="0" smtClean="0"/>
              <a:t>units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Smaller effect sizes require more power in order to detect an </a:t>
            </a:r>
            <a:r>
              <a:rPr lang="en-US" dirty="0" smtClean="0"/>
              <a:t>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0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1491" y="3199107"/>
            <a:ext cx="7480075" cy="109942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Research </a:t>
            </a:r>
            <a:r>
              <a:rPr lang="en-US" sz="3600" b="1" dirty="0"/>
              <a:t>Design Approaches and Issues: An Overview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811" y="1962465"/>
            <a:ext cx="2313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0220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441" y="532888"/>
            <a:ext cx="3352354" cy="723344"/>
          </a:xfrm>
        </p:spPr>
        <p:txBody>
          <a:bodyPr/>
          <a:lstStyle/>
          <a:p>
            <a:r>
              <a:rPr lang="en-US" dirty="0"/>
              <a:t>Internal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257" y="1507397"/>
            <a:ext cx="8300370" cy="43892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Interval validity</a:t>
            </a:r>
            <a:r>
              <a:rPr lang="en-US" dirty="0"/>
              <a:t>: extent to which a research design allows you to adequately test the hypothesis. 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Threats to internal validity</a:t>
            </a:r>
            <a:r>
              <a:rPr lang="en-US" dirty="0"/>
              <a:t>: factors that undermine the ability of your research to ascertain the influence of an IV on a DV</a:t>
            </a:r>
            <a:r>
              <a:rPr lang="en-US" dirty="0" smtClean="0"/>
              <a:t>.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History—between </a:t>
            </a:r>
            <a:r>
              <a:rPr lang="en-US" dirty="0"/>
              <a:t>experimental treatments, something happens to influence the </a:t>
            </a:r>
            <a:r>
              <a:rPr lang="en-US" dirty="0" smtClean="0"/>
              <a:t>results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Maturation—capacities </a:t>
            </a:r>
            <a:r>
              <a:rPr lang="en-US" dirty="0"/>
              <a:t>of the participants </a:t>
            </a:r>
            <a:r>
              <a:rPr lang="en-US" dirty="0" smtClean="0"/>
              <a:t>change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Testing—first </a:t>
            </a:r>
            <a:r>
              <a:rPr lang="en-US" dirty="0"/>
              <a:t>test affects how participants respond to subsequent </a:t>
            </a:r>
            <a:r>
              <a:rPr lang="en-US" dirty="0" smtClean="0"/>
              <a:t>testing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Instrumentation—changes </a:t>
            </a:r>
            <a:r>
              <a:rPr lang="en-US" dirty="0"/>
              <a:t>in equipment or observers affect </a:t>
            </a:r>
            <a:r>
              <a:rPr lang="en-US" dirty="0" smtClean="0"/>
              <a:t>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12" y="532888"/>
            <a:ext cx="3360900" cy="723344"/>
          </a:xfrm>
        </p:spPr>
        <p:txBody>
          <a:bodyPr/>
          <a:lstStyle/>
          <a:p>
            <a:r>
              <a:rPr lang="en-US" dirty="0"/>
              <a:t>Internal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84" y="1737735"/>
            <a:ext cx="8197286" cy="40563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Threats to internal validity</a:t>
            </a:r>
            <a:r>
              <a:rPr lang="en-US" dirty="0"/>
              <a:t>: factors that undermine the ability of your research to ascertain the influence of an IV on a </a:t>
            </a:r>
            <a:r>
              <a:rPr lang="en-US" dirty="0" smtClean="0"/>
              <a:t>DV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Statistical </a:t>
            </a:r>
            <a:r>
              <a:rPr lang="en-US" dirty="0" smtClean="0"/>
              <a:t>regression—extreme </a:t>
            </a:r>
            <a:r>
              <a:rPr lang="en-US" dirty="0"/>
              <a:t>scores move toward the mean on subsequent </a:t>
            </a:r>
            <a:r>
              <a:rPr lang="en-US" dirty="0" smtClean="0"/>
              <a:t>testing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Differential </a:t>
            </a:r>
            <a:r>
              <a:rPr lang="en-US" dirty="0" smtClean="0"/>
              <a:t>selection—participants </a:t>
            </a:r>
            <a:r>
              <a:rPr lang="en-US" dirty="0"/>
              <a:t>assigned to groups are not equivalent on some important </a:t>
            </a:r>
            <a:r>
              <a:rPr lang="en-US" dirty="0" smtClean="0"/>
              <a:t>characteristic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Experimental </a:t>
            </a:r>
            <a:r>
              <a:rPr lang="en-US" dirty="0" smtClean="0"/>
              <a:t>mortality—people </a:t>
            </a:r>
            <a:r>
              <a:rPr lang="en-US" dirty="0"/>
              <a:t>drop out of studies in a non-equivalent </a:t>
            </a:r>
            <a:r>
              <a:rPr lang="en-US" dirty="0" smtClean="0"/>
              <a:t>manner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Selection-maturation </a:t>
            </a:r>
            <a:r>
              <a:rPr lang="en-US" dirty="0" smtClean="0"/>
              <a:t>interaction—in </a:t>
            </a:r>
            <a:r>
              <a:rPr lang="en-US" dirty="0"/>
              <a:t>designs with multiple groups, some pre-existing aspect of the groups might be confounded with the effect of the variable of </a:t>
            </a:r>
            <a:r>
              <a:rPr lang="en-US" dirty="0" smtClean="0"/>
              <a:t>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3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7" y="601255"/>
            <a:ext cx="8402920" cy="714797"/>
          </a:xfrm>
        </p:spPr>
        <p:txBody>
          <a:bodyPr>
            <a:normAutofit/>
          </a:bodyPr>
          <a:lstStyle/>
          <a:p>
            <a:r>
              <a:rPr lang="en-US" dirty="0"/>
              <a:t>Behavior of the Participant: Role Attitude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1" y="2267574"/>
            <a:ext cx="8205832" cy="30820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Ideally, we want participants who have no preconceived notions of what is being asked of them (Adair, 1973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The Cooperative Attitude</a:t>
            </a:r>
            <a:r>
              <a:rPr lang="en-US" dirty="0"/>
              <a:t>: attitude of research participant who tries to help the </a:t>
            </a:r>
            <a:r>
              <a:rPr lang="en-US" dirty="0" smtClean="0"/>
              <a:t>researcher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The Defensive or Apprehensive Attitude</a:t>
            </a:r>
            <a:r>
              <a:rPr lang="en-US" dirty="0"/>
              <a:t>: attitude of participant who is concerned about performance </a:t>
            </a:r>
            <a:r>
              <a:rPr lang="en-US" dirty="0" smtClean="0"/>
              <a:t>evaluation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The Negative Attitude</a:t>
            </a:r>
            <a:r>
              <a:rPr lang="en-US" dirty="0"/>
              <a:t>: attitude of a participant who wants to undermine the </a:t>
            </a:r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7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7" y="686712"/>
            <a:ext cx="8120907" cy="994172"/>
          </a:xfrm>
        </p:spPr>
        <p:txBody>
          <a:bodyPr>
            <a:noAutofit/>
          </a:bodyPr>
          <a:lstStyle/>
          <a:p>
            <a:r>
              <a:rPr lang="en-US" dirty="0" smtClean="0"/>
              <a:t>Single- </a:t>
            </a:r>
            <a:r>
              <a:rPr lang="en-US" dirty="0"/>
              <a:t>and Double-Blind Approaches to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337" y="2720501"/>
            <a:ext cx="8060554" cy="22702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Single-blind experiment</a:t>
            </a:r>
            <a:r>
              <a:rPr lang="en-US" dirty="0"/>
              <a:t>: research design in which participants are unaware of the conditions to which they have been </a:t>
            </a:r>
            <a:r>
              <a:rPr lang="en-US" dirty="0" smtClean="0"/>
              <a:t>assigned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/>
              <a:t>Double-blind experiment</a:t>
            </a:r>
            <a:r>
              <a:rPr lang="en-US" dirty="0"/>
              <a:t>: research design in which both the participant and the researcher are unaware of the condition to which the participant has been </a:t>
            </a:r>
            <a:r>
              <a:rPr lang="en-US" dirty="0" smtClean="0"/>
              <a:t>assigned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29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18" y="635438"/>
            <a:ext cx="3283989" cy="706252"/>
          </a:xfrm>
        </p:spPr>
        <p:txBody>
          <a:bodyPr/>
          <a:lstStyle/>
          <a:p>
            <a:r>
              <a:rPr lang="en-US" dirty="0"/>
              <a:t>Cover Stories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1" y="1823193"/>
            <a:ext cx="8163103" cy="399649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In many research situations, knowing the hypothesis of the study would undermine the </a:t>
            </a:r>
            <a:r>
              <a:rPr lang="en-US" sz="2000" dirty="0" smtClean="0"/>
              <a:t>results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b="1" dirty="0"/>
              <a:t>Cover story</a:t>
            </a:r>
            <a:r>
              <a:rPr lang="en-US" sz="2000" dirty="0"/>
              <a:t>: explanation about the purpose of research that hides the true nature of the study; used to reduce demand characteristics</a:t>
            </a:r>
            <a:r>
              <a:rPr lang="en-US" sz="2000" dirty="0" smtClean="0"/>
              <a:t>.</a:t>
            </a:r>
            <a:endParaRPr lang="en-US" sz="2000" dirty="0"/>
          </a:p>
          <a:p>
            <a:pPr lvl="2">
              <a:lnSpc>
                <a:spcPct val="100000"/>
              </a:lnSpc>
            </a:pPr>
            <a:r>
              <a:rPr lang="en-US" sz="2000" b="1" dirty="0"/>
              <a:t>Passive deception</a:t>
            </a:r>
            <a:r>
              <a:rPr lang="en-US" sz="2000" dirty="0"/>
              <a:t>: a form of deception that occurs through omission, rather than commission; typically involves less than full explanation of the purposes of the </a:t>
            </a:r>
            <a:r>
              <a:rPr lang="en-US" sz="2000" dirty="0" smtClean="0"/>
              <a:t>research</a:t>
            </a:r>
            <a:endParaRPr lang="en-US" sz="2000" dirty="0"/>
          </a:p>
          <a:p>
            <a:pPr lvl="2">
              <a:lnSpc>
                <a:spcPct val="100000"/>
              </a:lnSpc>
            </a:pPr>
            <a:r>
              <a:rPr lang="en-US" sz="2000" b="1" dirty="0"/>
              <a:t>Active deception</a:t>
            </a:r>
            <a:r>
              <a:rPr lang="en-US" sz="2000" dirty="0"/>
              <a:t>: situation where there is commission as part of the research, either in the informed consent or in research procedures themselves, that misleads, provides false feedback, or otherwise misrepresents the </a:t>
            </a:r>
            <a:r>
              <a:rPr lang="en-US" sz="2000" dirty="0" smtClean="0"/>
              <a:t>research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038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7" y="601254"/>
            <a:ext cx="7616705" cy="654978"/>
          </a:xfrm>
        </p:spPr>
        <p:txBody>
          <a:bodyPr>
            <a:normAutofit/>
          </a:bodyPr>
          <a:lstStyle/>
          <a:p>
            <a:r>
              <a:rPr lang="en-US" dirty="0"/>
              <a:t>Pilot Tests and Manipulation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0" y="1874467"/>
            <a:ext cx="8077645" cy="3643313"/>
          </a:xfrm>
        </p:spPr>
        <p:txBody>
          <a:bodyPr>
            <a:noAutofit/>
          </a:bodyPr>
          <a:lstStyle/>
          <a:p>
            <a:pPr marL="274320">
              <a:lnSpc>
                <a:spcPct val="100000"/>
              </a:lnSpc>
            </a:pPr>
            <a:r>
              <a:rPr lang="en-US" sz="2000" b="1" dirty="0"/>
              <a:t>Pilot testing</a:t>
            </a:r>
            <a:r>
              <a:rPr lang="en-US" sz="2000" dirty="0"/>
              <a:t>: using a small number of participants to test aspects of the research and receive feedback on measures and/or </a:t>
            </a:r>
            <a:r>
              <a:rPr lang="en-US" sz="2000" dirty="0" smtClean="0"/>
              <a:t>manipulations</a:t>
            </a:r>
            <a:endParaRPr lang="en-US" sz="2000" dirty="0"/>
          </a:p>
          <a:p>
            <a:pPr marL="274320">
              <a:lnSpc>
                <a:spcPct val="100000"/>
              </a:lnSpc>
            </a:pPr>
            <a:r>
              <a:rPr lang="en-US" sz="2000" b="1" dirty="0"/>
              <a:t>Manipulation check</a:t>
            </a:r>
            <a:r>
              <a:rPr lang="en-US" sz="2000" dirty="0"/>
              <a:t>: questions posed in research, typically at the end, to assess whether the participants were aware of the level of the independent variable to which they were </a:t>
            </a:r>
            <a:r>
              <a:rPr lang="en-US" sz="2000" dirty="0" smtClean="0"/>
              <a:t>assigned</a:t>
            </a:r>
            <a:endParaRPr lang="en-US" sz="2000" dirty="0"/>
          </a:p>
          <a:p>
            <a:pPr marL="274320" lvl="1">
              <a:lnSpc>
                <a:spcPct val="100000"/>
              </a:lnSpc>
            </a:pPr>
            <a:r>
              <a:rPr lang="en-US" sz="2000" b="1" dirty="0"/>
              <a:t>Ceiling effect</a:t>
            </a:r>
            <a:r>
              <a:rPr lang="en-US" sz="2000" dirty="0"/>
              <a:t>: outcome in which scores cluster at the top of the maximum value; creates difficult in evaluating group </a:t>
            </a:r>
            <a:r>
              <a:rPr lang="en-US" sz="2000" dirty="0" smtClean="0"/>
              <a:t>differences</a:t>
            </a:r>
            <a:endParaRPr lang="en-US" sz="2000" b="1" dirty="0"/>
          </a:p>
          <a:p>
            <a:pPr marL="274320" lvl="1">
              <a:lnSpc>
                <a:spcPct val="100000"/>
              </a:lnSpc>
            </a:pPr>
            <a:r>
              <a:rPr lang="en-US" sz="2000" b="1" dirty="0"/>
              <a:t>Floor effect</a:t>
            </a:r>
            <a:r>
              <a:rPr lang="en-US" sz="2000" dirty="0"/>
              <a:t>: clustering of scores on a measure at the low end of the possible scale values; typically linked to the difficulty of the </a:t>
            </a:r>
            <a:r>
              <a:rPr lang="en-US" sz="2000" dirty="0" smtClean="0"/>
              <a:t>assessment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137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6" y="609801"/>
            <a:ext cx="8095271" cy="834438"/>
          </a:xfrm>
        </p:spPr>
        <p:txBody>
          <a:bodyPr>
            <a:normAutofit/>
          </a:bodyPr>
          <a:lstStyle/>
          <a:p>
            <a:r>
              <a:rPr lang="en-US" dirty="0"/>
              <a:t>External Validity and Ecological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521" y="1857376"/>
            <a:ext cx="8205832" cy="392812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External validity</a:t>
            </a:r>
            <a:r>
              <a:rPr lang="en-US" dirty="0"/>
              <a:t>: the ability to apply the results of research more broadly, that is, beyond the sample used in a particular </a:t>
            </a:r>
            <a:r>
              <a:rPr lang="en-US" dirty="0" smtClean="0"/>
              <a:t>study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Generalizability </a:t>
            </a:r>
            <a:r>
              <a:rPr lang="en-US" dirty="0"/>
              <a:t>is a major emphasis of external </a:t>
            </a:r>
            <a:r>
              <a:rPr lang="en-US" dirty="0" smtClean="0"/>
              <a:t>validity</a:t>
            </a:r>
            <a:endParaRPr lang="en-US" b="1" dirty="0"/>
          </a:p>
          <a:p>
            <a:pPr>
              <a:lnSpc>
                <a:spcPct val="110000"/>
              </a:lnSpc>
            </a:pPr>
            <a:r>
              <a:rPr lang="en-US" b="1" dirty="0"/>
              <a:t>Ecological validity</a:t>
            </a:r>
            <a:r>
              <a:rPr lang="en-US" dirty="0"/>
              <a:t>: validity in which the emphasis is on the degree of representativeness of the research to the events and characteristics of real </a:t>
            </a:r>
            <a:r>
              <a:rPr lang="en-US" dirty="0" smtClean="0"/>
              <a:t>life</a:t>
            </a:r>
            <a:endParaRPr lang="en-US" b="1" dirty="0"/>
          </a:p>
          <a:p>
            <a:pPr>
              <a:lnSpc>
                <a:spcPct val="110000"/>
              </a:lnSpc>
            </a:pPr>
            <a:r>
              <a:rPr lang="en-US" dirty="0"/>
              <a:t>Concern with external validity requires experimental control that reduces ecological validity; concern with ecological validity requires decreased experimental control that reduced external validity</a:t>
            </a:r>
          </a:p>
        </p:txBody>
      </p:sp>
    </p:spTree>
    <p:extLst>
      <p:ext uri="{BB962C8B-B14F-4D97-AF65-F5344CB8AC3E}">
        <p14:creationId xmlns:p14="http://schemas.microsoft.com/office/powerpoint/2010/main" val="379979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50" y="892545"/>
            <a:ext cx="6760642" cy="859343"/>
          </a:xfrm>
        </p:spPr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925" y="2484113"/>
            <a:ext cx="7543800" cy="2284440"/>
          </a:xfrm>
        </p:spPr>
        <p:txBody>
          <a:bodyPr>
            <a:normAutofit/>
          </a:bodyPr>
          <a:lstStyle/>
          <a:p>
            <a:r>
              <a:rPr lang="en-US" dirty="0" smtClean="0"/>
              <a:t>Quizzes</a:t>
            </a:r>
            <a:endParaRPr lang="en-US" dirty="0"/>
          </a:p>
          <a:p>
            <a:r>
              <a:rPr lang="en-US" dirty="0"/>
              <a:t>Multimedia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 smtClean="0"/>
              <a:t>eFlashcards</a:t>
            </a:r>
            <a:endParaRPr lang="en-US" dirty="0"/>
          </a:p>
          <a:p>
            <a:r>
              <a:rPr lang="en-US" dirty="0"/>
              <a:t>SAGE Journal </a:t>
            </a:r>
            <a:r>
              <a:rPr lang="en-US" dirty="0" smtClean="0"/>
              <a:t>Articles</a:t>
            </a:r>
            <a:endParaRPr lang="en-US" dirty="0"/>
          </a:p>
          <a:p>
            <a:r>
              <a:rPr lang="en-US" dirty="0"/>
              <a:t>And more at </a:t>
            </a:r>
            <a:r>
              <a:rPr lang="en-US" dirty="0" smtClean="0"/>
              <a:t>edge.sagepub.com/devlin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2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165" y="652530"/>
            <a:ext cx="7420154" cy="971171"/>
          </a:xfrm>
        </p:spPr>
        <p:txBody>
          <a:bodyPr>
            <a:noAutofit/>
          </a:bodyPr>
          <a:lstStyle/>
          <a:p>
            <a:r>
              <a:rPr lang="en-US" dirty="0"/>
              <a:t>Research Quality Affects Research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519" y="2473073"/>
            <a:ext cx="7915275" cy="2312572"/>
          </a:xfrm>
        </p:spPr>
        <p:txBody>
          <a:bodyPr>
            <a:normAutofit/>
          </a:bodyPr>
          <a:lstStyle/>
          <a:p>
            <a:r>
              <a:rPr lang="en-US" dirty="0"/>
              <a:t>Good research asks questions that combine tradition and innovation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Good research also selects an approach that is appropriate for the question you want to answer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manner in which you conduct the research affects its quality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165" y="609800"/>
            <a:ext cx="7223599" cy="994172"/>
          </a:xfrm>
        </p:spPr>
        <p:txBody>
          <a:bodyPr>
            <a:noAutofit/>
          </a:bodyPr>
          <a:lstStyle/>
          <a:p>
            <a:r>
              <a:rPr lang="en-US" dirty="0"/>
              <a:t>What Research Can Tell You: The Continuum of Certainty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74" y="3130566"/>
            <a:ext cx="7675993" cy="2761060"/>
          </a:xfrm>
        </p:spPr>
        <p:txBody>
          <a:bodyPr>
            <a:noAutofit/>
          </a:bodyPr>
          <a:lstStyle/>
          <a:p>
            <a:r>
              <a:rPr lang="en-US" dirty="0"/>
              <a:t>Greater control is related to greater </a:t>
            </a:r>
            <a:r>
              <a:rPr lang="en-US" dirty="0" smtClean="0"/>
              <a:t>certainty</a:t>
            </a:r>
            <a:endParaRPr lang="en-US" dirty="0"/>
          </a:p>
          <a:p>
            <a:pPr lvl="1"/>
            <a:r>
              <a:rPr lang="en-US" dirty="0"/>
              <a:t>On one end of this continuum are correlations in which we do not manipulate any variable and look at the associations between numerical scores</a:t>
            </a:r>
            <a:r>
              <a:rPr lang="en-US" dirty="0" smtClean="0"/>
              <a:t>.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At the other end are experiments in which we manipulate a variable, keep everything else the same, and try to infer causality from the study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1513" y="2125266"/>
            <a:ext cx="1914525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50" dirty="0"/>
              <a:t>Correlation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6457950" y="2125266"/>
            <a:ext cx="1914525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50" dirty="0"/>
              <a:t>Causation</a:t>
            </a:r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>
            <a:off x="2586037" y="2368154"/>
            <a:ext cx="3871913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1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801" y="874720"/>
            <a:ext cx="5634083" cy="714797"/>
          </a:xfrm>
        </p:spPr>
        <p:txBody>
          <a:bodyPr/>
          <a:lstStyle/>
          <a:p>
            <a:r>
              <a:rPr lang="en-US" dirty="0"/>
              <a:t>Correlation vs. Causation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30" y="2379069"/>
            <a:ext cx="7359798" cy="21758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Correlational research</a:t>
            </a:r>
            <a:r>
              <a:rPr lang="en-US" dirty="0"/>
              <a:t>: statistical approach that assesses the relationship between two </a:t>
            </a:r>
            <a:r>
              <a:rPr lang="en-US" dirty="0" smtClean="0"/>
              <a:t>variables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Nothing is changed about the situation and we simply assess whether relationships </a:t>
            </a:r>
            <a:r>
              <a:rPr lang="en-US" dirty="0" smtClean="0"/>
              <a:t>exist</a:t>
            </a:r>
            <a:endParaRPr lang="en-US" dirty="0"/>
          </a:p>
          <a:p>
            <a:pPr lvl="1"/>
            <a:r>
              <a:rPr lang="en-US" dirty="0"/>
              <a:t>Because the variables are not manipulated, there is no opportunity to assess </a:t>
            </a:r>
            <a:r>
              <a:rPr lang="en-US" dirty="0" smtClean="0"/>
              <a:t>causality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10" y="686713"/>
            <a:ext cx="5369163" cy="706251"/>
          </a:xfrm>
        </p:spPr>
        <p:txBody>
          <a:bodyPr/>
          <a:lstStyle/>
          <a:p>
            <a:r>
              <a:rPr lang="en-US" dirty="0"/>
              <a:t>Correlation vs. Causation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338" y="2062875"/>
            <a:ext cx="8222922" cy="25945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Causal research</a:t>
            </a:r>
            <a:r>
              <a:rPr lang="en-US" dirty="0"/>
              <a:t>: when the research design enables you to test cause-and-effect relationships</a:t>
            </a:r>
            <a:r>
              <a:rPr lang="en-US" dirty="0" smtClean="0"/>
              <a:t>.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There is a manipulation, or change, to one or more variables that allows us to assess causality</a:t>
            </a:r>
            <a:r>
              <a:rPr lang="en-US" dirty="0" smtClean="0"/>
              <a:t>.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We have to rule out </a:t>
            </a:r>
            <a:r>
              <a:rPr lang="en-US" b="1" dirty="0"/>
              <a:t>third variables</a:t>
            </a:r>
            <a:r>
              <a:rPr lang="en-US" dirty="0"/>
              <a:t>: variables that influences the relationship between the variables of interest; also called a confounding </a:t>
            </a:r>
            <a:r>
              <a:rPr lang="en-US" dirty="0" smtClean="0"/>
              <a:t>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20" y="883266"/>
            <a:ext cx="7727802" cy="672069"/>
          </a:xfrm>
        </p:spPr>
        <p:txBody>
          <a:bodyPr>
            <a:normAutofit fontScale="90000"/>
          </a:bodyPr>
          <a:lstStyle/>
          <a:p>
            <a:r>
              <a:rPr lang="en-US" dirty="0"/>
              <a:t>Why Conduct Correlational Research?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429" y="2122696"/>
            <a:ext cx="8026370" cy="2466396"/>
          </a:xfrm>
        </p:spPr>
        <p:txBody>
          <a:bodyPr>
            <a:normAutofit/>
          </a:bodyPr>
          <a:lstStyle/>
          <a:p>
            <a:r>
              <a:rPr lang="en-US" dirty="0"/>
              <a:t>It is sometimes used as exploratory </a:t>
            </a:r>
            <a:r>
              <a:rPr lang="en-US" dirty="0" smtClean="0"/>
              <a:t>research</a:t>
            </a:r>
            <a:endParaRPr lang="en-US" dirty="0"/>
          </a:p>
          <a:p>
            <a:r>
              <a:rPr lang="en-US" dirty="0"/>
              <a:t>It is used in situations where it is impossible to manipulate </a:t>
            </a:r>
            <a:r>
              <a:rPr lang="en-US" dirty="0" smtClean="0"/>
              <a:t>variables</a:t>
            </a:r>
            <a:endParaRPr lang="en-US" dirty="0"/>
          </a:p>
          <a:p>
            <a:r>
              <a:rPr lang="en-US" dirty="0"/>
              <a:t>It is used when it is unethical to manipulate </a:t>
            </a:r>
            <a:r>
              <a:rPr lang="en-US" dirty="0" smtClean="0"/>
              <a:t>variables</a:t>
            </a:r>
            <a:endParaRPr lang="en-US" dirty="0"/>
          </a:p>
          <a:p>
            <a:r>
              <a:rPr lang="en-US" dirty="0"/>
              <a:t>It is used when we want to study relationships that are naturally </a:t>
            </a:r>
            <a:r>
              <a:rPr lang="en-US" dirty="0" smtClean="0"/>
              <a:t>occurring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56" y="755079"/>
            <a:ext cx="7274875" cy="994172"/>
          </a:xfrm>
        </p:spPr>
        <p:txBody>
          <a:bodyPr>
            <a:noAutofit/>
          </a:bodyPr>
          <a:lstStyle/>
          <a:p>
            <a:r>
              <a:rPr lang="en-US" dirty="0"/>
              <a:t>The Language of Correlation and Causation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1" y="2643989"/>
            <a:ext cx="8000733" cy="230402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The words you use to describe your research has implications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When writing about correlation, you should use words that suggest correlation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When writing about causation, you should use words that suggest causation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8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12" y="746533"/>
            <a:ext cx="7847442" cy="994172"/>
          </a:xfrm>
        </p:spPr>
        <p:txBody>
          <a:bodyPr>
            <a:noAutofit/>
          </a:bodyPr>
          <a:lstStyle/>
          <a:p>
            <a:r>
              <a:rPr lang="en-US" dirty="0"/>
              <a:t>Correlational Research Approaches: Correlational and Quasi-experimental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91" y="2515802"/>
            <a:ext cx="8052008" cy="27227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Correlational research approaches can be divided into two general categories</a:t>
            </a:r>
            <a:r>
              <a:rPr lang="en-US" dirty="0" smtClean="0"/>
              <a:t>: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Correlational approaches in which we assess the numerical relationships between </a:t>
            </a:r>
            <a:r>
              <a:rPr lang="en-US" dirty="0" smtClean="0"/>
              <a:t>variables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b="1" dirty="0"/>
              <a:t>Quasi-experimental approach</a:t>
            </a:r>
            <a:r>
              <a:rPr lang="en-US" dirty="0"/>
              <a:t>: a research approach that resembles experimental research but is based on the use of pre-existing groups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0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848</TotalTime>
  <Words>2230</Words>
  <Application>Microsoft Office PowerPoint</Application>
  <PresentationFormat>On-screen Show (4:3)</PresentationFormat>
  <Paragraphs>185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Research Quality Affects Research Answers</vt:lpstr>
      <vt:lpstr>What Research Can Tell You: The Continuum of Certainty</vt:lpstr>
      <vt:lpstr>Correlation vs. Causation</vt:lpstr>
      <vt:lpstr>Correlation vs. Causation</vt:lpstr>
      <vt:lpstr>Why Conduct Correlational Research?</vt:lpstr>
      <vt:lpstr>The Language of Correlation and Causation</vt:lpstr>
      <vt:lpstr>Correlational Research Approaches: Correlational and Quasi-experimental</vt:lpstr>
      <vt:lpstr>Hallmarks of True Experimental Approaches</vt:lpstr>
      <vt:lpstr>Hallmarks of True Experimental Approaches</vt:lpstr>
      <vt:lpstr>Differentiation of Independent and Dependent Variables</vt:lpstr>
      <vt:lpstr>Type I vs. Type II Errors</vt:lpstr>
      <vt:lpstr>Type I vs. Type II Errors</vt:lpstr>
      <vt:lpstr>Sources of Type I Error and Remedies</vt:lpstr>
      <vt:lpstr>Sources of Type I Error and Remedies</vt:lpstr>
      <vt:lpstr>Type II Errors: Sample Size, Power, and Effect Size</vt:lpstr>
      <vt:lpstr>Type II Errors: Sample Size, Power, and Effect Size</vt:lpstr>
      <vt:lpstr>Type II Errors: Sample Size, Power, and Effect Size</vt:lpstr>
      <vt:lpstr>Internal Validity</vt:lpstr>
      <vt:lpstr>Internal Validity</vt:lpstr>
      <vt:lpstr>Behavior of the Participant: Role Attitude</vt:lpstr>
      <vt:lpstr>Single- and Double-Blind Approaches to Research</vt:lpstr>
      <vt:lpstr>Cover Stories</vt:lpstr>
      <vt:lpstr>Pilot Tests and Manipulation Checks</vt:lpstr>
      <vt:lpstr>External Validity and Ecological Validity</vt:lpstr>
      <vt:lpstr>Open-access student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Cooper</dc:creator>
  <cp:lastModifiedBy>SageUser</cp:lastModifiedBy>
  <cp:revision>97</cp:revision>
  <dcterms:created xsi:type="dcterms:W3CDTF">2016-12-07T16:23:00Z</dcterms:created>
  <dcterms:modified xsi:type="dcterms:W3CDTF">2017-03-08T20:05:58Z</dcterms:modified>
</cp:coreProperties>
</file>