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0"/>
  </p:notesMasterIdLst>
  <p:sldIdLst>
    <p:sldId id="287" r:id="rId2"/>
    <p:sldId id="256" r:id="rId3"/>
    <p:sldId id="261"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5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3972" autoAdjust="0"/>
    <p:restoredTop sz="86441" autoAdjust="0"/>
  </p:normalViewPr>
  <p:slideViewPr>
    <p:cSldViewPr snapToGrid="0">
      <p:cViewPr varScale="1">
        <p:scale>
          <a:sx n="101" d="100"/>
          <a:sy n="101" d="100"/>
        </p:scale>
        <p:origin x="-1914" y="-84"/>
      </p:cViewPr>
      <p:guideLst>
        <p:guide orient="horz" pos="2160"/>
        <p:guide pos="2880"/>
      </p:guideLst>
    </p:cSldViewPr>
  </p:slideViewPr>
  <p:outlineViewPr>
    <p:cViewPr>
      <p:scale>
        <a:sx n="33" d="100"/>
        <a:sy n="33" d="100"/>
      </p:scale>
      <p:origin x="0" y="1219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ECD303-2ED2-447B-86AA-39729DE327A3}" type="datetimeFigureOut">
              <a:rPr lang="en-US" smtClean="0"/>
              <a:pPr/>
              <a:t>3/8/2017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6A951-5F5C-43FD-9D68-A7F8C7538281}" type="slidenum">
              <a:rPr lang="en-US" smtClean="0"/>
              <a:pPr/>
              <a:t>‹#›</a:t>
            </a:fld>
            <a:endParaRPr lang="en-US" dirty="0"/>
          </a:p>
        </p:txBody>
      </p:sp>
    </p:spTree>
    <p:extLst>
      <p:ext uri="{BB962C8B-B14F-4D97-AF65-F5344CB8AC3E}">
        <p14:creationId xmlns:p14="http://schemas.microsoft.com/office/powerpoint/2010/main" val="39200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Instructor: This would be</a:t>
            </a:r>
            <a:r>
              <a:rPr lang="en-US" baseline="0" dirty="0"/>
              <a:t> an opportunity to have students write down topics that are important to them. Even if they don’t lead to research projects, it at least gets them thinking and confirms the point that they are an important source of ideas.</a:t>
            </a:r>
            <a:endParaRPr lang="en-US" dirty="0"/>
          </a:p>
          <a:p>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3</a:t>
            </a:fld>
            <a:endParaRPr lang="en-US" dirty="0"/>
          </a:p>
        </p:txBody>
      </p:sp>
    </p:spTree>
    <p:extLst>
      <p:ext uri="{BB962C8B-B14F-4D97-AF65-F5344CB8AC3E}">
        <p14:creationId xmlns:p14="http://schemas.microsoft.com/office/powerpoint/2010/main" val="2303820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12</a:t>
            </a:fld>
            <a:endParaRPr lang="en-US" dirty="0"/>
          </a:p>
        </p:txBody>
      </p:sp>
    </p:spTree>
    <p:extLst>
      <p:ext uri="{BB962C8B-B14F-4D97-AF65-F5344CB8AC3E}">
        <p14:creationId xmlns:p14="http://schemas.microsoft.com/office/powerpoint/2010/main" val="34401391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13</a:t>
            </a:fld>
            <a:endParaRPr lang="en-US" dirty="0"/>
          </a:p>
        </p:txBody>
      </p:sp>
    </p:spTree>
    <p:extLst>
      <p:ext uri="{BB962C8B-B14F-4D97-AF65-F5344CB8AC3E}">
        <p14:creationId xmlns:p14="http://schemas.microsoft.com/office/powerpoint/2010/main" val="583713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14</a:t>
            </a:fld>
            <a:endParaRPr lang="en-US" dirty="0"/>
          </a:p>
        </p:txBody>
      </p:sp>
    </p:spTree>
    <p:extLst>
      <p:ext uri="{BB962C8B-B14F-4D97-AF65-F5344CB8AC3E}">
        <p14:creationId xmlns:p14="http://schemas.microsoft.com/office/powerpoint/2010/main" val="3134087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15</a:t>
            </a:fld>
            <a:endParaRPr lang="en-US" dirty="0"/>
          </a:p>
        </p:txBody>
      </p:sp>
    </p:spTree>
    <p:extLst>
      <p:ext uri="{BB962C8B-B14F-4D97-AF65-F5344CB8AC3E}">
        <p14:creationId xmlns:p14="http://schemas.microsoft.com/office/powerpoint/2010/main" val="3139947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Review</a:t>
            </a:r>
            <a:r>
              <a:rPr lang="en-US" baseline="0" dirty="0"/>
              <a:t> articles provide a great list of references that can be used in a literature review. Meta-analysis articles also provide great references as well as methodological approaches to topics that have the most empirical support.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16</a:t>
            </a:fld>
            <a:endParaRPr lang="en-US" dirty="0"/>
          </a:p>
        </p:txBody>
      </p:sp>
    </p:spTree>
    <p:extLst>
      <p:ext uri="{BB962C8B-B14F-4D97-AF65-F5344CB8AC3E}">
        <p14:creationId xmlns:p14="http://schemas.microsoft.com/office/powerpoint/2010/main" val="3174040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Consider</a:t>
            </a:r>
            <a:r>
              <a:rPr lang="en-US" baseline="0" dirty="0"/>
              <a:t> discussing the difference between the journals listed in the textbook. What would students expect in terms of differences between The Journal of College and University Student Housing and the Journal of Personality and Social Psychology in terms of the types and breadth of issues studied, the type of research that would be submitted to these journals, and the readers of these journals.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17</a:t>
            </a:fld>
            <a:endParaRPr lang="en-US" dirty="0"/>
          </a:p>
        </p:txBody>
      </p:sp>
    </p:spTree>
    <p:extLst>
      <p:ext uri="{BB962C8B-B14F-4D97-AF65-F5344CB8AC3E}">
        <p14:creationId xmlns:p14="http://schemas.microsoft.com/office/powerpoint/2010/main" val="1732121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18</a:t>
            </a:fld>
            <a:endParaRPr lang="en-US" dirty="0"/>
          </a:p>
        </p:txBody>
      </p:sp>
    </p:spTree>
    <p:extLst>
      <p:ext uri="{BB962C8B-B14F-4D97-AF65-F5344CB8AC3E}">
        <p14:creationId xmlns:p14="http://schemas.microsoft.com/office/powerpoint/2010/main" val="1452589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19</a:t>
            </a:fld>
            <a:endParaRPr lang="en-US" dirty="0"/>
          </a:p>
        </p:txBody>
      </p:sp>
    </p:spTree>
    <p:extLst>
      <p:ext uri="{BB962C8B-B14F-4D97-AF65-F5344CB8AC3E}">
        <p14:creationId xmlns:p14="http://schemas.microsoft.com/office/powerpoint/2010/main" val="3387964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the bias against replications of studies as “not a intellectual</a:t>
            </a:r>
            <a:r>
              <a:rPr lang="en-US" baseline="0" dirty="0"/>
              <a:t> contributor” and the change in acceptance of replications as a result of the Reproducibility Project discussed in Chapter 1.</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20</a:t>
            </a:fld>
            <a:endParaRPr lang="en-US" dirty="0"/>
          </a:p>
        </p:txBody>
      </p:sp>
    </p:spTree>
    <p:extLst>
      <p:ext uri="{BB962C8B-B14F-4D97-AF65-F5344CB8AC3E}">
        <p14:creationId xmlns:p14="http://schemas.microsoft.com/office/powerpoint/2010/main" val="1555118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the bias against replications of studies as “not a intellectual</a:t>
            </a:r>
            <a:r>
              <a:rPr lang="en-US" baseline="0" dirty="0"/>
              <a:t> contributor” and the change in acceptance of replications as a result of the Reproducibility Project discussed in Chapter 1.</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21</a:t>
            </a:fld>
            <a:endParaRPr lang="en-US" dirty="0"/>
          </a:p>
        </p:txBody>
      </p:sp>
    </p:spTree>
    <p:extLst>
      <p:ext uri="{BB962C8B-B14F-4D97-AF65-F5344CB8AC3E}">
        <p14:creationId xmlns:p14="http://schemas.microsoft.com/office/powerpoint/2010/main" val="1932181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evaluate the topics that are important to them. Have them note the topics that may</a:t>
            </a:r>
            <a:r>
              <a:rPr lang="en-US" baseline="0" dirty="0"/>
              <a:t> have personally affected them such as mental health or stress or relationships in college. Additionally, discuss that researchers also often study topics that are important to them as well. You could even give an example of your own research areas that were generated from topics that were important to you.</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4</a:t>
            </a:fld>
            <a:endParaRPr lang="en-US" dirty="0"/>
          </a:p>
        </p:txBody>
      </p:sp>
    </p:spTree>
    <p:extLst>
      <p:ext uri="{BB962C8B-B14F-4D97-AF65-F5344CB8AC3E}">
        <p14:creationId xmlns:p14="http://schemas.microsoft.com/office/powerpoint/2010/main" val="41010575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Consider showing a PDF</a:t>
            </a:r>
            <a:r>
              <a:rPr lang="en-US" baseline="0" dirty="0"/>
              <a:t> versus HTML full text article to highlight the differences and the reasons why PDF is preferred. For Interlibrary loan, consider showing students the link on the library page for requesting an interlibrary loan or the form that must be submitted to the library. Emphasize that most journal articles requested arrive within 24-48 hours so not having an article in full text shouldn’t be a barrier to getting the article.</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22</a:t>
            </a:fld>
            <a:endParaRPr lang="en-US" dirty="0"/>
          </a:p>
        </p:txBody>
      </p:sp>
    </p:spTree>
    <p:extLst>
      <p:ext uri="{BB962C8B-B14F-4D97-AF65-F5344CB8AC3E}">
        <p14:creationId xmlns:p14="http://schemas.microsoft.com/office/powerpoint/2010/main" val="2065246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23</a:t>
            </a:fld>
            <a:endParaRPr lang="en-US" dirty="0"/>
          </a:p>
        </p:txBody>
      </p:sp>
    </p:spTree>
    <p:extLst>
      <p:ext uri="{BB962C8B-B14F-4D97-AF65-F5344CB8AC3E}">
        <p14:creationId xmlns:p14="http://schemas.microsoft.com/office/powerpoint/2010/main" val="2453716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24</a:t>
            </a:fld>
            <a:endParaRPr lang="en-US" dirty="0"/>
          </a:p>
        </p:txBody>
      </p:sp>
    </p:spTree>
    <p:extLst>
      <p:ext uri="{BB962C8B-B14F-4D97-AF65-F5344CB8AC3E}">
        <p14:creationId xmlns:p14="http://schemas.microsoft.com/office/powerpoint/2010/main" val="2265924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25</a:t>
            </a:fld>
            <a:endParaRPr lang="en-US" dirty="0"/>
          </a:p>
        </p:txBody>
      </p:sp>
    </p:spTree>
    <p:extLst>
      <p:ext uri="{BB962C8B-B14F-4D97-AF65-F5344CB8AC3E}">
        <p14:creationId xmlns:p14="http://schemas.microsoft.com/office/powerpoint/2010/main" val="2616627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26</a:t>
            </a:fld>
            <a:endParaRPr lang="en-US" dirty="0"/>
          </a:p>
        </p:txBody>
      </p:sp>
    </p:spTree>
    <p:extLst>
      <p:ext uri="{BB962C8B-B14F-4D97-AF65-F5344CB8AC3E}">
        <p14:creationId xmlns:p14="http://schemas.microsoft.com/office/powerpoint/2010/main" val="26776238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27</a:t>
            </a:fld>
            <a:endParaRPr lang="en-US" dirty="0"/>
          </a:p>
        </p:txBody>
      </p:sp>
    </p:spTree>
    <p:extLst>
      <p:ext uri="{BB962C8B-B14F-4D97-AF65-F5344CB8AC3E}">
        <p14:creationId xmlns:p14="http://schemas.microsoft.com/office/powerpoint/2010/main" val="17062559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ask. Ask students to create their own questions about behavior.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28</a:t>
            </a:fld>
            <a:endParaRPr lang="en-US" dirty="0"/>
          </a:p>
        </p:txBody>
      </p:sp>
    </p:spTree>
    <p:extLst>
      <p:ext uri="{BB962C8B-B14F-4D97-AF65-F5344CB8AC3E}">
        <p14:creationId xmlns:p14="http://schemas.microsoft.com/office/powerpoint/2010/main" val="351435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5</a:t>
            </a:fld>
            <a:endParaRPr lang="en-US" dirty="0"/>
          </a:p>
        </p:txBody>
      </p:sp>
    </p:spTree>
    <p:extLst>
      <p:ext uri="{BB962C8B-B14F-4D97-AF65-F5344CB8AC3E}">
        <p14:creationId xmlns:p14="http://schemas.microsoft.com/office/powerpoint/2010/main" val="842897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Consider discussing,</a:t>
            </a:r>
            <a:r>
              <a:rPr lang="en-US" baseline="0" dirty="0"/>
              <a:t> if applicable, the types of research labs or groups that are available to students. If there are students in that lab, they could also provide input into what the group is working on and what assistants or group members do in the research group.</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6</a:t>
            </a:fld>
            <a:endParaRPr lang="en-US" dirty="0"/>
          </a:p>
        </p:txBody>
      </p:sp>
    </p:spTree>
    <p:extLst>
      <p:ext uri="{BB962C8B-B14F-4D97-AF65-F5344CB8AC3E}">
        <p14:creationId xmlns:p14="http://schemas.microsoft.com/office/powerpoint/2010/main" val="735787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7</a:t>
            </a:fld>
            <a:endParaRPr lang="en-US" dirty="0"/>
          </a:p>
        </p:txBody>
      </p:sp>
    </p:spTree>
    <p:extLst>
      <p:ext uri="{BB962C8B-B14F-4D97-AF65-F5344CB8AC3E}">
        <p14:creationId xmlns:p14="http://schemas.microsoft.com/office/powerpoint/2010/main" val="1779217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8</a:t>
            </a:fld>
            <a:endParaRPr lang="en-US" dirty="0"/>
          </a:p>
        </p:txBody>
      </p:sp>
    </p:spTree>
    <p:extLst>
      <p:ext uri="{BB962C8B-B14F-4D97-AF65-F5344CB8AC3E}">
        <p14:creationId xmlns:p14="http://schemas.microsoft.com/office/powerpoint/2010/main" val="1566524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9</a:t>
            </a:fld>
            <a:endParaRPr lang="en-US" dirty="0"/>
          </a:p>
        </p:txBody>
      </p:sp>
    </p:spTree>
    <p:extLst>
      <p:ext uri="{BB962C8B-B14F-4D97-AF65-F5344CB8AC3E}">
        <p14:creationId xmlns:p14="http://schemas.microsoft.com/office/powerpoint/2010/main" val="1771556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10</a:t>
            </a:fld>
            <a:endParaRPr lang="en-US" dirty="0"/>
          </a:p>
        </p:txBody>
      </p:sp>
    </p:spTree>
    <p:extLst>
      <p:ext uri="{BB962C8B-B14F-4D97-AF65-F5344CB8AC3E}">
        <p14:creationId xmlns:p14="http://schemas.microsoft.com/office/powerpoint/2010/main" val="1651409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11</a:t>
            </a:fld>
            <a:endParaRPr lang="en-US" dirty="0"/>
          </a:p>
        </p:txBody>
      </p:sp>
    </p:spTree>
    <p:extLst>
      <p:ext uri="{BB962C8B-B14F-4D97-AF65-F5344CB8AC3E}">
        <p14:creationId xmlns:p14="http://schemas.microsoft.com/office/powerpoint/2010/main" val="4205518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l">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extLst>
      <p:ext uri="{BB962C8B-B14F-4D97-AF65-F5344CB8AC3E}">
        <p14:creationId xmlns:p14="http://schemas.microsoft.com/office/powerpoint/2010/main" val="4180562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29002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2701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501680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317037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9515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3229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62723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671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786053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44262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rotWithShape="1">
          <a:blip r:embed="rId13">
            <a:extLst>
              <a:ext uri="{28A0092B-C50C-407E-A947-70E740481C1C}">
                <a14:useLocalDpi xmlns:a14="http://schemas.microsoft.com/office/drawing/2010/main" val="0"/>
              </a:ext>
            </a:extLst>
          </a:blip>
          <a:srcRect t="-1" r="92120" b="119"/>
          <a:stretch/>
        </p:blipFill>
        <p:spPr>
          <a:xfrm>
            <a:off x="0" y="8164"/>
            <a:ext cx="579664" cy="6849836"/>
          </a:xfrm>
          <a:prstGeom prst="rect">
            <a:avLst/>
          </a:prstGeom>
        </p:spPr>
      </p:pic>
      <p:sp>
        <p:nvSpPr>
          <p:cNvPr id="8" name="Rectangle 7"/>
          <p:cNvSpPr/>
          <p:nvPr userDrawn="1"/>
        </p:nvSpPr>
        <p:spPr>
          <a:xfrm>
            <a:off x="604157" y="6249673"/>
            <a:ext cx="7821386" cy="461665"/>
          </a:xfrm>
          <a:prstGeom prst="rect">
            <a:avLst/>
          </a:prstGeom>
        </p:spPr>
        <p:txBody>
          <a:bodyPr wrap="square">
            <a:spAutoFit/>
          </a:bodyPr>
          <a:lstStyle/>
          <a:p>
            <a:r>
              <a:rPr lang="en-US" sz="1200" dirty="0" smtClean="0"/>
              <a:t>Ann Sloan Devlin, The Research Experience: Planning, Conducting, and Reporting Research 1st Edition © 2017 SAGE Publications, Inc.</a:t>
            </a:r>
            <a:endParaRPr lang="en-US" sz="1200" dirty="0"/>
          </a:p>
        </p:txBody>
      </p:sp>
    </p:spTree>
    <p:extLst>
      <p:ext uri="{BB962C8B-B14F-4D97-AF65-F5344CB8AC3E}">
        <p14:creationId xmlns:p14="http://schemas.microsoft.com/office/powerpoint/2010/main" val="5581030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018" y="436605"/>
            <a:ext cx="4168031" cy="5887141"/>
          </a:xfrm>
          <a:prstGeom prst="rect">
            <a:avLst/>
          </a:prstGeom>
        </p:spPr>
      </p:pic>
      <p:sp>
        <p:nvSpPr>
          <p:cNvPr id="9" name="Rectangle 8"/>
          <p:cNvSpPr/>
          <p:nvPr/>
        </p:nvSpPr>
        <p:spPr>
          <a:xfrm>
            <a:off x="4816537" y="2114644"/>
            <a:ext cx="4187419" cy="2246769"/>
          </a:xfrm>
          <a:prstGeom prst="rect">
            <a:avLst/>
          </a:prstGeom>
        </p:spPr>
        <p:txBody>
          <a:bodyPr wrap="square">
            <a:spAutoFit/>
          </a:bodyPr>
          <a:lstStyle/>
          <a:p>
            <a:r>
              <a:rPr lang="en-US" sz="3000" b="1" dirty="0"/>
              <a:t>The Research Experience: Planning, Conducting, and Reporting Research</a:t>
            </a:r>
          </a:p>
          <a:p>
            <a:r>
              <a:rPr lang="en-US" sz="2000" dirty="0"/>
              <a:t>© Ann Sloan Devlin</a:t>
            </a:r>
          </a:p>
        </p:txBody>
      </p:sp>
    </p:spTree>
    <p:extLst>
      <p:ext uri="{BB962C8B-B14F-4D97-AF65-F5344CB8AC3E}">
        <p14:creationId xmlns:p14="http://schemas.microsoft.com/office/powerpoint/2010/main" val="2814310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37" y="744066"/>
            <a:ext cx="7886700" cy="1084733"/>
          </a:xfrm>
        </p:spPr>
        <p:txBody>
          <a:bodyPr/>
          <a:lstStyle/>
          <a:p>
            <a:r>
              <a:rPr lang="en-US" dirty="0"/>
              <a:t>Ideas: Information Services (The Library)</a:t>
            </a:r>
          </a:p>
        </p:txBody>
      </p:sp>
      <p:sp>
        <p:nvSpPr>
          <p:cNvPr id="3" name="Content Placeholder 2"/>
          <p:cNvSpPr>
            <a:spLocks noGrp="1"/>
          </p:cNvSpPr>
          <p:nvPr>
            <p:ph idx="1"/>
          </p:nvPr>
        </p:nvSpPr>
        <p:spPr>
          <a:xfrm>
            <a:off x="602651" y="2513184"/>
            <a:ext cx="7676378" cy="2454232"/>
          </a:xfrm>
        </p:spPr>
        <p:txBody>
          <a:bodyPr>
            <a:normAutofit/>
          </a:bodyPr>
          <a:lstStyle/>
          <a:p>
            <a:pPr>
              <a:lnSpc>
                <a:spcPct val="100000"/>
              </a:lnSpc>
            </a:pPr>
            <a:r>
              <a:rPr lang="en-US" sz="2200" dirty="0"/>
              <a:t>Searching effectively in the </a:t>
            </a:r>
            <a:r>
              <a:rPr lang="en-US" sz="2200" dirty="0" smtClean="0"/>
              <a:t>library</a:t>
            </a:r>
            <a:endParaRPr lang="en-US" sz="2200" dirty="0"/>
          </a:p>
          <a:p>
            <a:pPr lvl="1">
              <a:lnSpc>
                <a:spcPct val="100000"/>
              </a:lnSpc>
            </a:pPr>
            <a:r>
              <a:rPr lang="en-US" sz="2200" dirty="0"/>
              <a:t>Reference materials: Style Guides and </a:t>
            </a:r>
            <a:r>
              <a:rPr lang="en-US" sz="2200" dirty="0" smtClean="0"/>
              <a:t>Thesauruses—include </a:t>
            </a:r>
            <a:r>
              <a:rPr lang="en-US" sz="2200" dirty="0"/>
              <a:t>style handbooks for specific disciplines (e.g., Publication Manual of the American Psychological Association, 6</a:t>
            </a:r>
            <a:r>
              <a:rPr lang="en-US" sz="2200" baseline="30000" dirty="0"/>
              <a:t>th</a:t>
            </a:r>
            <a:r>
              <a:rPr lang="en-US" sz="2200" dirty="0"/>
              <a:t> ed., 2010), and thesauruses of terms to use when searching </a:t>
            </a:r>
            <a:r>
              <a:rPr lang="en-US" sz="2200" dirty="0" smtClean="0"/>
              <a:t>databases</a:t>
            </a:r>
            <a:endParaRPr lang="en-US" sz="2200" dirty="0"/>
          </a:p>
        </p:txBody>
      </p:sp>
    </p:spTree>
    <p:extLst>
      <p:ext uri="{BB962C8B-B14F-4D97-AF65-F5344CB8AC3E}">
        <p14:creationId xmlns:p14="http://schemas.microsoft.com/office/powerpoint/2010/main" val="2506272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985" y="859397"/>
            <a:ext cx="7886700" cy="672842"/>
          </a:xfrm>
        </p:spPr>
        <p:txBody>
          <a:bodyPr/>
          <a:lstStyle/>
          <a:p>
            <a:r>
              <a:rPr lang="en-US" dirty="0"/>
              <a:t>Electronic Resources and Keywords</a:t>
            </a:r>
          </a:p>
        </p:txBody>
      </p:sp>
      <p:sp>
        <p:nvSpPr>
          <p:cNvPr id="3" name="Content Placeholder 2"/>
          <p:cNvSpPr>
            <a:spLocks noGrp="1"/>
          </p:cNvSpPr>
          <p:nvPr>
            <p:ph idx="1"/>
          </p:nvPr>
        </p:nvSpPr>
        <p:spPr>
          <a:xfrm>
            <a:off x="610887" y="2364904"/>
            <a:ext cx="7025589" cy="2042340"/>
          </a:xfrm>
        </p:spPr>
        <p:txBody>
          <a:bodyPr>
            <a:normAutofit/>
          </a:bodyPr>
          <a:lstStyle/>
          <a:p>
            <a:r>
              <a:rPr lang="en-US" sz="2250" b="1" dirty="0"/>
              <a:t>Electronic databases</a:t>
            </a:r>
            <a:r>
              <a:rPr lang="en-US" sz="2250" dirty="0"/>
              <a:t>: electronic searchable collection of materials that are useful in </a:t>
            </a:r>
            <a:r>
              <a:rPr lang="en-US" sz="2250" dirty="0" smtClean="0"/>
              <a:t>research</a:t>
            </a:r>
            <a:endParaRPr lang="en-US" sz="2250" dirty="0"/>
          </a:p>
          <a:p>
            <a:pPr marL="274320" lvl="1"/>
            <a:r>
              <a:rPr lang="en-US" sz="2100" b="1" dirty="0"/>
              <a:t>Keywords</a:t>
            </a:r>
            <a:r>
              <a:rPr lang="en-US" sz="2100" dirty="0"/>
              <a:t>: search terms for information </a:t>
            </a:r>
            <a:r>
              <a:rPr lang="en-US" sz="2100" dirty="0" smtClean="0"/>
              <a:t>retrieval</a:t>
            </a:r>
            <a:endParaRPr lang="en-US" sz="2100" dirty="0"/>
          </a:p>
          <a:p>
            <a:pPr marL="685800" lvl="2"/>
            <a:r>
              <a:rPr lang="en-US" sz="1950" dirty="0"/>
              <a:t>Link the search terms you use in a database to articles that use those </a:t>
            </a:r>
            <a:r>
              <a:rPr lang="en-US" sz="1950" dirty="0" smtClean="0"/>
              <a:t>keywords</a:t>
            </a:r>
            <a:endParaRPr lang="en-US" sz="1950" dirty="0"/>
          </a:p>
        </p:txBody>
      </p:sp>
    </p:spTree>
    <p:extLst>
      <p:ext uri="{BB962C8B-B14F-4D97-AF65-F5344CB8AC3E}">
        <p14:creationId xmlns:p14="http://schemas.microsoft.com/office/powerpoint/2010/main" val="3831836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698" y="669927"/>
            <a:ext cx="2732388" cy="639890"/>
          </a:xfrm>
        </p:spPr>
        <p:txBody>
          <a:bodyPr/>
          <a:lstStyle/>
          <a:p>
            <a:r>
              <a:rPr lang="en-US" dirty="0"/>
              <a:t>PsychINFO</a:t>
            </a:r>
          </a:p>
        </p:txBody>
      </p:sp>
      <p:sp>
        <p:nvSpPr>
          <p:cNvPr id="3" name="Content Placeholder 2"/>
          <p:cNvSpPr>
            <a:spLocks noGrp="1"/>
          </p:cNvSpPr>
          <p:nvPr>
            <p:ph idx="1"/>
          </p:nvPr>
        </p:nvSpPr>
        <p:spPr>
          <a:xfrm>
            <a:off x="610887" y="1845919"/>
            <a:ext cx="7099729" cy="3879379"/>
          </a:xfrm>
        </p:spPr>
        <p:txBody>
          <a:bodyPr>
            <a:noAutofit/>
          </a:bodyPr>
          <a:lstStyle/>
          <a:p>
            <a:pPr>
              <a:lnSpc>
                <a:spcPct val="100000"/>
              </a:lnSpc>
            </a:pPr>
            <a:r>
              <a:rPr lang="en-US" sz="2200" b="1" dirty="0"/>
              <a:t>PsychINFO</a:t>
            </a:r>
            <a:r>
              <a:rPr lang="en-US" sz="2200" dirty="0"/>
              <a:t>: electronic database of citations and summaries from the American Psychological Association with almost 4 million </a:t>
            </a:r>
            <a:r>
              <a:rPr lang="en-US" sz="2200" dirty="0" smtClean="0"/>
              <a:t>records</a:t>
            </a:r>
            <a:endParaRPr lang="en-US" sz="2200" dirty="0"/>
          </a:p>
          <a:p>
            <a:pPr lvl="1">
              <a:lnSpc>
                <a:spcPct val="100000"/>
              </a:lnSpc>
            </a:pPr>
            <a:r>
              <a:rPr lang="en-US" sz="2200" dirty="0"/>
              <a:t>Thesaurus of psychological index </a:t>
            </a:r>
            <a:r>
              <a:rPr lang="en-US" sz="2200" dirty="0" smtClean="0"/>
              <a:t>terms—useful </a:t>
            </a:r>
            <a:r>
              <a:rPr lang="en-US" sz="2200" dirty="0"/>
              <a:t>in selecting the most effective keyword to search the literature on a given </a:t>
            </a:r>
            <a:r>
              <a:rPr lang="en-US" sz="2200" dirty="0" smtClean="0"/>
              <a:t>topic</a:t>
            </a:r>
            <a:endParaRPr lang="en-US" sz="2200" dirty="0"/>
          </a:p>
          <a:p>
            <a:pPr lvl="1">
              <a:lnSpc>
                <a:spcPct val="100000"/>
              </a:lnSpc>
            </a:pPr>
            <a:r>
              <a:rPr lang="en-US" sz="2200" dirty="0"/>
              <a:t>Other search techniques: Truncation and Times </a:t>
            </a:r>
            <a:r>
              <a:rPr lang="en-US" sz="2200" dirty="0" smtClean="0"/>
              <a:t>cited</a:t>
            </a:r>
            <a:r>
              <a:rPr lang="en-US" sz="2400" kern="1200" dirty="0" smtClean="0">
                <a:solidFill>
                  <a:schemeClr val="tx1"/>
                </a:solidFill>
                <a:latin typeface="+mn-lt"/>
                <a:ea typeface="+mn-ea"/>
                <a:cs typeface="+mn-cs"/>
              </a:rPr>
              <a:t>—</a:t>
            </a:r>
            <a:r>
              <a:rPr lang="en-US" sz="2200" dirty="0" smtClean="0"/>
              <a:t>Truncation </a:t>
            </a:r>
            <a:r>
              <a:rPr lang="en-US" sz="2200" dirty="0"/>
              <a:t>tools (*) capture multiple endings of the word and times cited options tell you what other research has cited a particular article</a:t>
            </a:r>
            <a:r>
              <a:rPr lang="en-US" sz="2200" dirty="0" smtClean="0"/>
              <a:t>.</a:t>
            </a:r>
            <a:endParaRPr lang="en-US" sz="2200" dirty="0"/>
          </a:p>
        </p:txBody>
      </p:sp>
    </p:spTree>
    <p:extLst>
      <p:ext uri="{BB962C8B-B14F-4D97-AF65-F5344CB8AC3E}">
        <p14:creationId xmlns:p14="http://schemas.microsoft.com/office/powerpoint/2010/main" val="41675388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37" y="620348"/>
            <a:ext cx="7775232" cy="994172"/>
          </a:xfrm>
        </p:spPr>
        <p:txBody>
          <a:bodyPr>
            <a:noAutofit/>
          </a:bodyPr>
          <a:lstStyle/>
          <a:p>
            <a:r>
              <a:rPr lang="en-US" dirty="0"/>
              <a:t>Other Databases and Indexes in the Social Sciences</a:t>
            </a:r>
          </a:p>
        </p:txBody>
      </p:sp>
      <p:sp>
        <p:nvSpPr>
          <p:cNvPr id="3" name="Content Placeholder 2"/>
          <p:cNvSpPr>
            <a:spLocks noGrp="1"/>
          </p:cNvSpPr>
          <p:nvPr>
            <p:ph idx="1"/>
          </p:nvPr>
        </p:nvSpPr>
        <p:spPr>
          <a:xfrm>
            <a:off x="586174" y="2191909"/>
            <a:ext cx="8112983" cy="3319204"/>
          </a:xfrm>
        </p:spPr>
        <p:txBody>
          <a:bodyPr>
            <a:noAutofit/>
          </a:bodyPr>
          <a:lstStyle/>
          <a:p>
            <a:pPr marL="274320"/>
            <a:r>
              <a:rPr lang="en-US" sz="2000" b="1" dirty="0"/>
              <a:t>Google scholar</a:t>
            </a:r>
            <a:r>
              <a:rPr lang="en-US" sz="2000" dirty="0"/>
              <a:t>: Search engine that searches academic </a:t>
            </a:r>
            <a:r>
              <a:rPr lang="en-US" sz="2000" dirty="0" smtClean="0"/>
              <a:t>resources</a:t>
            </a:r>
            <a:endParaRPr lang="en-US" sz="2000" dirty="0"/>
          </a:p>
          <a:p>
            <a:pPr marL="274320"/>
            <a:r>
              <a:rPr lang="en-US" sz="2000" dirty="0"/>
              <a:t>General </a:t>
            </a:r>
            <a:r>
              <a:rPr lang="en-US" sz="2000" dirty="0" smtClean="0"/>
              <a:t>databases</a:t>
            </a:r>
            <a:endParaRPr lang="en-US" sz="2000" dirty="0"/>
          </a:p>
          <a:p>
            <a:pPr marL="274320" lvl="1">
              <a:lnSpc>
                <a:spcPct val="100000"/>
              </a:lnSpc>
            </a:pPr>
            <a:r>
              <a:rPr lang="en-US" sz="2000" b="1" dirty="0"/>
              <a:t>JSTOR</a:t>
            </a:r>
            <a:r>
              <a:rPr lang="en-US" sz="2000" dirty="0"/>
              <a:t>: an electronic database that provides access to articles usually 3-5 years (the moving wall) behind the current issue</a:t>
            </a:r>
            <a:r>
              <a:rPr lang="en-US" sz="2000" dirty="0" smtClean="0"/>
              <a:t>.</a:t>
            </a:r>
            <a:endParaRPr lang="en-US" sz="2000" dirty="0"/>
          </a:p>
          <a:p>
            <a:pPr marL="274320" lvl="1"/>
            <a:r>
              <a:rPr lang="en-US" sz="2000" b="1" dirty="0"/>
              <a:t>Project Muse</a:t>
            </a:r>
            <a:r>
              <a:rPr lang="en-US" sz="2000" dirty="0"/>
              <a:t>: electronic database of current articles that includes 300 scholarly journals in the social sciences, </a:t>
            </a:r>
            <a:r>
              <a:rPr lang="en-US" sz="2000" dirty="0" smtClean="0"/>
              <a:t>humanities, </a:t>
            </a:r>
            <a:r>
              <a:rPr lang="en-US" sz="2000" dirty="0"/>
              <a:t>and </a:t>
            </a:r>
            <a:r>
              <a:rPr lang="en-US" sz="2000" dirty="0" smtClean="0"/>
              <a:t>arts</a:t>
            </a:r>
            <a:endParaRPr lang="en-US" sz="2000" dirty="0"/>
          </a:p>
          <a:p>
            <a:pPr marL="274320" lvl="1"/>
            <a:r>
              <a:rPr lang="en-US" sz="2000" b="1" dirty="0"/>
              <a:t>LexisNexis</a:t>
            </a:r>
            <a:r>
              <a:rPr lang="en-US" sz="2000" dirty="0"/>
              <a:t>: electronic database, which is almost always full text and covers almost 6,000 sources of news, business, legal, medical, and reference </a:t>
            </a:r>
            <a:r>
              <a:rPr lang="en-US" sz="2000" dirty="0" smtClean="0"/>
              <a:t>publications.</a:t>
            </a:r>
          </a:p>
        </p:txBody>
      </p:sp>
    </p:spTree>
    <p:extLst>
      <p:ext uri="{BB962C8B-B14F-4D97-AF65-F5344CB8AC3E}">
        <p14:creationId xmlns:p14="http://schemas.microsoft.com/office/powerpoint/2010/main" val="3964525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718" y="694489"/>
            <a:ext cx="8185579" cy="994172"/>
          </a:xfrm>
        </p:spPr>
        <p:txBody>
          <a:bodyPr>
            <a:noAutofit/>
          </a:bodyPr>
          <a:lstStyle/>
          <a:p>
            <a:r>
              <a:rPr lang="en-US" dirty="0"/>
              <a:t>Primary versus Secondary Sources and Peer Review</a:t>
            </a:r>
          </a:p>
        </p:txBody>
      </p:sp>
      <p:sp>
        <p:nvSpPr>
          <p:cNvPr id="3" name="Content Placeholder 2"/>
          <p:cNvSpPr>
            <a:spLocks noGrp="1"/>
          </p:cNvSpPr>
          <p:nvPr>
            <p:ph idx="1"/>
          </p:nvPr>
        </p:nvSpPr>
        <p:spPr>
          <a:xfrm>
            <a:off x="594414" y="2208383"/>
            <a:ext cx="7874086" cy="3504010"/>
          </a:xfrm>
        </p:spPr>
        <p:txBody>
          <a:bodyPr>
            <a:normAutofit lnSpcReduction="10000"/>
          </a:bodyPr>
          <a:lstStyle/>
          <a:p>
            <a:pPr>
              <a:lnSpc>
                <a:spcPct val="100000"/>
              </a:lnSpc>
            </a:pPr>
            <a:r>
              <a:rPr lang="en-US" sz="2100" dirty="0"/>
              <a:t>When evaluating information from newspapers and other sources, it is important to evaluate the source and accuracy of the </a:t>
            </a:r>
            <a:r>
              <a:rPr lang="en-US" sz="2100" dirty="0" smtClean="0"/>
              <a:t>information</a:t>
            </a:r>
            <a:endParaRPr lang="en-US" sz="2100" dirty="0"/>
          </a:p>
          <a:p>
            <a:pPr lvl="1">
              <a:lnSpc>
                <a:spcPct val="100000"/>
              </a:lnSpc>
            </a:pPr>
            <a:r>
              <a:rPr lang="en-US" sz="2100" b="1" dirty="0"/>
              <a:t>Primary source</a:t>
            </a:r>
            <a:r>
              <a:rPr lang="en-US" sz="2100" dirty="0"/>
              <a:t>: original sources (e.g., data collected for the project; existing sources such as census data) that were created during a particular time period and are used to draw conclusions based on that research</a:t>
            </a:r>
            <a:r>
              <a:rPr lang="en-US" sz="2100" dirty="0" smtClean="0"/>
              <a:t>.</a:t>
            </a:r>
            <a:endParaRPr lang="en-US" sz="2100" dirty="0"/>
          </a:p>
          <a:p>
            <a:pPr lvl="1">
              <a:lnSpc>
                <a:spcPct val="100000"/>
              </a:lnSpc>
            </a:pPr>
            <a:r>
              <a:rPr lang="en-US" sz="2100" b="1" dirty="0"/>
              <a:t>Secondary source</a:t>
            </a:r>
            <a:r>
              <a:rPr lang="en-US" sz="2100" dirty="0"/>
              <a:t>: sources that analyze or critique the primary sources. Textbooks, magazine </a:t>
            </a:r>
            <a:r>
              <a:rPr lang="en-US" sz="2100" dirty="0" smtClean="0"/>
              <a:t>articles, </a:t>
            </a:r>
            <a:r>
              <a:rPr lang="en-US" sz="2100" dirty="0"/>
              <a:t>or blogs summarizing research, systematic review articles, or handbooks on a topic are common secondary sources</a:t>
            </a:r>
            <a:r>
              <a:rPr lang="en-US" sz="2100" dirty="0" smtClean="0"/>
              <a:t>.</a:t>
            </a:r>
            <a:endParaRPr lang="en-US" sz="2100" dirty="0"/>
          </a:p>
        </p:txBody>
      </p:sp>
    </p:spTree>
    <p:extLst>
      <p:ext uri="{BB962C8B-B14F-4D97-AF65-F5344CB8AC3E}">
        <p14:creationId xmlns:p14="http://schemas.microsoft.com/office/powerpoint/2010/main" val="12708831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57" y="785105"/>
            <a:ext cx="8235005" cy="1084884"/>
          </a:xfrm>
        </p:spPr>
        <p:txBody>
          <a:bodyPr>
            <a:noAutofit/>
          </a:bodyPr>
          <a:lstStyle/>
          <a:p>
            <a:r>
              <a:rPr lang="en-US" dirty="0"/>
              <a:t>Primary versus Secondary Sources and Peer Review</a:t>
            </a:r>
          </a:p>
        </p:txBody>
      </p:sp>
      <p:sp>
        <p:nvSpPr>
          <p:cNvPr id="3" name="Content Placeholder 2"/>
          <p:cNvSpPr>
            <a:spLocks noGrp="1"/>
          </p:cNvSpPr>
          <p:nvPr>
            <p:ph idx="1"/>
          </p:nvPr>
        </p:nvSpPr>
        <p:spPr>
          <a:xfrm>
            <a:off x="610888" y="2587325"/>
            <a:ext cx="7421004" cy="2314188"/>
          </a:xfrm>
        </p:spPr>
        <p:txBody>
          <a:bodyPr>
            <a:normAutofit lnSpcReduction="10000"/>
          </a:bodyPr>
          <a:lstStyle/>
          <a:p>
            <a:pPr>
              <a:lnSpc>
                <a:spcPct val="100000"/>
              </a:lnSpc>
            </a:pPr>
            <a:r>
              <a:rPr lang="en-US" sz="2200" dirty="0"/>
              <a:t>While the web (e.g., Google) may provide research topics and keywords, it does not include a requirement for peer review</a:t>
            </a:r>
            <a:r>
              <a:rPr lang="en-US" sz="2200" dirty="0" smtClean="0"/>
              <a:t>.</a:t>
            </a:r>
            <a:endParaRPr lang="en-US" sz="2200" dirty="0"/>
          </a:p>
          <a:p>
            <a:pPr lvl="1"/>
            <a:r>
              <a:rPr lang="en-US" sz="2200" b="1" dirty="0"/>
              <a:t>Peer review</a:t>
            </a:r>
            <a:r>
              <a:rPr lang="en-US" sz="2200" dirty="0"/>
              <a:t>: used in the context of academic work, peer review indicates that a submitted work has been reviewed (usually anonymously) by experts knowledgeable in the field</a:t>
            </a:r>
            <a:r>
              <a:rPr lang="en-US" sz="2200" dirty="0" smtClean="0"/>
              <a:t>.</a:t>
            </a:r>
            <a:endParaRPr lang="en-US" sz="2200" dirty="0"/>
          </a:p>
        </p:txBody>
      </p:sp>
    </p:spTree>
    <p:extLst>
      <p:ext uri="{BB962C8B-B14F-4D97-AF65-F5344CB8AC3E}">
        <p14:creationId xmlns:p14="http://schemas.microsoft.com/office/powerpoint/2010/main" val="10661653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94" y="768629"/>
            <a:ext cx="5631849" cy="681230"/>
          </a:xfrm>
        </p:spPr>
        <p:txBody>
          <a:bodyPr/>
          <a:lstStyle/>
          <a:p>
            <a:r>
              <a:rPr lang="en-US" dirty="0"/>
              <a:t>Particular Kinds of Articles</a:t>
            </a:r>
          </a:p>
        </p:txBody>
      </p:sp>
      <p:sp>
        <p:nvSpPr>
          <p:cNvPr id="3" name="Content Placeholder 2"/>
          <p:cNvSpPr>
            <a:spLocks noGrp="1"/>
          </p:cNvSpPr>
          <p:nvPr>
            <p:ph idx="1"/>
          </p:nvPr>
        </p:nvSpPr>
        <p:spPr>
          <a:xfrm>
            <a:off x="610887" y="2134243"/>
            <a:ext cx="7503383" cy="2989691"/>
          </a:xfrm>
        </p:spPr>
        <p:txBody>
          <a:bodyPr>
            <a:normAutofit/>
          </a:bodyPr>
          <a:lstStyle/>
          <a:p>
            <a:r>
              <a:rPr lang="en-US" sz="2200" b="1" dirty="0"/>
              <a:t>Review articles</a:t>
            </a:r>
            <a:r>
              <a:rPr lang="en-US" sz="2200" dirty="0"/>
              <a:t>: provides an overview and brief history of a topic and its challenges</a:t>
            </a:r>
            <a:r>
              <a:rPr lang="en-US" sz="2200" dirty="0" smtClean="0"/>
              <a:t>.</a:t>
            </a:r>
            <a:endParaRPr lang="en-US" sz="2200" dirty="0"/>
          </a:p>
          <a:p>
            <a:r>
              <a:rPr lang="en-US" sz="2200" b="1" dirty="0"/>
              <a:t>Meta-analysis</a:t>
            </a:r>
            <a:r>
              <a:rPr lang="en-US" sz="2200" dirty="0"/>
              <a:t>: a “study of studies” that uses a statistical approach to synthesize the findings on a particular topic and report the impact of a given intervention. That impact is reported as an effect size</a:t>
            </a:r>
            <a:r>
              <a:rPr lang="en-US" sz="2200" dirty="0" smtClean="0"/>
              <a:t>.</a:t>
            </a:r>
            <a:endParaRPr lang="en-US" sz="2200" b="1" dirty="0"/>
          </a:p>
          <a:p>
            <a:pPr marL="274320" lvl="1">
              <a:lnSpc>
                <a:spcPct val="100000"/>
              </a:lnSpc>
              <a:spcAft>
                <a:spcPts val="500"/>
              </a:spcAft>
            </a:pPr>
            <a:r>
              <a:rPr lang="en-US" sz="2200" b="1" dirty="0"/>
              <a:t>Effect size</a:t>
            </a:r>
            <a:r>
              <a:rPr lang="en-US" sz="2200" dirty="0"/>
              <a:t>: a quantitative indication of the strength of a particular </a:t>
            </a:r>
            <a:r>
              <a:rPr lang="en-US" sz="2200" dirty="0" smtClean="0"/>
              <a:t>occurrence.</a:t>
            </a:r>
            <a:endParaRPr lang="en-US" sz="2200" dirty="0"/>
          </a:p>
        </p:txBody>
      </p:sp>
    </p:spTree>
    <p:extLst>
      <p:ext uri="{BB962C8B-B14F-4D97-AF65-F5344CB8AC3E}">
        <p14:creationId xmlns:p14="http://schemas.microsoft.com/office/powerpoint/2010/main" val="28778000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95" y="694489"/>
            <a:ext cx="8127914" cy="994172"/>
          </a:xfrm>
        </p:spPr>
        <p:txBody>
          <a:bodyPr>
            <a:noAutofit/>
          </a:bodyPr>
          <a:lstStyle/>
          <a:p>
            <a:r>
              <a:rPr lang="en-US" dirty="0"/>
              <a:t>How Journals Differ: Issues Related to Quality</a:t>
            </a:r>
          </a:p>
        </p:txBody>
      </p:sp>
      <p:sp>
        <p:nvSpPr>
          <p:cNvPr id="3" name="Content Placeholder 2"/>
          <p:cNvSpPr>
            <a:spLocks noGrp="1"/>
          </p:cNvSpPr>
          <p:nvPr>
            <p:ph idx="1"/>
          </p:nvPr>
        </p:nvSpPr>
        <p:spPr>
          <a:xfrm>
            <a:off x="594413" y="2406093"/>
            <a:ext cx="7750518" cy="2981453"/>
          </a:xfrm>
        </p:spPr>
        <p:txBody>
          <a:bodyPr>
            <a:normAutofit/>
          </a:bodyPr>
          <a:lstStyle/>
          <a:p>
            <a:pPr>
              <a:lnSpc>
                <a:spcPct val="100000"/>
              </a:lnSpc>
            </a:pPr>
            <a:r>
              <a:rPr lang="en-US" sz="2200" b="1" dirty="0"/>
              <a:t>Impact factor</a:t>
            </a:r>
            <a:r>
              <a:rPr lang="en-US" sz="2200" dirty="0"/>
              <a:t>: a number that reflects the average number of times articles from a particular journal have been cited over a particular period of time (e.g., 2 years</a:t>
            </a:r>
            <a:r>
              <a:rPr lang="en-US" sz="2200" dirty="0" smtClean="0"/>
              <a:t>).</a:t>
            </a:r>
            <a:endParaRPr lang="en-US" sz="2200" dirty="0"/>
          </a:p>
          <a:p>
            <a:pPr>
              <a:lnSpc>
                <a:spcPct val="100000"/>
              </a:lnSpc>
            </a:pPr>
            <a:r>
              <a:rPr lang="en-US" sz="2200" dirty="0"/>
              <a:t>Journals also differ with regard to the sophistication and complexity of work each publishes</a:t>
            </a:r>
            <a:r>
              <a:rPr lang="en-US" sz="2200" dirty="0" smtClean="0"/>
              <a:t>.</a:t>
            </a:r>
            <a:endParaRPr lang="en-US" sz="2200" dirty="0"/>
          </a:p>
          <a:p>
            <a:pPr>
              <a:lnSpc>
                <a:spcPct val="100000"/>
              </a:lnSpc>
            </a:pPr>
            <a:r>
              <a:rPr lang="en-US" sz="2200" dirty="0"/>
              <a:t>Rejection rates are also viewed as an indicator of quality as higher rates mean only more rigorous work is accepted</a:t>
            </a:r>
            <a:r>
              <a:rPr lang="en-US" sz="2200" dirty="0" smtClean="0"/>
              <a:t>.</a:t>
            </a:r>
            <a:endParaRPr lang="en-US" sz="2200" dirty="0"/>
          </a:p>
        </p:txBody>
      </p:sp>
    </p:spTree>
    <p:extLst>
      <p:ext uri="{BB962C8B-B14F-4D97-AF65-F5344CB8AC3E}">
        <p14:creationId xmlns:p14="http://schemas.microsoft.com/office/powerpoint/2010/main" val="29460153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94" y="620348"/>
            <a:ext cx="8177341" cy="747133"/>
          </a:xfrm>
        </p:spPr>
        <p:txBody>
          <a:bodyPr>
            <a:normAutofit/>
          </a:bodyPr>
          <a:lstStyle/>
          <a:p>
            <a:r>
              <a:rPr lang="en-US" dirty="0"/>
              <a:t>Open Access and Predatory Publishers</a:t>
            </a:r>
          </a:p>
        </p:txBody>
      </p:sp>
      <p:sp>
        <p:nvSpPr>
          <p:cNvPr id="3" name="Content Placeholder 2"/>
          <p:cNvSpPr>
            <a:spLocks noGrp="1"/>
          </p:cNvSpPr>
          <p:nvPr>
            <p:ph idx="1"/>
          </p:nvPr>
        </p:nvSpPr>
        <p:spPr>
          <a:xfrm>
            <a:off x="586173" y="2191909"/>
            <a:ext cx="7907037" cy="3055594"/>
          </a:xfrm>
        </p:spPr>
        <p:txBody>
          <a:bodyPr>
            <a:noAutofit/>
          </a:bodyPr>
          <a:lstStyle/>
          <a:p>
            <a:r>
              <a:rPr lang="en-US" sz="2200" b="1" dirty="0"/>
              <a:t>Open-access journals</a:t>
            </a:r>
            <a:r>
              <a:rPr lang="en-US" sz="2200" dirty="0"/>
              <a:t>: journals that offer free access to the published articles</a:t>
            </a:r>
            <a:r>
              <a:rPr lang="en-US" sz="2200" dirty="0" smtClean="0"/>
              <a:t>.</a:t>
            </a:r>
            <a:endParaRPr lang="en-US" sz="2200" dirty="0"/>
          </a:p>
          <a:p>
            <a:pPr lvl="1">
              <a:lnSpc>
                <a:spcPct val="100000"/>
              </a:lnSpc>
            </a:pPr>
            <a:r>
              <a:rPr lang="en-US" sz="2200" dirty="0"/>
              <a:t>Should provide faster publication of articles and availability of information and include rigorous peer-review procedures but often pass the cost of publishing to the authors</a:t>
            </a:r>
            <a:r>
              <a:rPr lang="en-US" sz="2200" dirty="0" smtClean="0"/>
              <a:t>.</a:t>
            </a:r>
            <a:endParaRPr lang="en-US" sz="2200" dirty="0"/>
          </a:p>
          <a:p>
            <a:r>
              <a:rPr lang="en-US" sz="2200" b="1" dirty="0"/>
              <a:t>Beall’s List</a:t>
            </a:r>
            <a:r>
              <a:rPr lang="en-US" sz="2200" dirty="0"/>
              <a:t>: list evaluating open-access publications in terms of their standards; named after the originator of the list, Jeffrey Beall</a:t>
            </a:r>
            <a:r>
              <a:rPr lang="en-US" sz="2200" dirty="0" smtClean="0"/>
              <a:t>.</a:t>
            </a:r>
            <a:endParaRPr lang="en-US" sz="2200" b="1" dirty="0"/>
          </a:p>
        </p:txBody>
      </p:sp>
    </p:spTree>
    <p:extLst>
      <p:ext uri="{BB962C8B-B14F-4D97-AF65-F5344CB8AC3E}">
        <p14:creationId xmlns:p14="http://schemas.microsoft.com/office/powerpoint/2010/main" val="4163580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94" y="702727"/>
            <a:ext cx="6867525" cy="730658"/>
          </a:xfrm>
        </p:spPr>
        <p:txBody>
          <a:bodyPr/>
          <a:lstStyle/>
          <a:p>
            <a:r>
              <a:rPr lang="en-US" dirty="0"/>
              <a:t>Publication Practices of Journals</a:t>
            </a:r>
          </a:p>
        </p:txBody>
      </p:sp>
      <p:sp>
        <p:nvSpPr>
          <p:cNvPr id="3" name="Content Placeholder 2"/>
          <p:cNvSpPr>
            <a:spLocks noGrp="1"/>
          </p:cNvSpPr>
          <p:nvPr>
            <p:ph idx="1"/>
          </p:nvPr>
        </p:nvSpPr>
        <p:spPr>
          <a:xfrm>
            <a:off x="602651" y="2158958"/>
            <a:ext cx="8178885" cy="3195637"/>
          </a:xfrm>
        </p:spPr>
        <p:txBody>
          <a:bodyPr>
            <a:normAutofit/>
          </a:bodyPr>
          <a:lstStyle/>
          <a:p>
            <a:r>
              <a:rPr lang="en-US" sz="2250" dirty="0"/>
              <a:t>Significance </a:t>
            </a:r>
            <a:r>
              <a:rPr lang="en-US" sz="2250" dirty="0" smtClean="0"/>
              <a:t>levels</a:t>
            </a:r>
            <a:endParaRPr lang="en-US" sz="2250" dirty="0"/>
          </a:p>
          <a:p>
            <a:pPr lvl="1"/>
            <a:r>
              <a:rPr lang="en-US" sz="2100" dirty="0"/>
              <a:t>The aim of the research is to reject the </a:t>
            </a:r>
            <a:r>
              <a:rPr lang="en-US" sz="2100" b="1" dirty="0"/>
              <a:t>null hypothesis</a:t>
            </a:r>
            <a:r>
              <a:rPr lang="en-US" sz="2100" dirty="0"/>
              <a:t>: hypothesis that there is no difference between sampled </a:t>
            </a:r>
            <a:r>
              <a:rPr lang="en-US" sz="2100" dirty="0" smtClean="0"/>
              <a:t>populations</a:t>
            </a:r>
            <a:endParaRPr lang="en-US" sz="2100" dirty="0"/>
          </a:p>
          <a:p>
            <a:pPr lvl="2"/>
            <a:r>
              <a:rPr lang="en-US" sz="1950" b="1" i="1" dirty="0"/>
              <a:t>p</a:t>
            </a:r>
            <a:r>
              <a:rPr lang="en-US" sz="1950" b="1" dirty="0"/>
              <a:t> value or alpha level</a:t>
            </a:r>
            <a:r>
              <a:rPr lang="en-US" sz="1950" i="1" dirty="0"/>
              <a:t>:</a:t>
            </a:r>
            <a:r>
              <a:rPr lang="en-US" sz="1950" dirty="0"/>
              <a:t> in journals it is .05 or the likelihood that an outcome would occur by chance only 5 out of every 100 cases</a:t>
            </a:r>
            <a:r>
              <a:rPr lang="en-US" sz="1950" dirty="0" smtClean="0"/>
              <a:t>.</a:t>
            </a:r>
            <a:endParaRPr lang="en-US" sz="1950" b="1" dirty="0"/>
          </a:p>
          <a:p>
            <a:pPr lvl="2"/>
            <a:r>
              <a:rPr lang="en-US" sz="1950" b="1" dirty="0"/>
              <a:t>Confidence intervals</a:t>
            </a:r>
            <a:r>
              <a:rPr lang="en-US" sz="1950" dirty="0"/>
              <a:t>: shows range of values that contains the population mean a certain percentage of the time (e.g., 95</a:t>
            </a:r>
            <a:r>
              <a:rPr lang="en-US" sz="1950" dirty="0" smtClean="0"/>
              <a:t>%).</a:t>
            </a:r>
            <a:endParaRPr lang="en-US" sz="1950" b="1" dirty="0"/>
          </a:p>
        </p:txBody>
      </p:sp>
    </p:spTree>
    <p:extLst>
      <p:ext uri="{BB962C8B-B14F-4D97-AF65-F5344CB8AC3E}">
        <p14:creationId xmlns:p14="http://schemas.microsoft.com/office/powerpoint/2010/main" val="3501118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39328" y="3210424"/>
            <a:ext cx="6276427" cy="1190528"/>
          </a:xfrm>
        </p:spPr>
        <p:txBody>
          <a:bodyPr>
            <a:normAutofit/>
          </a:bodyPr>
          <a:lstStyle/>
          <a:p>
            <a:pPr algn="ctr"/>
            <a:r>
              <a:rPr lang="en-US" sz="3200" b="1" dirty="0" smtClean="0"/>
              <a:t>Generating </a:t>
            </a:r>
            <a:r>
              <a:rPr lang="en-US" sz="3200" b="1" dirty="0"/>
              <a:t>and Shaping Ideas: Tradition and Innovation</a:t>
            </a:r>
          </a:p>
        </p:txBody>
      </p:sp>
      <p:sp>
        <p:nvSpPr>
          <p:cNvPr id="6" name="Rectangle 5"/>
          <p:cNvSpPr/>
          <p:nvPr/>
        </p:nvSpPr>
        <p:spPr>
          <a:xfrm>
            <a:off x="3559411" y="1621480"/>
            <a:ext cx="2074607" cy="584775"/>
          </a:xfrm>
          <a:prstGeom prst="rect">
            <a:avLst/>
          </a:prstGeom>
        </p:spPr>
        <p:txBody>
          <a:bodyPr wrap="none">
            <a:spAutoFit/>
          </a:bodyPr>
          <a:lstStyle/>
          <a:p>
            <a:pPr algn="ctr"/>
            <a:r>
              <a:rPr lang="en-US" sz="3200" b="1" dirty="0"/>
              <a:t>Chapter 2</a:t>
            </a:r>
          </a:p>
        </p:txBody>
      </p:sp>
    </p:spTree>
    <p:extLst>
      <p:ext uri="{BB962C8B-B14F-4D97-AF65-F5344CB8AC3E}">
        <p14:creationId xmlns:p14="http://schemas.microsoft.com/office/powerpoint/2010/main" val="1022000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57" y="793343"/>
            <a:ext cx="6974616" cy="615327"/>
          </a:xfrm>
        </p:spPr>
        <p:txBody>
          <a:bodyPr/>
          <a:lstStyle/>
          <a:p>
            <a:r>
              <a:rPr lang="en-US" dirty="0" smtClean="0"/>
              <a:t>Publication </a:t>
            </a:r>
            <a:r>
              <a:rPr lang="en-US" dirty="0"/>
              <a:t>Practices of Journals</a:t>
            </a:r>
          </a:p>
        </p:txBody>
      </p:sp>
      <p:sp>
        <p:nvSpPr>
          <p:cNvPr id="3" name="Content Placeholder 2"/>
          <p:cNvSpPr>
            <a:spLocks noGrp="1"/>
          </p:cNvSpPr>
          <p:nvPr>
            <p:ph idx="1"/>
          </p:nvPr>
        </p:nvSpPr>
        <p:spPr>
          <a:xfrm>
            <a:off x="610887" y="2183672"/>
            <a:ext cx="7981178" cy="2923788"/>
          </a:xfrm>
        </p:spPr>
        <p:txBody>
          <a:bodyPr>
            <a:normAutofit/>
          </a:bodyPr>
          <a:lstStyle/>
          <a:p>
            <a:pPr>
              <a:lnSpc>
                <a:spcPct val="100000"/>
              </a:lnSpc>
            </a:pPr>
            <a:r>
              <a:rPr lang="en-US" sz="2200" dirty="0"/>
              <a:t>Reviewer </a:t>
            </a:r>
            <a:r>
              <a:rPr lang="en-US" sz="2200" dirty="0" smtClean="0"/>
              <a:t>selection—reviewers </a:t>
            </a:r>
            <a:r>
              <a:rPr lang="en-US" sz="2200" dirty="0"/>
              <a:t>are people knowledgeable about the topic in question and have been invited by the journal editor to evaluate the </a:t>
            </a:r>
            <a:r>
              <a:rPr lang="en-US" sz="2200" dirty="0" smtClean="0"/>
              <a:t>paper</a:t>
            </a:r>
            <a:endParaRPr lang="en-US" sz="2200" dirty="0"/>
          </a:p>
          <a:p>
            <a:pPr marL="274320" lvl="1">
              <a:buSzPct val="110000"/>
            </a:pPr>
            <a:r>
              <a:rPr lang="en-US" sz="2200" b="1" dirty="0" smtClean="0"/>
              <a:t>Committee </a:t>
            </a:r>
            <a:r>
              <a:rPr lang="en-US" sz="2200" b="1" dirty="0"/>
              <a:t>on Publication Ethics (COPE)</a:t>
            </a:r>
            <a:r>
              <a:rPr lang="en-US" sz="2200" dirty="0"/>
              <a:t>: sets standards for reviewers who evaluate </a:t>
            </a:r>
            <a:r>
              <a:rPr lang="en-US" sz="2200" dirty="0" smtClean="0"/>
              <a:t>research</a:t>
            </a:r>
            <a:endParaRPr lang="en-US" sz="2200" b="1" dirty="0"/>
          </a:p>
          <a:p>
            <a:r>
              <a:rPr lang="en-US" sz="2200" dirty="0"/>
              <a:t>Intellectual contribution of the </a:t>
            </a:r>
            <a:r>
              <a:rPr lang="en-US" sz="2200" dirty="0" smtClean="0"/>
              <a:t>article—research </a:t>
            </a:r>
            <a:r>
              <a:rPr lang="en-US" sz="2200" dirty="0"/>
              <a:t>must be methodologically sound and make a contribution and advance the state of knowledge in a meaningful </a:t>
            </a:r>
            <a:r>
              <a:rPr lang="en-US" sz="2200" dirty="0" smtClean="0"/>
              <a:t>way</a:t>
            </a:r>
            <a:endParaRPr lang="en-US" sz="2200" dirty="0"/>
          </a:p>
        </p:txBody>
      </p:sp>
    </p:spTree>
    <p:extLst>
      <p:ext uri="{BB962C8B-B14F-4D97-AF65-F5344CB8AC3E}">
        <p14:creationId xmlns:p14="http://schemas.microsoft.com/office/powerpoint/2010/main" val="13639866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95" y="710964"/>
            <a:ext cx="6933428" cy="730657"/>
          </a:xfrm>
        </p:spPr>
        <p:txBody>
          <a:bodyPr/>
          <a:lstStyle/>
          <a:p>
            <a:r>
              <a:rPr lang="en-US" dirty="0"/>
              <a:t>Publication Practices of Journals</a:t>
            </a:r>
          </a:p>
        </p:txBody>
      </p:sp>
      <p:sp>
        <p:nvSpPr>
          <p:cNvPr id="3" name="Content Placeholder 2"/>
          <p:cNvSpPr>
            <a:spLocks noGrp="1"/>
          </p:cNvSpPr>
          <p:nvPr>
            <p:ph idx="1"/>
          </p:nvPr>
        </p:nvSpPr>
        <p:spPr>
          <a:xfrm>
            <a:off x="610888" y="2068341"/>
            <a:ext cx="7857610" cy="3203875"/>
          </a:xfrm>
        </p:spPr>
        <p:txBody>
          <a:bodyPr>
            <a:normAutofit/>
          </a:bodyPr>
          <a:lstStyle/>
          <a:p>
            <a:r>
              <a:rPr lang="en-US" sz="2200" dirty="0"/>
              <a:t>Editorial </a:t>
            </a:r>
            <a:r>
              <a:rPr lang="en-US" sz="2200" dirty="0" smtClean="0"/>
              <a:t>policy—Journals </a:t>
            </a:r>
            <a:r>
              <a:rPr lang="en-US" sz="2200" dirty="0"/>
              <a:t>are interested in publishing work about a specific area of interest and editors can determine the emphasis of a journal during their tenure (e.g., 3 years</a:t>
            </a:r>
            <a:r>
              <a:rPr lang="en-US" sz="2200" dirty="0" smtClean="0"/>
              <a:t>).</a:t>
            </a:r>
            <a:endParaRPr lang="en-US" sz="2200" dirty="0"/>
          </a:p>
          <a:p>
            <a:r>
              <a:rPr lang="en-US" sz="2200" dirty="0"/>
              <a:t>Specialized </a:t>
            </a:r>
            <a:r>
              <a:rPr lang="en-US" sz="2200" dirty="0" smtClean="0"/>
              <a:t>journals—specialized </a:t>
            </a:r>
            <a:r>
              <a:rPr lang="en-US" sz="2200" dirty="0"/>
              <a:t>journals provide a home for the expansion of </a:t>
            </a:r>
            <a:r>
              <a:rPr lang="en-US" sz="2200" dirty="0" smtClean="0"/>
              <a:t>knowledge</a:t>
            </a:r>
            <a:endParaRPr lang="en-US" sz="2200" dirty="0"/>
          </a:p>
          <a:p>
            <a:r>
              <a:rPr lang="en-US" sz="2200" b="1" dirty="0"/>
              <a:t>File drawer phenomenon</a:t>
            </a:r>
            <a:r>
              <a:rPr lang="en-US" sz="2200" dirty="0"/>
              <a:t>: a form of publication bias in which research appears more reliable than it because articles on the topic that have not rejected the null hypothesis have not been </a:t>
            </a:r>
            <a:r>
              <a:rPr lang="en-US" sz="2200" dirty="0" smtClean="0"/>
              <a:t>published</a:t>
            </a:r>
            <a:endParaRPr lang="en-US" sz="2200" b="1" dirty="0"/>
          </a:p>
        </p:txBody>
      </p:sp>
    </p:spTree>
    <p:extLst>
      <p:ext uri="{BB962C8B-B14F-4D97-AF65-F5344CB8AC3E}">
        <p14:creationId xmlns:p14="http://schemas.microsoft.com/office/powerpoint/2010/main" val="2590284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56" y="628585"/>
            <a:ext cx="7889017" cy="1060171"/>
          </a:xfrm>
        </p:spPr>
        <p:txBody>
          <a:bodyPr>
            <a:noAutofit/>
          </a:bodyPr>
          <a:lstStyle/>
          <a:p>
            <a:r>
              <a:rPr lang="en-US" dirty="0"/>
              <a:t>Physically Obtaining an Article: A Closer Look at Databases</a:t>
            </a:r>
          </a:p>
        </p:txBody>
      </p:sp>
      <p:sp>
        <p:nvSpPr>
          <p:cNvPr id="3" name="Content Placeholder 2"/>
          <p:cNvSpPr>
            <a:spLocks noGrp="1"/>
          </p:cNvSpPr>
          <p:nvPr>
            <p:ph idx="1"/>
          </p:nvPr>
        </p:nvSpPr>
        <p:spPr>
          <a:xfrm>
            <a:off x="586175" y="2331952"/>
            <a:ext cx="8055318" cy="3162686"/>
          </a:xfrm>
        </p:spPr>
        <p:txBody>
          <a:bodyPr>
            <a:normAutofit/>
          </a:bodyPr>
          <a:lstStyle/>
          <a:p>
            <a:pPr>
              <a:lnSpc>
                <a:spcPct val="100000"/>
              </a:lnSpc>
            </a:pPr>
            <a:r>
              <a:rPr lang="en-US" sz="2200" dirty="0"/>
              <a:t>Once you have located an article of interest through a database or index, you want to obtain that article from your libraries electronic journal holdings</a:t>
            </a:r>
            <a:r>
              <a:rPr lang="en-US" sz="2200" dirty="0" smtClean="0"/>
              <a:t>.</a:t>
            </a:r>
            <a:endParaRPr lang="en-US" sz="2200" dirty="0"/>
          </a:p>
          <a:p>
            <a:pPr marL="274320" lvl="1">
              <a:lnSpc>
                <a:spcPct val="100000"/>
              </a:lnSpc>
            </a:pPr>
            <a:r>
              <a:rPr lang="en-US" sz="2200" dirty="0"/>
              <a:t>“PDF full text” will have the visual appearance of the actual article while “HTML full text” is a </a:t>
            </a:r>
            <a:r>
              <a:rPr lang="en-US" sz="2200" dirty="0" smtClean="0"/>
              <a:t>computer-generated </a:t>
            </a:r>
            <a:r>
              <a:rPr lang="en-US" sz="2200" dirty="0"/>
              <a:t>version of the article</a:t>
            </a:r>
            <a:r>
              <a:rPr lang="en-US" sz="2200" dirty="0" smtClean="0"/>
              <a:t>.</a:t>
            </a:r>
            <a:endParaRPr lang="en-US" sz="2200" dirty="0"/>
          </a:p>
          <a:p>
            <a:pPr>
              <a:lnSpc>
                <a:spcPct val="100000"/>
              </a:lnSpc>
            </a:pPr>
            <a:r>
              <a:rPr lang="en-US" sz="2200" b="1" dirty="0"/>
              <a:t>PsychARTICLES</a:t>
            </a:r>
            <a:r>
              <a:rPr lang="en-US" sz="2200" dirty="0"/>
              <a:t>: database of articles from the APA and affiliated publishers in which every article is provided full-text</a:t>
            </a:r>
            <a:r>
              <a:rPr lang="en-US" sz="2200" dirty="0" smtClean="0"/>
              <a:t>.</a:t>
            </a:r>
            <a:endParaRPr lang="en-US" sz="2200" dirty="0"/>
          </a:p>
        </p:txBody>
      </p:sp>
    </p:spTree>
    <p:extLst>
      <p:ext uri="{BB962C8B-B14F-4D97-AF65-F5344CB8AC3E}">
        <p14:creationId xmlns:p14="http://schemas.microsoft.com/office/powerpoint/2010/main" val="4292235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243" y="694489"/>
            <a:ext cx="7864303" cy="994172"/>
          </a:xfrm>
        </p:spPr>
        <p:txBody>
          <a:bodyPr>
            <a:noAutofit/>
          </a:bodyPr>
          <a:lstStyle/>
          <a:p>
            <a:r>
              <a:rPr lang="en-US" dirty="0"/>
              <a:t>Interlibrary Loan (ILL) Systems and World Catalogue (WorldCat)</a:t>
            </a:r>
          </a:p>
        </p:txBody>
      </p:sp>
      <p:sp>
        <p:nvSpPr>
          <p:cNvPr id="3" name="Content Placeholder 2"/>
          <p:cNvSpPr>
            <a:spLocks noGrp="1"/>
          </p:cNvSpPr>
          <p:nvPr>
            <p:ph idx="1"/>
          </p:nvPr>
        </p:nvSpPr>
        <p:spPr>
          <a:xfrm>
            <a:off x="586173" y="2315476"/>
            <a:ext cx="7956465" cy="3055594"/>
          </a:xfrm>
        </p:spPr>
        <p:txBody>
          <a:bodyPr>
            <a:noAutofit/>
          </a:bodyPr>
          <a:lstStyle/>
          <a:p>
            <a:pPr>
              <a:lnSpc>
                <a:spcPct val="100000"/>
              </a:lnSpc>
            </a:pPr>
            <a:r>
              <a:rPr lang="en-US" sz="2200" b="1" dirty="0"/>
              <a:t>Interlibrary Loan</a:t>
            </a:r>
            <a:r>
              <a:rPr lang="en-US" sz="2200" dirty="0"/>
              <a:t>: a system that allows library patrons to request library materials not held by their institution</a:t>
            </a:r>
            <a:r>
              <a:rPr lang="en-US" sz="2200" dirty="0" smtClean="0"/>
              <a:t>.</a:t>
            </a:r>
            <a:endParaRPr lang="en-US" sz="2200" dirty="0"/>
          </a:p>
          <a:p>
            <a:pPr marL="274320" lvl="1">
              <a:lnSpc>
                <a:spcPct val="100000"/>
              </a:lnSpc>
            </a:pPr>
            <a:r>
              <a:rPr lang="en-US" sz="2200" dirty="0"/>
              <a:t>Libraries offer an interlibrary loan web interface to request books and journal </a:t>
            </a:r>
            <a:r>
              <a:rPr lang="en-US" sz="2200" dirty="0" smtClean="0"/>
              <a:t>articles</a:t>
            </a:r>
            <a:endParaRPr lang="en-US" sz="2200" b="1" dirty="0"/>
          </a:p>
          <a:p>
            <a:pPr>
              <a:lnSpc>
                <a:spcPct val="100000"/>
              </a:lnSpc>
            </a:pPr>
            <a:r>
              <a:rPr lang="en-US" sz="2200" b="1" dirty="0"/>
              <a:t>WorldCat</a:t>
            </a:r>
            <a:r>
              <a:rPr lang="en-US" sz="2200" dirty="0"/>
              <a:t>: a worldwide catalogue listing books, monographs, videos, and sound recordings; useful for determining what institution owns a resource in order to retrieve it</a:t>
            </a:r>
            <a:r>
              <a:rPr lang="en-US" sz="2200" dirty="0" smtClean="0"/>
              <a:t>.</a:t>
            </a:r>
            <a:endParaRPr lang="en-US" sz="2200" b="1" dirty="0"/>
          </a:p>
        </p:txBody>
      </p:sp>
    </p:spTree>
    <p:extLst>
      <p:ext uri="{BB962C8B-B14F-4D97-AF65-F5344CB8AC3E}">
        <p14:creationId xmlns:p14="http://schemas.microsoft.com/office/powerpoint/2010/main" val="585779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57" y="678013"/>
            <a:ext cx="6134357" cy="664755"/>
          </a:xfrm>
        </p:spPr>
        <p:txBody>
          <a:bodyPr/>
          <a:lstStyle/>
          <a:p>
            <a:r>
              <a:rPr lang="en-US" dirty="0"/>
              <a:t>What to Do with Your Articles</a:t>
            </a:r>
          </a:p>
        </p:txBody>
      </p:sp>
      <p:sp>
        <p:nvSpPr>
          <p:cNvPr id="3" name="Content Placeholder 2"/>
          <p:cNvSpPr>
            <a:spLocks noGrp="1"/>
          </p:cNvSpPr>
          <p:nvPr>
            <p:ph idx="1"/>
          </p:nvPr>
        </p:nvSpPr>
        <p:spPr>
          <a:xfrm>
            <a:off x="561461" y="1837682"/>
            <a:ext cx="7939988" cy="3969993"/>
          </a:xfrm>
        </p:spPr>
        <p:txBody>
          <a:bodyPr>
            <a:noAutofit/>
          </a:bodyPr>
          <a:lstStyle/>
          <a:p>
            <a:pPr>
              <a:lnSpc>
                <a:spcPct val="100000"/>
              </a:lnSpc>
            </a:pPr>
            <a:r>
              <a:rPr lang="en-US" sz="2200" b="1" dirty="0"/>
              <a:t>Introduction</a:t>
            </a:r>
            <a:r>
              <a:rPr lang="en-US" sz="2200" dirty="0"/>
              <a:t>: the part of a manuscript that is shaped like a funnel that introduces the topic, reviews relevant literature, and ends with hypotheses</a:t>
            </a:r>
            <a:r>
              <a:rPr lang="en-US" sz="2200" dirty="0" smtClean="0"/>
              <a:t>.</a:t>
            </a:r>
            <a:endParaRPr lang="en-US" sz="2200" dirty="0"/>
          </a:p>
          <a:p>
            <a:pPr lvl="1">
              <a:lnSpc>
                <a:spcPct val="100000"/>
              </a:lnSpc>
            </a:pPr>
            <a:r>
              <a:rPr lang="en-US" sz="2200" b="1" dirty="0"/>
              <a:t>Tree backward</a:t>
            </a:r>
            <a:r>
              <a:rPr lang="en-US" sz="2200" dirty="0"/>
              <a:t>: search technique for working backward through previously published work to obtain resources</a:t>
            </a:r>
            <a:r>
              <a:rPr lang="en-US" sz="2200" dirty="0" smtClean="0"/>
              <a:t>.</a:t>
            </a:r>
            <a:endParaRPr lang="en-US" sz="2200" dirty="0"/>
          </a:p>
          <a:p>
            <a:pPr lvl="2">
              <a:lnSpc>
                <a:spcPct val="100000"/>
              </a:lnSpc>
            </a:pPr>
            <a:r>
              <a:rPr lang="en-US" sz="2200" dirty="0"/>
              <a:t>Identify a citation in the article, go to that article and examine its references, working from the most recent to earliest </a:t>
            </a:r>
            <a:r>
              <a:rPr lang="en-US" sz="2200" dirty="0" smtClean="0"/>
              <a:t>articles</a:t>
            </a:r>
            <a:endParaRPr lang="en-US" sz="2200" dirty="0"/>
          </a:p>
          <a:p>
            <a:pPr lvl="1">
              <a:lnSpc>
                <a:spcPct val="100000"/>
              </a:lnSpc>
            </a:pPr>
            <a:r>
              <a:rPr lang="en-US" sz="2200" b="1" dirty="0"/>
              <a:t>Tree forward</a:t>
            </a:r>
            <a:r>
              <a:rPr lang="en-US" sz="2200" dirty="0"/>
              <a:t>: search technique looking forward to see what more recent articles have cited the article of interest</a:t>
            </a:r>
            <a:r>
              <a:rPr lang="en-US" sz="2200" dirty="0" smtClean="0"/>
              <a:t>.</a:t>
            </a:r>
            <a:endParaRPr lang="en-US" sz="2200" dirty="0"/>
          </a:p>
        </p:txBody>
      </p:sp>
    </p:spTree>
    <p:extLst>
      <p:ext uri="{BB962C8B-B14F-4D97-AF65-F5344CB8AC3E}">
        <p14:creationId xmlns:p14="http://schemas.microsoft.com/office/powerpoint/2010/main" val="5665795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908" y="743916"/>
            <a:ext cx="6167310" cy="796560"/>
          </a:xfrm>
        </p:spPr>
        <p:txBody>
          <a:bodyPr/>
          <a:lstStyle/>
          <a:p>
            <a:r>
              <a:rPr lang="en-US" dirty="0"/>
              <a:t>What to Do with Your Articles</a:t>
            </a:r>
          </a:p>
        </p:txBody>
      </p:sp>
      <p:sp>
        <p:nvSpPr>
          <p:cNvPr id="3" name="Content Placeholder 2"/>
          <p:cNvSpPr>
            <a:spLocks noGrp="1"/>
          </p:cNvSpPr>
          <p:nvPr>
            <p:ph idx="1"/>
          </p:nvPr>
        </p:nvSpPr>
        <p:spPr>
          <a:xfrm>
            <a:off x="594411" y="2093055"/>
            <a:ext cx="8121221" cy="3504010"/>
          </a:xfrm>
        </p:spPr>
        <p:txBody>
          <a:bodyPr>
            <a:normAutofit lnSpcReduction="10000"/>
          </a:bodyPr>
          <a:lstStyle/>
          <a:p>
            <a:pPr marL="274320">
              <a:lnSpc>
                <a:spcPct val="100000"/>
              </a:lnSpc>
            </a:pPr>
            <a:r>
              <a:rPr lang="en-US" sz="2200" b="1" dirty="0"/>
              <a:t>Method</a:t>
            </a:r>
            <a:r>
              <a:rPr lang="en-US" sz="2200" dirty="0"/>
              <a:t>: heading in APA research paper in which you present your Participants, Materials/Measures/Instruments, and Procedure</a:t>
            </a:r>
            <a:r>
              <a:rPr lang="en-US" sz="2200" dirty="0" smtClean="0"/>
              <a:t>.</a:t>
            </a:r>
            <a:endParaRPr lang="en-US" sz="2200" dirty="0"/>
          </a:p>
          <a:p>
            <a:pPr marL="274320" lvl="1">
              <a:lnSpc>
                <a:spcPct val="100000"/>
              </a:lnSpc>
            </a:pPr>
            <a:r>
              <a:rPr lang="en-US" sz="2200" b="1" dirty="0"/>
              <a:t>Participants</a:t>
            </a:r>
            <a:r>
              <a:rPr lang="en-US" sz="2200" dirty="0"/>
              <a:t>: section of your Method in which you describe the “who” of your </a:t>
            </a:r>
            <a:r>
              <a:rPr lang="en-US" sz="2200" dirty="0" smtClean="0"/>
              <a:t>study</a:t>
            </a:r>
            <a:endParaRPr lang="en-US" sz="2200" b="1" dirty="0"/>
          </a:p>
          <a:p>
            <a:pPr marL="274320" lvl="1">
              <a:lnSpc>
                <a:spcPct val="100000"/>
              </a:lnSpc>
            </a:pPr>
            <a:r>
              <a:rPr lang="en-US" sz="2200" b="1" dirty="0"/>
              <a:t>Materials/Measures/Instruments</a:t>
            </a:r>
            <a:r>
              <a:rPr lang="en-US" sz="2200" dirty="0"/>
              <a:t>: section of the Method in which you describe the “with what” of your study; often called measures, instruments, or apparatus</a:t>
            </a:r>
            <a:r>
              <a:rPr lang="en-US" sz="2200" dirty="0" smtClean="0"/>
              <a:t>.</a:t>
            </a:r>
            <a:endParaRPr lang="en-US" sz="2200" b="1" dirty="0"/>
          </a:p>
          <a:p>
            <a:pPr marL="274320" lvl="1">
              <a:lnSpc>
                <a:spcPct val="100000"/>
              </a:lnSpc>
            </a:pPr>
            <a:r>
              <a:rPr lang="en-US" sz="2200" b="1" dirty="0"/>
              <a:t>Procedure</a:t>
            </a:r>
            <a:r>
              <a:rPr lang="en-US" sz="2200" dirty="0"/>
              <a:t>: section of your Method in which you describe the “how” of your </a:t>
            </a:r>
            <a:r>
              <a:rPr lang="en-US" sz="2200" dirty="0" smtClean="0"/>
              <a:t>study</a:t>
            </a:r>
            <a:endParaRPr lang="en-US" sz="2200" b="1" dirty="0"/>
          </a:p>
        </p:txBody>
      </p:sp>
    </p:spTree>
    <p:extLst>
      <p:ext uri="{BB962C8B-B14F-4D97-AF65-F5344CB8AC3E}">
        <p14:creationId xmlns:p14="http://schemas.microsoft.com/office/powerpoint/2010/main" val="6626276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94" y="768629"/>
            <a:ext cx="6257925" cy="780084"/>
          </a:xfrm>
        </p:spPr>
        <p:txBody>
          <a:bodyPr/>
          <a:lstStyle/>
          <a:p>
            <a:r>
              <a:rPr lang="en-US" dirty="0"/>
              <a:t>What to Do with Your Articles</a:t>
            </a:r>
          </a:p>
        </p:txBody>
      </p:sp>
      <p:sp>
        <p:nvSpPr>
          <p:cNvPr id="3" name="Content Placeholder 2"/>
          <p:cNvSpPr>
            <a:spLocks noGrp="1"/>
          </p:cNvSpPr>
          <p:nvPr>
            <p:ph idx="1"/>
          </p:nvPr>
        </p:nvSpPr>
        <p:spPr>
          <a:xfrm>
            <a:off x="602651" y="2167196"/>
            <a:ext cx="8261264" cy="3154448"/>
          </a:xfrm>
        </p:spPr>
        <p:txBody>
          <a:bodyPr>
            <a:normAutofit lnSpcReduction="10000"/>
          </a:bodyPr>
          <a:lstStyle/>
          <a:p>
            <a:pPr>
              <a:lnSpc>
                <a:spcPct val="100000"/>
              </a:lnSpc>
            </a:pPr>
            <a:r>
              <a:rPr lang="en-US" sz="2200" b="1" dirty="0"/>
              <a:t>Results</a:t>
            </a:r>
            <a:r>
              <a:rPr lang="en-US" sz="2200" dirty="0"/>
              <a:t>: title of the section in a manuscript where the results are presented; in APA style, the word Results is centered and bolded</a:t>
            </a:r>
            <a:r>
              <a:rPr lang="en-US" sz="2200" dirty="0" smtClean="0"/>
              <a:t>.</a:t>
            </a:r>
            <a:endParaRPr lang="en-US" sz="2200" b="1" dirty="0"/>
          </a:p>
          <a:p>
            <a:pPr>
              <a:lnSpc>
                <a:spcPct val="100000"/>
              </a:lnSpc>
            </a:pPr>
            <a:r>
              <a:rPr lang="en-US" sz="2200" b="1" dirty="0"/>
              <a:t>Discussion</a:t>
            </a:r>
            <a:r>
              <a:rPr lang="en-US" sz="2200" dirty="0"/>
              <a:t>: title of section in a manuscript when you interpret the results, centered and bolded in APA style</a:t>
            </a:r>
            <a:r>
              <a:rPr lang="en-US" sz="2200" dirty="0" smtClean="0"/>
              <a:t>.</a:t>
            </a:r>
            <a:endParaRPr lang="en-US" sz="2200" dirty="0"/>
          </a:p>
          <a:p>
            <a:pPr lvl="1">
              <a:lnSpc>
                <a:spcPct val="100000"/>
              </a:lnSpc>
            </a:pPr>
            <a:r>
              <a:rPr lang="en-US" sz="2200" dirty="0"/>
              <a:t>Shaped like a triangle, starting narrowly re-stating whether the hypotheses were supported, relates findings to the work cited in the Introduction, and ends with a section on the Limitations and Future Directions</a:t>
            </a:r>
            <a:r>
              <a:rPr lang="en-US" sz="2200" dirty="0" smtClean="0"/>
              <a:t>.</a:t>
            </a:r>
            <a:endParaRPr lang="en-US" sz="2200" dirty="0"/>
          </a:p>
        </p:txBody>
      </p:sp>
    </p:spTree>
    <p:extLst>
      <p:ext uri="{BB962C8B-B14F-4D97-AF65-F5344CB8AC3E}">
        <p14:creationId xmlns:p14="http://schemas.microsoft.com/office/powerpoint/2010/main" val="3675182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481" y="708454"/>
            <a:ext cx="8136151" cy="1079157"/>
          </a:xfrm>
        </p:spPr>
        <p:txBody>
          <a:bodyPr>
            <a:noAutofit/>
          </a:bodyPr>
          <a:lstStyle/>
          <a:p>
            <a:r>
              <a:rPr lang="en-US" sz="3200" dirty="0"/>
              <a:t>Reasonable Questions and the Problem of Third Variables: Closing the Research Gap</a:t>
            </a:r>
          </a:p>
        </p:txBody>
      </p:sp>
      <p:sp>
        <p:nvSpPr>
          <p:cNvPr id="3" name="Content Placeholder 2"/>
          <p:cNvSpPr>
            <a:spLocks noGrp="1"/>
          </p:cNvSpPr>
          <p:nvPr>
            <p:ph idx="1"/>
          </p:nvPr>
        </p:nvSpPr>
        <p:spPr>
          <a:xfrm>
            <a:off x="602651" y="2331952"/>
            <a:ext cx="7907036" cy="3504010"/>
          </a:xfrm>
        </p:spPr>
        <p:txBody>
          <a:bodyPr>
            <a:normAutofit/>
          </a:bodyPr>
          <a:lstStyle/>
          <a:p>
            <a:pPr>
              <a:lnSpc>
                <a:spcPct val="100000"/>
              </a:lnSpc>
            </a:pPr>
            <a:r>
              <a:rPr lang="en-US" sz="2250" b="1" dirty="0"/>
              <a:t>Third variables</a:t>
            </a:r>
            <a:r>
              <a:rPr lang="en-US" sz="2250" dirty="0"/>
              <a:t>: a variable that influences the relationship between the variables of interest; also called a confounding variable</a:t>
            </a:r>
            <a:r>
              <a:rPr lang="en-US" sz="2250" dirty="0" smtClean="0"/>
              <a:t>.</a:t>
            </a:r>
            <a:endParaRPr lang="en-US" sz="2250" dirty="0"/>
          </a:p>
          <a:p>
            <a:pPr lvl="1">
              <a:lnSpc>
                <a:spcPct val="100000"/>
              </a:lnSpc>
            </a:pPr>
            <a:r>
              <a:rPr lang="en-US" sz="2100" dirty="0"/>
              <a:t>We rule out these variables by closing the research </a:t>
            </a:r>
            <a:r>
              <a:rPr lang="en-US" sz="2100" dirty="0" smtClean="0"/>
              <a:t>gap—limit </a:t>
            </a:r>
            <a:r>
              <a:rPr lang="en-US" sz="2100" dirty="0"/>
              <a:t>the number of other variables that may explain the relationship in </a:t>
            </a:r>
            <a:r>
              <a:rPr lang="en-US" sz="2100" dirty="0" smtClean="0"/>
              <a:t>question</a:t>
            </a:r>
            <a:endParaRPr lang="en-US" sz="2100" dirty="0"/>
          </a:p>
          <a:p>
            <a:pPr lvl="1">
              <a:lnSpc>
                <a:spcPct val="100000"/>
              </a:lnSpc>
            </a:pPr>
            <a:r>
              <a:rPr lang="en-US" sz="2100" dirty="0"/>
              <a:t>We also rule out these variables by accounting for background </a:t>
            </a:r>
            <a:r>
              <a:rPr lang="en-US" sz="2100" dirty="0" smtClean="0"/>
              <a:t>variables</a:t>
            </a:r>
            <a:endParaRPr lang="en-US" sz="2100" dirty="0"/>
          </a:p>
          <a:p>
            <a:pPr marL="274320" lvl="2">
              <a:lnSpc>
                <a:spcPct val="100000"/>
              </a:lnSpc>
            </a:pPr>
            <a:r>
              <a:rPr lang="en-US" sz="1950" b="1" dirty="0"/>
              <a:t>Demographics</a:t>
            </a:r>
            <a:r>
              <a:rPr lang="en-US" sz="1950" dirty="0"/>
              <a:t>: variables that describe the </a:t>
            </a:r>
            <a:r>
              <a:rPr lang="en-US" sz="1950" dirty="0" smtClean="0"/>
              <a:t>participants</a:t>
            </a:r>
            <a:endParaRPr lang="en-US" sz="1950" dirty="0"/>
          </a:p>
        </p:txBody>
      </p:sp>
    </p:spTree>
    <p:extLst>
      <p:ext uri="{BB962C8B-B14F-4D97-AF65-F5344CB8AC3E}">
        <p14:creationId xmlns:p14="http://schemas.microsoft.com/office/powerpoint/2010/main" val="1653074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678" y="747652"/>
            <a:ext cx="6817614" cy="809300"/>
          </a:xfrm>
        </p:spPr>
        <p:txBody>
          <a:bodyPr>
            <a:normAutofit/>
          </a:bodyPr>
          <a:lstStyle/>
          <a:p>
            <a:r>
              <a:rPr lang="en-US" dirty="0"/>
              <a:t>Open-access student resources</a:t>
            </a:r>
          </a:p>
        </p:txBody>
      </p:sp>
      <p:sp>
        <p:nvSpPr>
          <p:cNvPr id="3" name="Content Placeholder 2"/>
          <p:cNvSpPr>
            <a:spLocks noGrp="1"/>
          </p:cNvSpPr>
          <p:nvPr>
            <p:ph idx="1"/>
          </p:nvPr>
        </p:nvSpPr>
        <p:spPr>
          <a:xfrm>
            <a:off x="588202" y="2185318"/>
            <a:ext cx="6611668" cy="2312541"/>
          </a:xfrm>
        </p:spPr>
        <p:txBody>
          <a:bodyPr>
            <a:noAutofit/>
          </a:bodyPr>
          <a:lstStyle/>
          <a:p>
            <a:r>
              <a:rPr lang="en-US" sz="2200" dirty="0" smtClean="0"/>
              <a:t>Quizzes</a:t>
            </a:r>
            <a:endParaRPr lang="en-US" sz="2200" dirty="0"/>
          </a:p>
          <a:p>
            <a:r>
              <a:rPr lang="en-US" sz="2200" dirty="0"/>
              <a:t>Multimedia </a:t>
            </a:r>
            <a:r>
              <a:rPr lang="en-US" sz="2200" dirty="0" smtClean="0"/>
              <a:t>Resources</a:t>
            </a:r>
            <a:endParaRPr lang="en-US" sz="2200" dirty="0"/>
          </a:p>
          <a:p>
            <a:r>
              <a:rPr lang="en-US" sz="2200" dirty="0" smtClean="0"/>
              <a:t>eFlashcards</a:t>
            </a:r>
            <a:endParaRPr lang="en-US" sz="2200" dirty="0"/>
          </a:p>
          <a:p>
            <a:r>
              <a:rPr lang="en-US" sz="2200" dirty="0"/>
              <a:t>SAGE Journal </a:t>
            </a:r>
            <a:r>
              <a:rPr lang="en-US" sz="2200" dirty="0" smtClean="0"/>
              <a:t>Articles</a:t>
            </a:r>
            <a:endParaRPr lang="en-US" sz="2200" dirty="0"/>
          </a:p>
          <a:p>
            <a:r>
              <a:rPr lang="en-US" sz="2200" dirty="0"/>
              <a:t>And more at </a:t>
            </a:r>
            <a:r>
              <a:rPr lang="en-US" sz="2200" dirty="0" smtClean="0"/>
              <a:t>edge.sagepub.com/devlin</a:t>
            </a:r>
            <a:endParaRPr lang="en-US" sz="2200" dirty="0"/>
          </a:p>
        </p:txBody>
      </p:sp>
    </p:spTree>
    <p:extLst>
      <p:ext uri="{BB962C8B-B14F-4D97-AF65-F5344CB8AC3E}">
        <p14:creationId xmlns:p14="http://schemas.microsoft.com/office/powerpoint/2010/main" val="3476266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36" y="900587"/>
            <a:ext cx="3943350" cy="639890"/>
          </a:xfrm>
        </p:spPr>
        <p:txBody>
          <a:bodyPr/>
          <a:lstStyle/>
          <a:p>
            <a:r>
              <a:rPr lang="en-US" dirty="0"/>
              <a:t>Sources of Ideas</a:t>
            </a:r>
          </a:p>
        </p:txBody>
      </p:sp>
      <p:sp>
        <p:nvSpPr>
          <p:cNvPr id="3" name="Content Placeholder 2"/>
          <p:cNvSpPr>
            <a:spLocks noGrp="1"/>
          </p:cNvSpPr>
          <p:nvPr>
            <p:ph idx="1"/>
          </p:nvPr>
        </p:nvSpPr>
        <p:spPr>
          <a:xfrm>
            <a:off x="628649" y="2270469"/>
            <a:ext cx="7699804" cy="2112061"/>
          </a:xfrm>
        </p:spPr>
        <p:txBody>
          <a:bodyPr>
            <a:normAutofit/>
          </a:bodyPr>
          <a:lstStyle/>
          <a:p>
            <a:r>
              <a:rPr lang="en-US" sz="2200" dirty="0"/>
              <a:t>Ideas can come from many </a:t>
            </a:r>
            <a:r>
              <a:rPr lang="en-US" sz="2200" dirty="0" smtClean="0"/>
              <a:t>sources</a:t>
            </a:r>
            <a:endParaRPr lang="en-US" sz="2200" dirty="0"/>
          </a:p>
          <a:p>
            <a:pPr lvl="1"/>
            <a:r>
              <a:rPr lang="en-US" sz="2200" dirty="0" smtClean="0"/>
              <a:t>Yourself</a:t>
            </a:r>
            <a:endParaRPr lang="en-US" sz="2200" dirty="0"/>
          </a:p>
          <a:p>
            <a:pPr lvl="1"/>
            <a:r>
              <a:rPr lang="en-US" sz="2200" dirty="0"/>
              <a:t>The </a:t>
            </a:r>
            <a:r>
              <a:rPr lang="en-US" sz="2200" dirty="0" smtClean="0"/>
              <a:t>media</a:t>
            </a:r>
            <a:endParaRPr lang="en-US" sz="2200" dirty="0"/>
          </a:p>
          <a:p>
            <a:pPr lvl="1"/>
            <a:r>
              <a:rPr lang="en-US" sz="2200" dirty="0" smtClean="0"/>
              <a:t>Literature</a:t>
            </a:r>
            <a:endParaRPr lang="en-US" sz="2200" dirty="0"/>
          </a:p>
          <a:p>
            <a:pPr lvl="1"/>
            <a:r>
              <a:rPr lang="en-US" sz="2200" dirty="0"/>
              <a:t>Other sources like courses and department </a:t>
            </a:r>
            <a:r>
              <a:rPr lang="en-US" sz="2200" dirty="0" smtClean="0"/>
              <a:t>resources</a:t>
            </a:r>
            <a:endParaRPr lang="en-US" sz="2200" dirty="0"/>
          </a:p>
        </p:txBody>
      </p:sp>
    </p:spTree>
    <p:extLst>
      <p:ext uri="{BB962C8B-B14F-4D97-AF65-F5344CB8AC3E}">
        <p14:creationId xmlns:p14="http://schemas.microsoft.com/office/powerpoint/2010/main" val="93948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412" y="653452"/>
            <a:ext cx="7650377" cy="648128"/>
          </a:xfrm>
        </p:spPr>
        <p:txBody>
          <a:bodyPr/>
          <a:lstStyle/>
          <a:p>
            <a:r>
              <a:rPr lang="en-US" dirty="0"/>
              <a:t>Common Student Research Themes</a:t>
            </a:r>
          </a:p>
        </p:txBody>
      </p:sp>
      <p:sp>
        <p:nvSpPr>
          <p:cNvPr id="3" name="Content Placeholder 2"/>
          <p:cNvSpPr>
            <a:spLocks noGrp="1"/>
          </p:cNvSpPr>
          <p:nvPr>
            <p:ph idx="1"/>
          </p:nvPr>
        </p:nvSpPr>
        <p:spPr>
          <a:xfrm>
            <a:off x="628650" y="2130425"/>
            <a:ext cx="7691566" cy="3166505"/>
          </a:xfrm>
        </p:spPr>
        <p:txBody>
          <a:bodyPr>
            <a:normAutofit lnSpcReduction="10000"/>
          </a:bodyPr>
          <a:lstStyle/>
          <a:p>
            <a:pPr>
              <a:lnSpc>
                <a:spcPct val="100000"/>
              </a:lnSpc>
            </a:pPr>
            <a:r>
              <a:rPr lang="en-US" sz="2200" dirty="0"/>
              <a:t>Students often pick topics related to some aspect of their own experience</a:t>
            </a:r>
            <a:r>
              <a:rPr lang="en-US" sz="2200" dirty="0" smtClean="0"/>
              <a:t>.</a:t>
            </a:r>
            <a:endParaRPr lang="en-US" sz="2200" dirty="0"/>
          </a:p>
          <a:p>
            <a:pPr>
              <a:lnSpc>
                <a:spcPct val="100000"/>
              </a:lnSpc>
            </a:pPr>
            <a:r>
              <a:rPr lang="en-US" sz="2200" dirty="0"/>
              <a:t>There is a difference between sensitive topics that ask people with certain challenges to participate in research and asking people about their attitudes toward those sensitive topics</a:t>
            </a:r>
            <a:r>
              <a:rPr lang="en-US" sz="2200" dirty="0" smtClean="0"/>
              <a:t>.</a:t>
            </a:r>
            <a:endParaRPr lang="en-US" sz="2200" dirty="0"/>
          </a:p>
          <a:p>
            <a:pPr lvl="1">
              <a:lnSpc>
                <a:spcPct val="100000"/>
              </a:lnSpc>
            </a:pPr>
            <a:r>
              <a:rPr lang="en-US" sz="2200" b="1" dirty="0"/>
              <a:t>Human Subjects Institutional Review Board (IRB)</a:t>
            </a:r>
            <a:r>
              <a:rPr lang="en-US" sz="2200" dirty="0"/>
              <a:t>: a committee that evaluates the risks and benefits and ethical issues involved in human subject research</a:t>
            </a:r>
          </a:p>
        </p:txBody>
      </p:sp>
    </p:spTree>
    <p:extLst>
      <p:ext uri="{BB962C8B-B14F-4D97-AF65-F5344CB8AC3E}">
        <p14:creationId xmlns:p14="http://schemas.microsoft.com/office/powerpoint/2010/main" val="25956462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461" y="653451"/>
            <a:ext cx="7666853" cy="697555"/>
          </a:xfrm>
        </p:spPr>
        <p:txBody>
          <a:bodyPr/>
          <a:lstStyle/>
          <a:p>
            <a:r>
              <a:rPr lang="en-US" dirty="0"/>
              <a:t>Common Student Research Themes</a:t>
            </a:r>
          </a:p>
        </p:txBody>
      </p:sp>
      <p:sp>
        <p:nvSpPr>
          <p:cNvPr id="3" name="Content Placeholder 2"/>
          <p:cNvSpPr>
            <a:spLocks noGrp="1"/>
          </p:cNvSpPr>
          <p:nvPr>
            <p:ph idx="1"/>
          </p:nvPr>
        </p:nvSpPr>
        <p:spPr>
          <a:xfrm>
            <a:off x="579223" y="1781625"/>
            <a:ext cx="8286750" cy="4091953"/>
          </a:xfrm>
        </p:spPr>
        <p:txBody>
          <a:bodyPr>
            <a:noAutofit/>
          </a:bodyPr>
          <a:lstStyle/>
          <a:p>
            <a:pPr>
              <a:lnSpc>
                <a:spcPct val="100000"/>
              </a:lnSpc>
            </a:pPr>
            <a:r>
              <a:rPr lang="en-US" sz="2200" dirty="0"/>
              <a:t>Research ideas can often emerge to try to solve a practical </a:t>
            </a:r>
            <a:r>
              <a:rPr lang="en-US" sz="2200" dirty="0" smtClean="0"/>
              <a:t>problem</a:t>
            </a:r>
            <a:endParaRPr lang="en-US" sz="2200" dirty="0"/>
          </a:p>
          <a:p>
            <a:pPr lvl="1">
              <a:lnSpc>
                <a:spcPct val="100000"/>
              </a:lnSpc>
            </a:pPr>
            <a:r>
              <a:rPr lang="en-US" sz="2200" b="1" dirty="0"/>
              <a:t>Applied research</a:t>
            </a:r>
            <a:r>
              <a:rPr lang="en-US" sz="2200" dirty="0"/>
              <a:t>: research aimed at solving a particular </a:t>
            </a:r>
            <a:r>
              <a:rPr lang="en-US" sz="2200" dirty="0" smtClean="0"/>
              <a:t>real-world </a:t>
            </a:r>
            <a:r>
              <a:rPr lang="en-US" sz="2200" dirty="0"/>
              <a:t>problem with a particular set of conditions or </a:t>
            </a:r>
            <a:r>
              <a:rPr lang="en-US" sz="2200" dirty="0" smtClean="0"/>
              <a:t>circumstances</a:t>
            </a:r>
            <a:endParaRPr lang="en-US" sz="2200" b="1" dirty="0"/>
          </a:p>
          <a:p>
            <a:pPr lvl="1">
              <a:lnSpc>
                <a:spcPct val="100000"/>
              </a:lnSpc>
            </a:pPr>
            <a:r>
              <a:rPr lang="en-US" sz="2200" b="1" dirty="0"/>
              <a:t>Basic research</a:t>
            </a:r>
            <a:r>
              <a:rPr lang="en-US" sz="2200" dirty="0"/>
              <a:t>: research aimed at testing fundamental principles or theories, with an expectation that the knowledge is generalizable beyond a particular set of </a:t>
            </a:r>
            <a:r>
              <a:rPr lang="en-US" sz="2200" dirty="0" smtClean="0"/>
              <a:t>circumstances</a:t>
            </a:r>
            <a:endParaRPr lang="en-US" sz="2200" dirty="0"/>
          </a:p>
          <a:p>
            <a:pPr>
              <a:lnSpc>
                <a:spcPct val="100000"/>
              </a:lnSpc>
            </a:pPr>
            <a:r>
              <a:rPr lang="en-US" sz="2200" dirty="0"/>
              <a:t>Research ideas can come from observing what goes on around </a:t>
            </a:r>
            <a:r>
              <a:rPr lang="en-US" sz="2200" dirty="0" smtClean="0"/>
              <a:t>you</a:t>
            </a:r>
            <a:endParaRPr lang="en-US" sz="2200" dirty="0"/>
          </a:p>
        </p:txBody>
      </p:sp>
    </p:spTree>
    <p:extLst>
      <p:ext uri="{BB962C8B-B14F-4D97-AF65-F5344CB8AC3E}">
        <p14:creationId xmlns:p14="http://schemas.microsoft.com/office/powerpoint/2010/main" val="6246301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36" y="777017"/>
            <a:ext cx="5953382" cy="722269"/>
          </a:xfrm>
        </p:spPr>
        <p:txBody>
          <a:bodyPr/>
          <a:lstStyle/>
          <a:p>
            <a:r>
              <a:rPr lang="en-US" dirty="0"/>
              <a:t>Ideas: Academia and Media</a:t>
            </a:r>
          </a:p>
        </p:txBody>
      </p:sp>
      <p:sp>
        <p:nvSpPr>
          <p:cNvPr id="3" name="Content Placeholder 2"/>
          <p:cNvSpPr>
            <a:spLocks noGrp="1"/>
          </p:cNvSpPr>
          <p:nvPr>
            <p:ph idx="1"/>
          </p:nvPr>
        </p:nvSpPr>
        <p:spPr>
          <a:xfrm>
            <a:off x="603936" y="2113949"/>
            <a:ext cx="7886700" cy="3174743"/>
          </a:xfrm>
        </p:spPr>
        <p:txBody>
          <a:bodyPr>
            <a:noAutofit/>
          </a:bodyPr>
          <a:lstStyle/>
          <a:p>
            <a:r>
              <a:rPr lang="en-US" sz="2200" dirty="0" smtClean="0"/>
              <a:t>Courses</a:t>
            </a:r>
            <a:endParaRPr lang="en-US" sz="2200" dirty="0"/>
          </a:p>
          <a:p>
            <a:pPr lvl="1"/>
            <a:r>
              <a:rPr lang="en-US" sz="2200" dirty="0"/>
              <a:t>Introductory survey and advanced content courses cover topics, theories, and research approaches that can lead to research </a:t>
            </a:r>
            <a:r>
              <a:rPr lang="en-US" sz="2200" dirty="0" smtClean="0"/>
              <a:t>ideas</a:t>
            </a:r>
            <a:endParaRPr lang="en-US" sz="2200" dirty="0"/>
          </a:p>
          <a:p>
            <a:r>
              <a:rPr lang="en-US" sz="2200" dirty="0"/>
              <a:t>Theses, Research Groups, and Departmental </a:t>
            </a:r>
            <a:r>
              <a:rPr lang="en-US" sz="2200" dirty="0" smtClean="0"/>
              <a:t>Publications</a:t>
            </a:r>
            <a:endParaRPr lang="en-US" sz="2200" dirty="0"/>
          </a:p>
          <a:p>
            <a:pPr lvl="1"/>
            <a:r>
              <a:rPr lang="en-US" sz="2200" dirty="0"/>
              <a:t>Past honors or masters’ theses can have ideas for future research or measures and scales that can be </a:t>
            </a:r>
            <a:r>
              <a:rPr lang="en-US" sz="2200" dirty="0" smtClean="0"/>
              <a:t>used</a:t>
            </a:r>
            <a:endParaRPr lang="en-US" sz="2200" dirty="0"/>
          </a:p>
          <a:p>
            <a:pPr lvl="1"/>
            <a:r>
              <a:rPr lang="en-US" sz="2200" dirty="0"/>
              <a:t>Attending research groups run by professors for ideas from other researchers</a:t>
            </a:r>
          </a:p>
        </p:txBody>
      </p:sp>
    </p:spTree>
    <p:extLst>
      <p:ext uri="{BB962C8B-B14F-4D97-AF65-F5344CB8AC3E}">
        <p14:creationId xmlns:p14="http://schemas.microsoft.com/office/powerpoint/2010/main" val="3828289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223" y="719353"/>
            <a:ext cx="5920431" cy="681079"/>
          </a:xfrm>
        </p:spPr>
        <p:txBody>
          <a:bodyPr/>
          <a:lstStyle/>
          <a:p>
            <a:r>
              <a:rPr lang="en-US" dirty="0"/>
              <a:t>Ideas: Academia and Media</a:t>
            </a:r>
          </a:p>
        </p:txBody>
      </p:sp>
      <p:sp>
        <p:nvSpPr>
          <p:cNvPr id="3" name="Content Placeholder 2"/>
          <p:cNvSpPr>
            <a:spLocks noGrp="1"/>
          </p:cNvSpPr>
          <p:nvPr>
            <p:ph idx="1"/>
          </p:nvPr>
        </p:nvSpPr>
        <p:spPr>
          <a:xfrm>
            <a:off x="594411" y="1977725"/>
            <a:ext cx="8228313" cy="3504010"/>
          </a:xfrm>
        </p:spPr>
        <p:txBody>
          <a:bodyPr>
            <a:noAutofit/>
          </a:bodyPr>
          <a:lstStyle/>
          <a:p>
            <a:pPr>
              <a:lnSpc>
                <a:spcPct val="100000"/>
              </a:lnSpc>
            </a:pPr>
            <a:r>
              <a:rPr lang="en-US" sz="2200" dirty="0"/>
              <a:t>Conferences and undergraduate </a:t>
            </a:r>
            <a:r>
              <a:rPr lang="en-US" sz="2200" dirty="0" smtClean="0"/>
              <a:t>journals</a:t>
            </a:r>
            <a:endParaRPr lang="en-US" sz="2200" dirty="0"/>
          </a:p>
          <a:p>
            <a:pPr lvl="1">
              <a:lnSpc>
                <a:spcPct val="100000"/>
              </a:lnSpc>
            </a:pPr>
            <a:r>
              <a:rPr lang="en-US" sz="2200" dirty="0"/>
              <a:t>Posters at conferences are often from students working collaboratively with other students and </a:t>
            </a:r>
            <a:r>
              <a:rPr lang="en-US" sz="2200" dirty="0" smtClean="0"/>
              <a:t>professors, </a:t>
            </a:r>
            <a:r>
              <a:rPr lang="en-US" sz="2200" dirty="0"/>
              <a:t>and can help generate ideas or showcase the research </a:t>
            </a:r>
            <a:r>
              <a:rPr lang="en-US" sz="2200" dirty="0" smtClean="0"/>
              <a:t>process</a:t>
            </a:r>
            <a:endParaRPr lang="en-US" sz="2200" dirty="0"/>
          </a:p>
          <a:p>
            <a:pPr lvl="1">
              <a:lnSpc>
                <a:spcPct val="100000"/>
              </a:lnSpc>
            </a:pPr>
            <a:r>
              <a:rPr lang="en-US" sz="2200" dirty="0"/>
              <a:t>Conferences often publish an online program that you can use to search for </a:t>
            </a:r>
            <a:r>
              <a:rPr lang="en-US" sz="2200" dirty="0" smtClean="0"/>
              <a:t>topics</a:t>
            </a:r>
            <a:endParaRPr lang="en-US" sz="2200" dirty="0"/>
          </a:p>
          <a:p>
            <a:pPr lvl="1">
              <a:lnSpc>
                <a:spcPct val="100000"/>
              </a:lnSpc>
            </a:pPr>
            <a:r>
              <a:rPr lang="en-US" sz="2200" dirty="0"/>
              <a:t>Universities, national journals, and the International Honor Society in Psychology publish journals of undergraduate research that can be searched for </a:t>
            </a:r>
            <a:r>
              <a:rPr lang="en-US" sz="2200" dirty="0" smtClean="0"/>
              <a:t>ideas</a:t>
            </a:r>
            <a:endParaRPr lang="en-US" sz="2200" dirty="0"/>
          </a:p>
        </p:txBody>
      </p:sp>
    </p:spTree>
    <p:extLst>
      <p:ext uri="{BB962C8B-B14F-4D97-AF65-F5344CB8AC3E}">
        <p14:creationId xmlns:p14="http://schemas.microsoft.com/office/powerpoint/2010/main" val="3815506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174" y="711116"/>
            <a:ext cx="5953382" cy="648128"/>
          </a:xfrm>
        </p:spPr>
        <p:txBody>
          <a:bodyPr/>
          <a:lstStyle/>
          <a:p>
            <a:r>
              <a:rPr lang="en-US" dirty="0"/>
              <a:t>Ideas: Academia and Media</a:t>
            </a:r>
          </a:p>
        </p:txBody>
      </p:sp>
      <p:sp>
        <p:nvSpPr>
          <p:cNvPr id="3" name="Content Placeholder 2"/>
          <p:cNvSpPr>
            <a:spLocks noGrp="1"/>
          </p:cNvSpPr>
          <p:nvPr>
            <p:ph idx="1"/>
          </p:nvPr>
        </p:nvSpPr>
        <p:spPr>
          <a:xfrm>
            <a:off x="561461" y="2093054"/>
            <a:ext cx="7783470" cy="2651940"/>
          </a:xfrm>
        </p:spPr>
        <p:txBody>
          <a:bodyPr>
            <a:normAutofit/>
          </a:bodyPr>
          <a:lstStyle/>
          <a:p>
            <a:r>
              <a:rPr lang="en-US" sz="2200" dirty="0" smtClean="0"/>
              <a:t>Media</a:t>
            </a:r>
            <a:endParaRPr lang="en-US" sz="2200" dirty="0"/>
          </a:p>
          <a:p>
            <a:pPr lvl="1"/>
            <a:r>
              <a:rPr lang="en-US" sz="2200" dirty="0"/>
              <a:t>The media are excellent sources of ideas but vary in their point of view, credibility, and the news stories that </a:t>
            </a:r>
            <a:r>
              <a:rPr lang="en-US" sz="2200" dirty="0" smtClean="0"/>
              <a:t>emphasize</a:t>
            </a:r>
            <a:endParaRPr lang="en-US" sz="2200" dirty="0"/>
          </a:p>
          <a:p>
            <a:r>
              <a:rPr lang="en-US" sz="2200" dirty="0" smtClean="0"/>
              <a:t>Television</a:t>
            </a:r>
            <a:endParaRPr lang="en-US" sz="2200" dirty="0"/>
          </a:p>
          <a:p>
            <a:pPr lvl="1"/>
            <a:r>
              <a:rPr lang="en-US" sz="2200" dirty="0"/>
              <a:t>Nielsen ratings of television viewing habits, as well as music, retail, and food are good sources of ideas.</a:t>
            </a:r>
          </a:p>
        </p:txBody>
      </p:sp>
    </p:spTree>
    <p:extLst>
      <p:ext uri="{BB962C8B-B14F-4D97-AF65-F5344CB8AC3E}">
        <p14:creationId xmlns:p14="http://schemas.microsoft.com/office/powerpoint/2010/main" val="1742715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699" y="694639"/>
            <a:ext cx="7782182" cy="985879"/>
          </a:xfrm>
        </p:spPr>
        <p:txBody>
          <a:bodyPr>
            <a:noAutofit/>
          </a:bodyPr>
          <a:lstStyle/>
          <a:p>
            <a:r>
              <a:rPr lang="en-US" dirty="0"/>
              <a:t>Ideas: Information Services (The Library)</a:t>
            </a:r>
          </a:p>
        </p:txBody>
      </p:sp>
      <p:sp>
        <p:nvSpPr>
          <p:cNvPr id="3" name="Content Placeholder 2"/>
          <p:cNvSpPr>
            <a:spLocks noGrp="1"/>
          </p:cNvSpPr>
          <p:nvPr>
            <p:ph idx="1"/>
          </p:nvPr>
        </p:nvSpPr>
        <p:spPr>
          <a:xfrm>
            <a:off x="586173" y="2117769"/>
            <a:ext cx="8005891" cy="3434534"/>
          </a:xfrm>
        </p:spPr>
        <p:txBody>
          <a:bodyPr>
            <a:noAutofit/>
          </a:bodyPr>
          <a:lstStyle/>
          <a:p>
            <a:r>
              <a:rPr lang="en-US" sz="2200" dirty="0"/>
              <a:t>Searching effectively in the </a:t>
            </a:r>
            <a:r>
              <a:rPr lang="en-US" sz="2200" dirty="0" smtClean="0"/>
              <a:t>library</a:t>
            </a:r>
            <a:endParaRPr lang="en-US" sz="2200" dirty="0"/>
          </a:p>
          <a:p>
            <a:pPr lvl="1">
              <a:lnSpc>
                <a:spcPct val="100000"/>
              </a:lnSpc>
            </a:pPr>
            <a:r>
              <a:rPr lang="en-US" sz="2200" dirty="0"/>
              <a:t>The Library of Congress Classification System - organizes main topics from </a:t>
            </a:r>
            <a:r>
              <a:rPr lang="en-US" sz="2200" dirty="0" smtClean="0"/>
              <a:t>A—Z </a:t>
            </a:r>
            <a:r>
              <a:rPr lang="en-US" sz="2200" dirty="0"/>
              <a:t>(e.g., </a:t>
            </a:r>
            <a:r>
              <a:rPr lang="en-US" sz="2200" dirty="0" smtClean="0"/>
              <a:t>B—Philosophy</a:t>
            </a:r>
            <a:r>
              <a:rPr lang="en-US" sz="2200" dirty="0"/>
              <a:t>, Psychology, Religion) and subclasses of topics within each letter (e.g., </a:t>
            </a:r>
            <a:r>
              <a:rPr lang="en-US" sz="2200" dirty="0" smtClean="0"/>
              <a:t>BF—Psychology)</a:t>
            </a:r>
            <a:endParaRPr lang="en-US" sz="2200" dirty="0"/>
          </a:p>
          <a:p>
            <a:pPr lvl="1"/>
            <a:r>
              <a:rPr lang="en-US" sz="2200" dirty="0"/>
              <a:t>Library </a:t>
            </a:r>
            <a:r>
              <a:rPr lang="en-US" sz="2200" dirty="0" smtClean="0"/>
              <a:t>holdings—libraries </a:t>
            </a:r>
            <a:r>
              <a:rPr lang="en-US" sz="2200" dirty="0"/>
              <a:t>have their own holdings that can be searched using </a:t>
            </a:r>
            <a:r>
              <a:rPr lang="en-US" sz="2200" dirty="0" smtClean="0"/>
              <a:t>keywords</a:t>
            </a:r>
            <a:endParaRPr lang="en-US" sz="2200" dirty="0"/>
          </a:p>
          <a:p>
            <a:pPr lvl="1"/>
            <a:r>
              <a:rPr lang="en-US" sz="2200" dirty="0"/>
              <a:t>Reference sections: Encyclopedias and handbooks - can help obtain and refine ideas (e.g., Encyclopedia of Psychology, Volumes 1-8; Kazdin, 2000</a:t>
            </a:r>
            <a:r>
              <a:rPr lang="en-US" sz="2200" dirty="0" smtClean="0"/>
              <a:t>)</a:t>
            </a:r>
            <a:endParaRPr lang="en-US" sz="2200" dirty="0"/>
          </a:p>
        </p:txBody>
      </p:sp>
    </p:spTree>
    <p:extLst>
      <p:ext uri="{BB962C8B-B14F-4D97-AF65-F5344CB8AC3E}">
        <p14:creationId xmlns:p14="http://schemas.microsoft.com/office/powerpoint/2010/main" val="33605711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673</TotalTime>
  <Words>2343</Words>
  <Application>Microsoft Office PowerPoint</Application>
  <PresentationFormat>On-screen Show (4:3)</PresentationFormat>
  <Paragraphs>174</Paragraphs>
  <Slides>28</Slides>
  <Notes>26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Sources of Ideas</vt:lpstr>
      <vt:lpstr>Common Student Research Themes</vt:lpstr>
      <vt:lpstr>Common Student Research Themes</vt:lpstr>
      <vt:lpstr>Ideas: Academia and Media</vt:lpstr>
      <vt:lpstr>Ideas: Academia and Media</vt:lpstr>
      <vt:lpstr>Ideas: Academia and Media</vt:lpstr>
      <vt:lpstr>Ideas: Information Services (The Library)</vt:lpstr>
      <vt:lpstr>Ideas: Information Services (The Library)</vt:lpstr>
      <vt:lpstr>Electronic Resources and Keywords</vt:lpstr>
      <vt:lpstr>PsychINFO</vt:lpstr>
      <vt:lpstr>Other Databases and Indexes in the Social Sciences</vt:lpstr>
      <vt:lpstr>Primary versus Secondary Sources and Peer Review</vt:lpstr>
      <vt:lpstr>Primary versus Secondary Sources and Peer Review</vt:lpstr>
      <vt:lpstr>Particular Kinds of Articles</vt:lpstr>
      <vt:lpstr>How Journals Differ: Issues Related to Quality</vt:lpstr>
      <vt:lpstr>Open Access and Predatory Publishers</vt:lpstr>
      <vt:lpstr>Publication Practices of Journals</vt:lpstr>
      <vt:lpstr>Publication Practices of Journals</vt:lpstr>
      <vt:lpstr>Publication Practices of Journals</vt:lpstr>
      <vt:lpstr>Physically Obtaining an Article: A Closer Look at Databases</vt:lpstr>
      <vt:lpstr>Interlibrary Loan (ILL) Systems and World Catalogue (WorldCat)</vt:lpstr>
      <vt:lpstr>What to Do with Your Articles</vt:lpstr>
      <vt:lpstr>What to Do with Your Articles</vt:lpstr>
      <vt:lpstr>What to Do with Your Articles</vt:lpstr>
      <vt:lpstr>Reasonable Questions and the Problem of Third Variables: Closing the Research Gap</vt:lpstr>
      <vt:lpstr>Open-access student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Douglas Cooper</dc:creator>
  <cp:lastModifiedBy>SageUser</cp:lastModifiedBy>
  <cp:revision>76</cp:revision>
  <dcterms:created xsi:type="dcterms:W3CDTF">2016-12-07T16:23:00Z</dcterms:created>
  <dcterms:modified xsi:type="dcterms:W3CDTF">2017-03-08T20:05:19Z</dcterms:modified>
</cp:coreProperties>
</file>