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5"/>
  </p:notesMasterIdLst>
  <p:sldIdLst>
    <p:sldId id="256" r:id="rId2"/>
    <p:sldId id="278" r:id="rId3"/>
    <p:sldId id="257" r:id="rId4"/>
    <p:sldId id="258" r:id="rId5"/>
    <p:sldId id="260" r:id="rId6"/>
    <p:sldId id="261" r:id="rId7"/>
    <p:sldId id="262" r:id="rId8"/>
    <p:sldId id="263" r:id="rId9"/>
    <p:sldId id="265" r:id="rId10"/>
    <p:sldId id="264"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5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0549" autoAdjust="0"/>
    <p:restoredTop sz="86441" autoAdjust="0"/>
  </p:normalViewPr>
  <p:slideViewPr>
    <p:cSldViewPr snapToGrid="0">
      <p:cViewPr varScale="1">
        <p:scale>
          <a:sx n="101" d="100"/>
          <a:sy n="101" d="100"/>
        </p:scale>
        <p:origin x="-1914" y="-84"/>
      </p:cViewPr>
      <p:guideLst>
        <p:guide orient="horz" pos="2160"/>
        <p:guide pos="2880"/>
      </p:guideLst>
    </p:cSldViewPr>
  </p:slideViewPr>
  <p:outlineViewPr>
    <p:cViewPr>
      <p:scale>
        <a:sx n="33" d="100"/>
        <a:sy n="33" d="100"/>
      </p:scale>
      <p:origin x="48" y="294"/>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194A37-D05E-5842-9F7E-3EBED41ACFC9}" type="doc">
      <dgm:prSet loTypeId="urn:microsoft.com/office/officeart/2005/8/layout/venn3" loCatId="" qsTypeId="urn:microsoft.com/office/officeart/2005/8/quickstyle/simple4" qsCatId="simple" csTypeId="urn:microsoft.com/office/officeart/2005/8/colors/accent1_2" csCatId="accent1" phldr="1"/>
      <dgm:spPr/>
      <dgm:t>
        <a:bodyPr/>
        <a:lstStyle/>
        <a:p>
          <a:endParaRPr lang="en-US"/>
        </a:p>
      </dgm:t>
    </dgm:pt>
    <dgm:pt modelId="{0B1A67BD-0481-6742-98BA-A6527389FD5E}">
      <dgm:prSet phldrT="[Text]"/>
      <dgm:spPr>
        <a:xfrm>
          <a:off x="1937" y="204336"/>
          <a:ext cx="1694447" cy="1694447"/>
        </a:xfrm>
        <a:prstGeom prst="ellipse">
          <a:avLst/>
        </a:prstGeom>
        <a:gradFill rotWithShape="0">
          <a:gsLst>
            <a:gs pos="0">
              <a:srgbClr val="4F81BD">
                <a:alpha val="50000"/>
                <a:hueOff val="0"/>
                <a:satOff val="0"/>
                <a:lumOff val="0"/>
                <a:alphaOff val="0"/>
                <a:tint val="100000"/>
                <a:shade val="100000"/>
                <a:satMod val="130000"/>
              </a:srgbClr>
            </a:gs>
            <a:gs pos="100000">
              <a:srgbClr val="4F81BD">
                <a:alpha val="50000"/>
                <a:hueOff val="0"/>
                <a:satOff val="0"/>
                <a:lumOff val="0"/>
                <a:alphaOff val="0"/>
                <a:tint val="50000"/>
                <a:shade val="100000"/>
                <a:satMod val="350000"/>
              </a:srgbClr>
            </a:gs>
          </a:gsLst>
          <a:lin ang="16200000" scaled="0"/>
        </a:gradFill>
        <a:ln>
          <a:noFill/>
        </a:ln>
        <a:effectLst/>
      </dgm:spPr>
      <dgm:t>
        <a:bodyPr/>
        <a:lstStyle/>
        <a:p>
          <a:pPr>
            <a:buNone/>
          </a:pPr>
          <a:r>
            <a:rPr lang="en-US" dirty="0">
              <a:solidFill>
                <a:sysClr val="windowText" lastClr="000000"/>
              </a:solidFill>
              <a:latin typeface="Cambria"/>
              <a:ea typeface="+mn-ea"/>
              <a:cs typeface="+mn-cs"/>
            </a:rPr>
            <a:t>Law</a:t>
          </a:r>
        </a:p>
      </dgm:t>
    </dgm:pt>
    <dgm:pt modelId="{B4CCD3D5-0253-794A-AE1A-B522A4292E72}" type="parTrans" cxnId="{F01F64C8-2A03-B247-B9D8-AD5118B29647}">
      <dgm:prSet/>
      <dgm:spPr/>
      <dgm:t>
        <a:bodyPr/>
        <a:lstStyle/>
        <a:p>
          <a:endParaRPr lang="en-US"/>
        </a:p>
      </dgm:t>
    </dgm:pt>
    <dgm:pt modelId="{8435CC7E-01B6-FA4E-B9CE-40C5493D58FF}" type="sibTrans" cxnId="{F01F64C8-2A03-B247-B9D8-AD5118B29647}">
      <dgm:prSet/>
      <dgm:spPr/>
      <dgm:t>
        <a:bodyPr/>
        <a:lstStyle/>
        <a:p>
          <a:endParaRPr lang="en-US"/>
        </a:p>
      </dgm:t>
    </dgm:pt>
    <dgm:pt modelId="{E009EA25-C9B9-DA41-B591-12F5AAC8F6B4}">
      <dgm:prSet phldrT="[Text]"/>
      <dgm:spPr>
        <a:xfrm>
          <a:off x="1357496" y="204336"/>
          <a:ext cx="1694447" cy="1694447"/>
        </a:xfrm>
        <a:prstGeom prst="ellipse">
          <a:avLst/>
        </a:prstGeom>
        <a:gradFill rotWithShape="0">
          <a:gsLst>
            <a:gs pos="0">
              <a:srgbClr val="4F81BD">
                <a:alpha val="50000"/>
                <a:hueOff val="0"/>
                <a:satOff val="0"/>
                <a:lumOff val="0"/>
                <a:alphaOff val="0"/>
                <a:tint val="100000"/>
                <a:shade val="100000"/>
                <a:satMod val="130000"/>
              </a:srgbClr>
            </a:gs>
            <a:gs pos="100000">
              <a:srgbClr val="4F81BD">
                <a:alpha val="50000"/>
                <a:hueOff val="0"/>
                <a:satOff val="0"/>
                <a:lumOff val="0"/>
                <a:alphaOff val="0"/>
                <a:tint val="50000"/>
                <a:shade val="100000"/>
                <a:satMod val="350000"/>
              </a:srgbClr>
            </a:gs>
          </a:gsLst>
          <a:lin ang="16200000" scaled="0"/>
        </a:gradFill>
        <a:ln>
          <a:noFill/>
        </a:ln>
        <a:effectLst/>
      </dgm:spPr>
      <dgm:t>
        <a:bodyPr/>
        <a:lstStyle/>
        <a:p>
          <a:pPr algn="ctr">
            <a:buNone/>
          </a:pPr>
          <a:r>
            <a:rPr lang="en-US" dirty="0">
              <a:solidFill>
                <a:sysClr val="windowText" lastClr="000000"/>
              </a:solidFill>
              <a:latin typeface="Cambria"/>
              <a:ea typeface="+mn-ea"/>
              <a:cs typeface="+mn-cs"/>
            </a:rPr>
            <a:t>Theory</a:t>
          </a:r>
        </a:p>
      </dgm:t>
    </dgm:pt>
    <dgm:pt modelId="{F8AEC522-6AFF-884D-91CC-E0CE7BAFD5C1}" type="parTrans" cxnId="{0E109AA6-CE49-8741-80B7-A7DBCAA2F266}">
      <dgm:prSet/>
      <dgm:spPr/>
      <dgm:t>
        <a:bodyPr/>
        <a:lstStyle/>
        <a:p>
          <a:endParaRPr lang="en-US"/>
        </a:p>
      </dgm:t>
    </dgm:pt>
    <dgm:pt modelId="{90D31BC1-2831-204C-9115-F31B11EAB6DB}" type="sibTrans" cxnId="{0E109AA6-CE49-8741-80B7-A7DBCAA2F266}">
      <dgm:prSet/>
      <dgm:spPr/>
      <dgm:t>
        <a:bodyPr/>
        <a:lstStyle/>
        <a:p>
          <a:endParaRPr lang="en-US"/>
        </a:p>
      </dgm:t>
    </dgm:pt>
    <dgm:pt modelId="{B00054DD-D265-E94A-BA38-6C2863C51A93}">
      <dgm:prSet phldrT="[Text]"/>
      <dgm:spPr>
        <a:xfrm>
          <a:off x="2713054" y="204336"/>
          <a:ext cx="1694447" cy="1694447"/>
        </a:xfrm>
        <a:prstGeom prst="ellipse">
          <a:avLst/>
        </a:prstGeom>
        <a:gradFill rotWithShape="0">
          <a:gsLst>
            <a:gs pos="0">
              <a:srgbClr val="4F81BD">
                <a:alpha val="50000"/>
                <a:hueOff val="0"/>
                <a:satOff val="0"/>
                <a:lumOff val="0"/>
                <a:alphaOff val="0"/>
                <a:tint val="100000"/>
                <a:shade val="100000"/>
                <a:satMod val="130000"/>
              </a:srgbClr>
            </a:gs>
            <a:gs pos="100000">
              <a:srgbClr val="4F81BD">
                <a:alpha val="50000"/>
                <a:hueOff val="0"/>
                <a:satOff val="0"/>
                <a:lumOff val="0"/>
                <a:alphaOff val="0"/>
                <a:tint val="50000"/>
                <a:shade val="100000"/>
                <a:satMod val="350000"/>
              </a:srgbClr>
            </a:gs>
          </a:gsLst>
          <a:lin ang="16200000" scaled="0"/>
        </a:gradFill>
        <a:ln>
          <a:noFill/>
        </a:ln>
        <a:effectLst/>
      </dgm:spPr>
      <dgm:t>
        <a:bodyPr/>
        <a:lstStyle/>
        <a:p>
          <a:pPr>
            <a:buNone/>
          </a:pPr>
          <a:r>
            <a:rPr lang="en-US" dirty="0">
              <a:solidFill>
                <a:sysClr val="windowText" lastClr="000000"/>
              </a:solidFill>
              <a:latin typeface="Cambria"/>
              <a:ea typeface="+mn-ea"/>
              <a:cs typeface="+mn-cs"/>
            </a:rPr>
            <a:t>Hypothesis</a:t>
          </a:r>
        </a:p>
      </dgm:t>
    </dgm:pt>
    <dgm:pt modelId="{294951BC-798F-8C42-9C82-C97CE30788DB}" type="parTrans" cxnId="{5B8717A0-CA02-9749-8399-5EFE47CA4722}">
      <dgm:prSet/>
      <dgm:spPr/>
      <dgm:t>
        <a:bodyPr/>
        <a:lstStyle/>
        <a:p>
          <a:endParaRPr lang="en-US"/>
        </a:p>
      </dgm:t>
    </dgm:pt>
    <dgm:pt modelId="{7A03BE55-85E7-8746-A7A9-FB1AC55B84A9}" type="sibTrans" cxnId="{5B8717A0-CA02-9749-8399-5EFE47CA4722}">
      <dgm:prSet/>
      <dgm:spPr/>
      <dgm:t>
        <a:bodyPr/>
        <a:lstStyle/>
        <a:p>
          <a:endParaRPr lang="en-US"/>
        </a:p>
      </dgm:t>
    </dgm:pt>
    <dgm:pt modelId="{80DFE63D-C4B5-AC49-B39F-1D297240A8F4}" type="pres">
      <dgm:prSet presAssocID="{7F194A37-D05E-5842-9F7E-3EBED41ACFC9}" presName="Name0" presStyleCnt="0">
        <dgm:presLayoutVars>
          <dgm:dir/>
          <dgm:resizeHandles val="exact"/>
        </dgm:presLayoutVars>
      </dgm:prSet>
      <dgm:spPr/>
      <dgm:t>
        <a:bodyPr/>
        <a:lstStyle/>
        <a:p>
          <a:endParaRPr lang="en-US"/>
        </a:p>
      </dgm:t>
    </dgm:pt>
    <dgm:pt modelId="{C029F272-92C9-8A40-91B9-0BA2B4C624AE}" type="pres">
      <dgm:prSet presAssocID="{0B1A67BD-0481-6742-98BA-A6527389FD5E}" presName="Name5" presStyleLbl="vennNode1" presStyleIdx="0" presStyleCnt="3">
        <dgm:presLayoutVars>
          <dgm:bulletEnabled val="1"/>
        </dgm:presLayoutVars>
      </dgm:prSet>
      <dgm:spPr/>
      <dgm:t>
        <a:bodyPr/>
        <a:lstStyle/>
        <a:p>
          <a:endParaRPr lang="en-US"/>
        </a:p>
      </dgm:t>
    </dgm:pt>
    <dgm:pt modelId="{9270844F-32F3-5846-B687-587977207FB1}" type="pres">
      <dgm:prSet presAssocID="{8435CC7E-01B6-FA4E-B9CE-40C5493D58FF}" presName="space" presStyleCnt="0"/>
      <dgm:spPr/>
    </dgm:pt>
    <dgm:pt modelId="{D3499895-4947-A64E-B3E4-1A566EDD0249}" type="pres">
      <dgm:prSet presAssocID="{E009EA25-C9B9-DA41-B591-12F5AAC8F6B4}" presName="Name5" presStyleLbl="vennNode1" presStyleIdx="1" presStyleCnt="3">
        <dgm:presLayoutVars>
          <dgm:bulletEnabled val="1"/>
        </dgm:presLayoutVars>
      </dgm:prSet>
      <dgm:spPr/>
      <dgm:t>
        <a:bodyPr/>
        <a:lstStyle/>
        <a:p>
          <a:endParaRPr lang="en-US"/>
        </a:p>
      </dgm:t>
    </dgm:pt>
    <dgm:pt modelId="{0EF913B4-C9EC-4E4A-823B-4E86EB7769F1}" type="pres">
      <dgm:prSet presAssocID="{90D31BC1-2831-204C-9115-F31B11EAB6DB}" presName="space" presStyleCnt="0"/>
      <dgm:spPr/>
    </dgm:pt>
    <dgm:pt modelId="{205DBA8D-EB17-224E-9E13-D40911ADB049}" type="pres">
      <dgm:prSet presAssocID="{B00054DD-D265-E94A-BA38-6C2863C51A93}" presName="Name5" presStyleLbl="vennNode1" presStyleIdx="2" presStyleCnt="3">
        <dgm:presLayoutVars>
          <dgm:bulletEnabled val="1"/>
        </dgm:presLayoutVars>
      </dgm:prSet>
      <dgm:spPr/>
      <dgm:t>
        <a:bodyPr/>
        <a:lstStyle/>
        <a:p>
          <a:endParaRPr lang="en-US"/>
        </a:p>
      </dgm:t>
    </dgm:pt>
  </dgm:ptLst>
  <dgm:cxnLst>
    <dgm:cxn modelId="{F01F64C8-2A03-B247-B9D8-AD5118B29647}" srcId="{7F194A37-D05E-5842-9F7E-3EBED41ACFC9}" destId="{0B1A67BD-0481-6742-98BA-A6527389FD5E}" srcOrd="0" destOrd="0" parTransId="{B4CCD3D5-0253-794A-AE1A-B522A4292E72}" sibTransId="{8435CC7E-01B6-FA4E-B9CE-40C5493D58FF}"/>
    <dgm:cxn modelId="{5B8717A0-CA02-9749-8399-5EFE47CA4722}" srcId="{7F194A37-D05E-5842-9F7E-3EBED41ACFC9}" destId="{B00054DD-D265-E94A-BA38-6C2863C51A93}" srcOrd="2" destOrd="0" parTransId="{294951BC-798F-8C42-9C82-C97CE30788DB}" sibTransId="{7A03BE55-85E7-8746-A7A9-FB1AC55B84A9}"/>
    <dgm:cxn modelId="{85C01130-C4A0-0743-9C9F-F1DAAE94C280}" type="presOf" srcId="{7F194A37-D05E-5842-9F7E-3EBED41ACFC9}" destId="{80DFE63D-C4B5-AC49-B39F-1D297240A8F4}" srcOrd="0" destOrd="0" presId="urn:microsoft.com/office/officeart/2005/8/layout/venn3"/>
    <dgm:cxn modelId="{0E109AA6-CE49-8741-80B7-A7DBCAA2F266}" srcId="{7F194A37-D05E-5842-9F7E-3EBED41ACFC9}" destId="{E009EA25-C9B9-DA41-B591-12F5AAC8F6B4}" srcOrd="1" destOrd="0" parTransId="{F8AEC522-6AFF-884D-91CC-E0CE7BAFD5C1}" sibTransId="{90D31BC1-2831-204C-9115-F31B11EAB6DB}"/>
    <dgm:cxn modelId="{21457F5F-8330-4440-B374-B6471D0D6F25}" type="presOf" srcId="{B00054DD-D265-E94A-BA38-6C2863C51A93}" destId="{205DBA8D-EB17-224E-9E13-D40911ADB049}" srcOrd="0" destOrd="0" presId="urn:microsoft.com/office/officeart/2005/8/layout/venn3"/>
    <dgm:cxn modelId="{17DC3227-0E05-CD4B-A46F-8A86D8DC7341}" type="presOf" srcId="{0B1A67BD-0481-6742-98BA-A6527389FD5E}" destId="{C029F272-92C9-8A40-91B9-0BA2B4C624AE}" srcOrd="0" destOrd="0" presId="urn:microsoft.com/office/officeart/2005/8/layout/venn3"/>
    <dgm:cxn modelId="{F2EADAE2-A579-3541-92D8-945CBF71C9A0}" type="presOf" srcId="{E009EA25-C9B9-DA41-B591-12F5AAC8F6B4}" destId="{D3499895-4947-A64E-B3E4-1A566EDD0249}" srcOrd="0" destOrd="0" presId="urn:microsoft.com/office/officeart/2005/8/layout/venn3"/>
    <dgm:cxn modelId="{F2F956D0-F171-914F-9780-02B1504EEECC}" type="presParOf" srcId="{80DFE63D-C4B5-AC49-B39F-1D297240A8F4}" destId="{C029F272-92C9-8A40-91B9-0BA2B4C624AE}" srcOrd="0" destOrd="0" presId="urn:microsoft.com/office/officeart/2005/8/layout/venn3"/>
    <dgm:cxn modelId="{1AD0A5C7-51A7-0042-8D58-511890C53415}" type="presParOf" srcId="{80DFE63D-C4B5-AC49-B39F-1D297240A8F4}" destId="{9270844F-32F3-5846-B687-587977207FB1}" srcOrd="1" destOrd="0" presId="urn:microsoft.com/office/officeart/2005/8/layout/venn3"/>
    <dgm:cxn modelId="{9F108A1F-D903-3D44-B591-D0D8B06F9423}" type="presParOf" srcId="{80DFE63D-C4B5-AC49-B39F-1D297240A8F4}" destId="{D3499895-4947-A64E-B3E4-1A566EDD0249}" srcOrd="2" destOrd="0" presId="urn:microsoft.com/office/officeart/2005/8/layout/venn3"/>
    <dgm:cxn modelId="{A12082CC-E627-834C-A669-ECAECFCE6E00}" type="presParOf" srcId="{80DFE63D-C4B5-AC49-B39F-1D297240A8F4}" destId="{0EF913B4-C9EC-4E4A-823B-4E86EB7769F1}" srcOrd="3" destOrd="0" presId="urn:microsoft.com/office/officeart/2005/8/layout/venn3"/>
    <dgm:cxn modelId="{5EC511AC-3F38-244C-B20B-5FBCF4C9A6D8}" type="presParOf" srcId="{80DFE63D-C4B5-AC49-B39F-1D297240A8F4}" destId="{205DBA8D-EB17-224E-9E13-D40911ADB049}" srcOrd="4"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29F272-92C9-8A40-91B9-0BA2B4C624AE}">
      <dsp:nvSpPr>
        <dsp:cNvPr id="0" name=""/>
        <dsp:cNvSpPr/>
      </dsp:nvSpPr>
      <dsp:spPr>
        <a:xfrm>
          <a:off x="313588" y="596"/>
          <a:ext cx="2742007" cy="2742007"/>
        </a:xfrm>
        <a:prstGeom prst="ellipse">
          <a:avLst/>
        </a:prstGeom>
        <a:gradFill rotWithShape="0">
          <a:gsLst>
            <a:gs pos="0">
              <a:srgbClr val="4F81BD">
                <a:alpha val="50000"/>
                <a:hueOff val="0"/>
                <a:satOff val="0"/>
                <a:lumOff val="0"/>
                <a:alphaOff val="0"/>
                <a:tint val="100000"/>
                <a:shade val="100000"/>
                <a:satMod val="130000"/>
              </a:srgbClr>
            </a:gs>
            <a:gs pos="100000">
              <a:srgbClr val="4F81BD">
                <a:alpha val="50000"/>
                <a:hueOff val="0"/>
                <a:satOff val="0"/>
                <a:lumOff val="0"/>
                <a:alphaOff val="0"/>
                <a:tint val="50000"/>
                <a:shade val="100000"/>
                <a:satMod val="350000"/>
              </a:srgb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0902" tIns="33020" rIns="150902" bIns="33020" numCol="1" spcCol="1270" anchor="ctr" anchorCtr="0">
          <a:noAutofit/>
        </a:bodyPr>
        <a:lstStyle/>
        <a:p>
          <a:pPr lvl="0" algn="ctr" defTabSz="1155700">
            <a:lnSpc>
              <a:spcPct val="90000"/>
            </a:lnSpc>
            <a:spcBef>
              <a:spcPct val="0"/>
            </a:spcBef>
            <a:spcAft>
              <a:spcPct val="35000"/>
            </a:spcAft>
            <a:buNone/>
          </a:pPr>
          <a:r>
            <a:rPr lang="en-US" sz="2600" kern="1200" dirty="0">
              <a:solidFill>
                <a:sysClr val="windowText" lastClr="000000"/>
              </a:solidFill>
              <a:latin typeface="Cambria"/>
              <a:ea typeface="+mn-ea"/>
              <a:cs typeface="+mn-cs"/>
            </a:rPr>
            <a:t>Law</a:t>
          </a:r>
        </a:p>
      </dsp:txBody>
      <dsp:txXfrm>
        <a:off x="715146" y="402154"/>
        <a:ext cx="1938891" cy="1938891"/>
      </dsp:txXfrm>
    </dsp:sp>
    <dsp:sp modelId="{D3499895-4947-A64E-B3E4-1A566EDD0249}">
      <dsp:nvSpPr>
        <dsp:cNvPr id="0" name=""/>
        <dsp:cNvSpPr/>
      </dsp:nvSpPr>
      <dsp:spPr>
        <a:xfrm>
          <a:off x="2507195" y="596"/>
          <a:ext cx="2742007" cy="2742007"/>
        </a:xfrm>
        <a:prstGeom prst="ellipse">
          <a:avLst/>
        </a:prstGeom>
        <a:gradFill rotWithShape="0">
          <a:gsLst>
            <a:gs pos="0">
              <a:srgbClr val="4F81BD">
                <a:alpha val="50000"/>
                <a:hueOff val="0"/>
                <a:satOff val="0"/>
                <a:lumOff val="0"/>
                <a:alphaOff val="0"/>
                <a:tint val="100000"/>
                <a:shade val="100000"/>
                <a:satMod val="130000"/>
              </a:srgbClr>
            </a:gs>
            <a:gs pos="100000">
              <a:srgbClr val="4F81BD">
                <a:alpha val="50000"/>
                <a:hueOff val="0"/>
                <a:satOff val="0"/>
                <a:lumOff val="0"/>
                <a:alphaOff val="0"/>
                <a:tint val="50000"/>
                <a:shade val="100000"/>
                <a:satMod val="350000"/>
              </a:srgb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0902" tIns="33020" rIns="150902" bIns="33020" numCol="1" spcCol="1270" anchor="ctr" anchorCtr="0">
          <a:noAutofit/>
        </a:bodyPr>
        <a:lstStyle/>
        <a:p>
          <a:pPr lvl="0" algn="ctr" defTabSz="1155700">
            <a:lnSpc>
              <a:spcPct val="90000"/>
            </a:lnSpc>
            <a:spcBef>
              <a:spcPct val="0"/>
            </a:spcBef>
            <a:spcAft>
              <a:spcPct val="35000"/>
            </a:spcAft>
            <a:buNone/>
          </a:pPr>
          <a:r>
            <a:rPr lang="en-US" sz="2600" kern="1200" dirty="0">
              <a:solidFill>
                <a:sysClr val="windowText" lastClr="000000"/>
              </a:solidFill>
              <a:latin typeface="Cambria"/>
              <a:ea typeface="+mn-ea"/>
              <a:cs typeface="+mn-cs"/>
            </a:rPr>
            <a:t>Theory</a:t>
          </a:r>
        </a:p>
      </dsp:txBody>
      <dsp:txXfrm>
        <a:off x="2908753" y="402154"/>
        <a:ext cx="1938891" cy="1938891"/>
      </dsp:txXfrm>
    </dsp:sp>
    <dsp:sp modelId="{205DBA8D-EB17-224E-9E13-D40911ADB049}">
      <dsp:nvSpPr>
        <dsp:cNvPr id="0" name=""/>
        <dsp:cNvSpPr/>
      </dsp:nvSpPr>
      <dsp:spPr>
        <a:xfrm>
          <a:off x="4700801" y="596"/>
          <a:ext cx="2742007" cy="2742007"/>
        </a:xfrm>
        <a:prstGeom prst="ellipse">
          <a:avLst/>
        </a:prstGeom>
        <a:gradFill rotWithShape="0">
          <a:gsLst>
            <a:gs pos="0">
              <a:srgbClr val="4F81BD">
                <a:alpha val="50000"/>
                <a:hueOff val="0"/>
                <a:satOff val="0"/>
                <a:lumOff val="0"/>
                <a:alphaOff val="0"/>
                <a:tint val="100000"/>
                <a:shade val="100000"/>
                <a:satMod val="130000"/>
              </a:srgbClr>
            </a:gs>
            <a:gs pos="100000">
              <a:srgbClr val="4F81BD">
                <a:alpha val="50000"/>
                <a:hueOff val="0"/>
                <a:satOff val="0"/>
                <a:lumOff val="0"/>
                <a:alphaOff val="0"/>
                <a:tint val="50000"/>
                <a:shade val="100000"/>
                <a:satMod val="350000"/>
              </a:srgb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50902" tIns="33020" rIns="150902" bIns="33020" numCol="1" spcCol="1270" anchor="ctr" anchorCtr="0">
          <a:noAutofit/>
        </a:bodyPr>
        <a:lstStyle/>
        <a:p>
          <a:pPr lvl="0" algn="ctr" defTabSz="1155700">
            <a:lnSpc>
              <a:spcPct val="90000"/>
            </a:lnSpc>
            <a:spcBef>
              <a:spcPct val="0"/>
            </a:spcBef>
            <a:spcAft>
              <a:spcPct val="35000"/>
            </a:spcAft>
            <a:buNone/>
          </a:pPr>
          <a:r>
            <a:rPr lang="en-US" sz="2600" kern="1200" dirty="0">
              <a:solidFill>
                <a:sysClr val="windowText" lastClr="000000"/>
              </a:solidFill>
              <a:latin typeface="Cambria"/>
              <a:ea typeface="+mn-ea"/>
              <a:cs typeface="+mn-cs"/>
            </a:rPr>
            <a:t>Hypothesis</a:t>
          </a:r>
        </a:p>
      </dsp:txBody>
      <dsp:txXfrm>
        <a:off x="5102359" y="402154"/>
        <a:ext cx="1938891" cy="1938891"/>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ECD303-2ED2-447B-86AA-39729DE327A3}" type="datetimeFigureOut">
              <a:rPr lang="en-US" smtClean="0"/>
              <a:pPr/>
              <a:t>3/8/2017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F6A951-5F5C-43FD-9D68-A7F8C7538281}" type="slidenum">
              <a:rPr lang="en-US" smtClean="0"/>
              <a:pPr/>
              <a:t>‹#›</a:t>
            </a:fld>
            <a:endParaRPr lang="en-US" dirty="0"/>
          </a:p>
        </p:txBody>
      </p:sp>
    </p:spTree>
    <p:extLst>
      <p:ext uri="{BB962C8B-B14F-4D97-AF65-F5344CB8AC3E}">
        <p14:creationId xmlns:p14="http://schemas.microsoft.com/office/powerpoint/2010/main" val="3920032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Use other questions that researchers ask. Ask students to create their own questions about behavior.</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Instructor: Consider using the analogy</a:t>
            </a:r>
            <a:r>
              <a:rPr lang="en-US" baseline="0" dirty="0"/>
              <a:t> of the tools of other occupations. For example, a surgeons tools for fixing people’s bodies are scalpals, stitches, etc. Likwise, for a psychologist, the tools to answer research questions are research methods, statistics, etc.</a:t>
            </a:r>
            <a:endParaRPr lang="en-US" dirty="0"/>
          </a:p>
          <a:p>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3</a:t>
            </a:fld>
            <a:endParaRPr lang="en-US" dirty="0"/>
          </a:p>
        </p:txBody>
      </p:sp>
    </p:spTree>
    <p:extLst>
      <p:ext uri="{BB962C8B-B14F-4D97-AF65-F5344CB8AC3E}">
        <p14:creationId xmlns:p14="http://schemas.microsoft.com/office/powerpoint/2010/main" val="2041779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An example of</a:t>
            </a:r>
            <a:r>
              <a:rPr lang="en-US" baseline="0" dirty="0"/>
              <a:t> pseudoscientific thinking in psychology is the use of subliminal advertising. Subliminal priming is a method in which stimuli are presented to people at speeds that are consciously undetectable but unconsciously are received. Researchers believed that you could increase interest in buying products by subliminally priming the products. There is no evidence that subliminal priming works but the words used (e.g., subliminal; conscious; unconscious; priming) sound scientific.</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12</a:t>
            </a:fld>
            <a:endParaRPr lang="en-US" dirty="0"/>
          </a:p>
        </p:txBody>
      </p:sp>
    </p:spTree>
    <p:extLst>
      <p:ext uri="{BB962C8B-B14F-4D97-AF65-F5344CB8AC3E}">
        <p14:creationId xmlns:p14="http://schemas.microsoft.com/office/powerpoint/2010/main" val="3646281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Coincidence</a:t>
            </a:r>
            <a:r>
              <a:rPr lang="en-US" baseline="0" dirty="0"/>
              <a:t> (gambler’s fallacy) – Discuss the example of people who watch people at slot machines, waiting for them to get up so they can immediately go sit down. They do this because they believe that if a slot machine hasn’t paid out yet, it will be doing so soon. Another example is people who say that stay at a card table under the belief that they have a hot hand and if they leave, they will go cold. A final example is people who will only play the lottery after it has not been won in a while under the belief that the chance of winning increases because no one has won it (thought admittedly this is confounded with people only playing because the payout is now so high they feel it is worth the ticket or two).</a:t>
            </a:r>
          </a:p>
          <a:p>
            <a:endParaRPr lang="en-US" baseline="0" dirty="0"/>
          </a:p>
          <a:p>
            <a:r>
              <a:rPr lang="en-US" baseline="0" dirty="0"/>
              <a:t>Instructor: correlation is causation – Discuss the anti-vaccine movement’s claims that vaccines cause autism. Individuals in this movement saw the increase in autism diagnoses – a product of better research on the causes and symptoms that allowed doctor’s to provide more accurate diagnoses at earlier ages – with the timing of vaccinations around the same year of age.</a:t>
            </a:r>
          </a:p>
          <a:p>
            <a:endParaRPr lang="en-US" baseline="0" dirty="0"/>
          </a:p>
          <a:p>
            <a:r>
              <a:rPr lang="en-US" baseline="0" dirty="0"/>
              <a:t>Representativeness (base rate) – ask for definition that was presented earlier. Can return to the prevalence of death discussed earlier.</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13</a:t>
            </a:fld>
            <a:endParaRPr lang="en-US" dirty="0"/>
          </a:p>
        </p:txBody>
      </p:sp>
    </p:spTree>
    <p:extLst>
      <p:ext uri="{BB962C8B-B14F-4D97-AF65-F5344CB8AC3E}">
        <p14:creationId xmlns:p14="http://schemas.microsoft.com/office/powerpoint/2010/main" val="2252808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The text talks about drawing</a:t>
            </a:r>
            <a:r>
              <a:rPr lang="en-US" baseline="0" dirty="0"/>
              <a:t> conclusions about research with a limited amount of data. Discuss how in research, some researchers have taken the approach to collect data until the results support the hypothesis. Discuss that this has lead to results that later were not replicated. This is not only a questionable research practice but ties back to humans need to confirm the hypothesis.</a:t>
            </a:r>
          </a:p>
          <a:p>
            <a:endParaRPr lang="en-US" baseline="0" dirty="0"/>
          </a:p>
          <a:p>
            <a:r>
              <a:rPr lang="en-US" baseline="0" dirty="0"/>
              <a:t>Instructor: There is a cartoon script on the internet in which a penguin is reasoning that, “Penguins are black and white. Some old TV shows are black and white. Therefore, some penguins are old TV shows.” Discuss how the premises, though correct, can still lead to the wrong conclusion.</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14</a:t>
            </a:fld>
            <a:endParaRPr lang="en-US" dirty="0"/>
          </a:p>
        </p:txBody>
      </p:sp>
    </p:spTree>
    <p:extLst>
      <p:ext uri="{BB962C8B-B14F-4D97-AF65-F5344CB8AC3E}">
        <p14:creationId xmlns:p14="http://schemas.microsoft.com/office/powerpoint/2010/main" val="272592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Discuss with the class that they see you as an authority on the information you are providing them throughout the course but that doesn’t always mean you are right or that later research won’t change some of the things you are talking about. Could also discuss the use of replication in research to provide additional evidence for a phenomenon.</a:t>
            </a:r>
          </a:p>
          <a:p>
            <a:endParaRPr lang="en-US" baseline="0" dirty="0"/>
          </a:p>
          <a:p>
            <a:r>
              <a:rPr lang="en-US" baseline="0" dirty="0"/>
              <a:t>Instructor: This project has now been completed and can lead to a discussion of the results. About 30% of social psychology findings were replicated (and about 60% in cognitive psychology). Discuss what factors that you have already talked about may have lead to conclusions that didn’t replicate in the reproducibility project.</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15</a:t>
            </a:fld>
            <a:endParaRPr lang="en-US" dirty="0"/>
          </a:p>
        </p:txBody>
      </p:sp>
    </p:spTree>
    <p:extLst>
      <p:ext uri="{BB962C8B-B14F-4D97-AF65-F5344CB8AC3E}">
        <p14:creationId xmlns:p14="http://schemas.microsoft.com/office/powerpoint/2010/main" val="22491442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a:t>
            </a:r>
            <a:r>
              <a:rPr lang="en-US" baseline="0" dirty="0"/>
              <a:t> students generate predictions about their research questions if they have not already. Have them discuss what would disprove their predictions.</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16</a:t>
            </a:fld>
            <a:endParaRPr lang="en-US" dirty="0"/>
          </a:p>
        </p:txBody>
      </p:sp>
    </p:spTree>
    <p:extLst>
      <p:ext uri="{BB962C8B-B14F-4D97-AF65-F5344CB8AC3E}">
        <p14:creationId xmlns:p14="http://schemas.microsoft.com/office/powerpoint/2010/main" val="1703775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17</a:t>
            </a:fld>
            <a:endParaRPr lang="en-US" dirty="0"/>
          </a:p>
        </p:txBody>
      </p:sp>
    </p:spTree>
    <p:extLst>
      <p:ext uri="{BB962C8B-B14F-4D97-AF65-F5344CB8AC3E}">
        <p14:creationId xmlns:p14="http://schemas.microsoft.com/office/powerpoint/2010/main" val="37303682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As an example</a:t>
            </a:r>
            <a:r>
              <a:rPr lang="en-US" baseline="0" dirty="0"/>
              <a:t> for discussion, research on ostracism started from the experience of a researcher playing catch with a couple of strangers and then feeling bad because they quit playing catch with him. This same design was used in experiments in which participants played catch with confederates and then either were ostracized from the game of catch or continued to play catch. This very simple design helped generate a substantial area of research on the effects of ostracism in everyday life.</a:t>
            </a:r>
          </a:p>
          <a:p>
            <a:endParaRPr lang="en-US" baseline="0" dirty="0"/>
          </a:p>
          <a:p>
            <a:r>
              <a:rPr lang="en-US" baseline="0" dirty="0"/>
              <a:t>Instructor: Discuss historical events that have occurred and people have, afterward, claimed they knew that was going to happen (e.g., 9/11, winner of a political campaign). Discuss how if we knew they were going to happen or who was going to win, why we didn’t do anything to prevent them from happening or take steps to make sure they didn’t happen.</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18</a:t>
            </a:fld>
            <a:endParaRPr lang="en-US" dirty="0"/>
          </a:p>
        </p:txBody>
      </p:sp>
    </p:spTree>
    <p:extLst>
      <p:ext uri="{BB962C8B-B14F-4D97-AF65-F5344CB8AC3E}">
        <p14:creationId xmlns:p14="http://schemas.microsoft.com/office/powerpoint/2010/main" val="21651339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An</a:t>
            </a:r>
            <a:r>
              <a:rPr lang="en-US" baseline="0" dirty="0"/>
              <a:t> example that students should be familiar with is using a broom stick to reach something under a refrigerator or car or using a chair to reach something up high. </a:t>
            </a:r>
          </a:p>
          <a:p>
            <a:endParaRPr lang="en-US" baseline="0" dirty="0"/>
          </a:p>
          <a:p>
            <a:r>
              <a:rPr lang="en-US" baseline="0" dirty="0"/>
              <a:t>Instructor: Discuss the IAT as an example of measuring attitudes that people wouldn’t want to express publically. Another example is the bogus pipeline in which researchers hook researchers up to a machine and tell them that the machine will measure the truth of what they are really thinking. When participants are told that the researcher will know their true attitude, they are more honest about that attitude.</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19</a:t>
            </a:fld>
            <a:endParaRPr lang="en-US" dirty="0"/>
          </a:p>
        </p:txBody>
      </p:sp>
    </p:spTree>
    <p:extLst>
      <p:ext uri="{BB962C8B-B14F-4D97-AF65-F5344CB8AC3E}">
        <p14:creationId xmlns:p14="http://schemas.microsoft.com/office/powerpoint/2010/main" val="5612169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20</a:t>
            </a:fld>
            <a:endParaRPr lang="en-US" dirty="0"/>
          </a:p>
        </p:txBody>
      </p:sp>
    </p:spTree>
    <p:extLst>
      <p:ext uri="{BB962C8B-B14F-4D97-AF65-F5344CB8AC3E}">
        <p14:creationId xmlns:p14="http://schemas.microsoft.com/office/powerpoint/2010/main" val="21750984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21</a:t>
            </a:fld>
            <a:endParaRPr lang="en-US" dirty="0"/>
          </a:p>
        </p:txBody>
      </p:sp>
    </p:spTree>
    <p:extLst>
      <p:ext uri="{BB962C8B-B14F-4D97-AF65-F5344CB8AC3E}">
        <p14:creationId xmlns:p14="http://schemas.microsoft.com/office/powerpoint/2010/main" val="699573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Cognitive</a:t>
            </a:r>
            <a:r>
              <a:rPr lang="en-US" baseline="0" dirty="0"/>
              <a:t> capacities that help include our ability to categorize information, to use commonsense, the capacity for flexible and creative thinking. The capacities that hurt include stereotypes and heuristics.</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4</a:t>
            </a:fld>
            <a:endParaRPr lang="en-US" dirty="0"/>
          </a:p>
        </p:txBody>
      </p:sp>
    </p:spTree>
    <p:extLst>
      <p:ext uri="{BB962C8B-B14F-4D97-AF65-F5344CB8AC3E}">
        <p14:creationId xmlns:p14="http://schemas.microsoft.com/office/powerpoint/2010/main" val="36996234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 the use of college students in research. Does using</a:t>
            </a:r>
            <a:r>
              <a:rPr lang="en-US" baseline="0" dirty="0"/>
              <a:t> only college students to ask research questions limit the generalizability of the questions? What about only asking research questions of participants who live in the United States?</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22</a:t>
            </a:fld>
            <a:endParaRPr lang="en-US" dirty="0"/>
          </a:p>
        </p:txBody>
      </p:sp>
    </p:spTree>
    <p:extLst>
      <p:ext uri="{BB962C8B-B14F-4D97-AF65-F5344CB8AC3E}">
        <p14:creationId xmlns:p14="http://schemas.microsoft.com/office/powerpoint/2010/main" val="6103175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Use other questions that researchers ask. Ask students to create their own questions about behavior.</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23</a:t>
            </a:fld>
            <a:endParaRPr lang="en-US" dirty="0"/>
          </a:p>
        </p:txBody>
      </p:sp>
    </p:spTree>
    <p:extLst>
      <p:ext uri="{BB962C8B-B14F-4D97-AF65-F5344CB8AC3E}">
        <p14:creationId xmlns:p14="http://schemas.microsoft.com/office/powerpoint/2010/main" val="3514352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a:t>
            </a:r>
            <a:r>
              <a:rPr lang="en-US" dirty="0"/>
              <a:t>Have</a:t>
            </a:r>
            <a:r>
              <a:rPr lang="en-US" baseline="0" dirty="0"/>
              <a:t> students consider the experience of being cut off in traffic. In this experience, the most important feature is being cutoff in traffic. We don’t know anything about the situation of the other person driving. What predictions do students make about why they were cutoff in traffic? </a:t>
            </a:r>
          </a:p>
          <a:p>
            <a:endParaRPr lang="en-US" baseline="0" dirty="0"/>
          </a:p>
          <a:p>
            <a:r>
              <a:rPr lang="en-US" baseline="0" dirty="0"/>
              <a:t>Instructor: Have students create hypotheses for the research questions they created earlier.</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5</a:t>
            </a:fld>
            <a:endParaRPr lang="en-US" dirty="0"/>
          </a:p>
        </p:txBody>
      </p:sp>
    </p:spTree>
    <p:extLst>
      <p:ext uri="{BB962C8B-B14F-4D97-AF65-F5344CB8AC3E}">
        <p14:creationId xmlns:p14="http://schemas.microsoft.com/office/powerpoint/2010/main" val="1874792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a:t>
            </a:r>
            <a:r>
              <a:rPr lang="en-US" baseline="0" dirty="0"/>
              <a:t> students think about and describe schemas they have for specific roles (e.g., the role of a student in college), an object (e.g., a dog), or an event (e.g., a party). Have them discuss why they are able to think about and describe these schemas without having them in front of them. </a:t>
            </a:r>
          </a:p>
          <a:p>
            <a:endParaRPr lang="en-US" baseline="0" dirty="0"/>
          </a:p>
          <a:p>
            <a:r>
              <a:rPr lang="en-US" baseline="0" dirty="0"/>
              <a:t>Instructor: Have students discuss roles, objects, or events that may be different from one another but are overgeneralized due to schemas. </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6</a:t>
            </a:fld>
            <a:endParaRPr lang="en-US" dirty="0"/>
          </a:p>
        </p:txBody>
      </p:sp>
    </p:spTree>
    <p:extLst>
      <p:ext uri="{BB962C8B-B14F-4D97-AF65-F5344CB8AC3E}">
        <p14:creationId xmlns:p14="http://schemas.microsoft.com/office/powerpoint/2010/main" val="863334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Use a coin toss as</a:t>
            </a:r>
            <a:r>
              <a:rPr lang="en-US" baseline="0" dirty="0"/>
              <a:t> an example. Ask students what is more probable, a string of 6 coin flips that results in a HHHTTT or HTHHTT. If students chose the 2</a:t>
            </a:r>
            <a:r>
              <a:rPr lang="en-US" baseline="30000" dirty="0"/>
              <a:t>nd</a:t>
            </a:r>
            <a:r>
              <a:rPr lang="en-US" baseline="0" dirty="0"/>
              <a:t> as more probable, discuss why they thought that. If every coin flip has a 50-50 chance of being heads or tails, then the 2</a:t>
            </a:r>
            <a:r>
              <a:rPr lang="en-US" baseline="30000" dirty="0"/>
              <a:t>nd</a:t>
            </a:r>
            <a:r>
              <a:rPr lang="en-US" baseline="0" dirty="0"/>
              <a:t> option seems more “random” than the first based on what we would predict based on patterns of coin flips. But both are just as likely.</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7</a:t>
            </a:fld>
            <a:endParaRPr lang="en-US" dirty="0"/>
          </a:p>
        </p:txBody>
      </p:sp>
    </p:spTree>
    <p:extLst>
      <p:ext uri="{BB962C8B-B14F-4D97-AF65-F5344CB8AC3E}">
        <p14:creationId xmlns:p14="http://schemas.microsoft.com/office/powerpoint/2010/main" val="1041501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a:t>
            </a:r>
            <a:r>
              <a:rPr lang="en-US" baseline="0" dirty="0"/>
              <a:t> students decide which type of death is more prevalent between: homicide or </a:t>
            </a:r>
            <a:r>
              <a:rPr lang="en-US" u="sng" baseline="0" dirty="0"/>
              <a:t>hernia</a:t>
            </a:r>
            <a:r>
              <a:rPr lang="en-US" u="none" baseline="0" dirty="0"/>
              <a:t>;</a:t>
            </a:r>
            <a:r>
              <a:rPr lang="en-US" baseline="0" dirty="0"/>
              <a:t> tornadoes or </a:t>
            </a:r>
            <a:r>
              <a:rPr lang="en-US" u="sng" baseline="0" dirty="0"/>
              <a:t>asthma</a:t>
            </a:r>
            <a:r>
              <a:rPr lang="en-US" u="none" baseline="0" dirty="0"/>
              <a:t>;</a:t>
            </a:r>
            <a:r>
              <a:rPr lang="en-US" baseline="0" dirty="0"/>
              <a:t> </a:t>
            </a:r>
            <a:r>
              <a:rPr lang="en-US" u="sng" baseline="0" dirty="0"/>
              <a:t>cancer of the digestive system </a:t>
            </a:r>
            <a:r>
              <a:rPr lang="en-US" baseline="0" dirty="0"/>
              <a:t>or motor vehicle accidents; </a:t>
            </a:r>
            <a:r>
              <a:rPr lang="en-US" u="sng" baseline="0" dirty="0"/>
              <a:t>pneumonia</a:t>
            </a:r>
            <a:r>
              <a:rPr lang="en-US" baseline="0" dirty="0"/>
              <a:t> or AIDS. Then give them the correct answers based on the data (correct are underlined). Discuss why they chose the answers they did. We hear about homicide, tornadoes, motor vehicle accidents, and AIDS in the news and so those examples come easier to mind than hernias, asthma, cancer of the digestive system, and pneumonia.</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8</a:t>
            </a:fld>
            <a:endParaRPr lang="en-US" dirty="0"/>
          </a:p>
        </p:txBody>
      </p:sp>
    </p:spTree>
    <p:extLst>
      <p:ext uri="{BB962C8B-B14F-4D97-AF65-F5344CB8AC3E}">
        <p14:creationId xmlns:p14="http://schemas.microsoft.com/office/powerpoint/2010/main" val="1356926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Most</a:t>
            </a:r>
            <a:r>
              <a:rPr lang="en-US" baseline="0" dirty="0"/>
              <a:t> students will select E, K, or 4. These three would confirm but not disconfirm the hypothesis. Turning over 7 would either confirm the hypothesis (consonant on other side) but would also disconfirm the hypothesis (a vowel on the other side). Discuss why people choose the first three cards but not 7. It is easier for us to think of ways to confirm a hypothesis than disconfirm a hypothesis</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9</a:t>
            </a:fld>
            <a:endParaRPr lang="en-US" dirty="0"/>
          </a:p>
        </p:txBody>
      </p:sp>
    </p:spTree>
    <p:extLst>
      <p:ext uri="{BB962C8B-B14F-4D97-AF65-F5344CB8AC3E}">
        <p14:creationId xmlns:p14="http://schemas.microsoft.com/office/powerpoint/2010/main" val="809617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Support for political candidates is a good example of confirmation bias. Once a person develops a preference</a:t>
            </a:r>
            <a:r>
              <a:rPr lang="en-US" baseline="0" dirty="0"/>
              <a:t> for one candidate over another, they will ignore information that presents negative information of the candidate and seek out information that supports their opinion. If you don’t want to use politics, consider using the example of buying a car. Once you know you like Ford over a Honda, you will look for information that shows Fords are better than Hondas (e.g., American made; more places than can repair the car).</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10</a:t>
            </a:fld>
            <a:endParaRPr lang="en-US" dirty="0"/>
          </a:p>
        </p:txBody>
      </p:sp>
    </p:spTree>
    <p:extLst>
      <p:ext uri="{BB962C8B-B14F-4D97-AF65-F5344CB8AC3E}">
        <p14:creationId xmlns:p14="http://schemas.microsoft.com/office/powerpoint/2010/main" val="749001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An</a:t>
            </a:r>
            <a:r>
              <a:rPr lang="en-US" baseline="0" dirty="0"/>
              <a:t> example from social psychology is the fundamental attribution error in which we give more weight to a person’s disposition and less weight to the situation. So when we see someone’s behavior, our theory of what caused it is guided by our belief that the cause was the person’s behavior rather than the situation. Use the experience of getting cutoff in traffic. We might immediately assume that the person who did it is a jerk rather than consider that the person may be responding to a family emergency.</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11</a:t>
            </a:fld>
            <a:endParaRPr lang="en-US" dirty="0"/>
          </a:p>
        </p:txBody>
      </p:sp>
    </p:spTree>
    <p:extLst>
      <p:ext uri="{BB962C8B-B14F-4D97-AF65-F5344CB8AC3E}">
        <p14:creationId xmlns:p14="http://schemas.microsoft.com/office/powerpoint/2010/main" val="3764059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748922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82694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39816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28650" y="1817461"/>
            <a:ext cx="7886700" cy="43513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14447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828267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90128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30713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558887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1296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759130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28309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p:cNvPicPr>
            <a:picLocks noChangeAspect="1"/>
          </p:cNvPicPr>
          <p:nvPr userDrawn="1"/>
        </p:nvPicPr>
        <p:blipFill rotWithShape="1">
          <a:blip r:embed="rId13">
            <a:extLst>
              <a:ext uri="{28A0092B-C50C-407E-A947-70E740481C1C}">
                <a14:useLocalDpi xmlns:a14="http://schemas.microsoft.com/office/drawing/2010/main" val="0"/>
              </a:ext>
            </a:extLst>
          </a:blip>
          <a:srcRect t="-1" r="92120" b="119"/>
          <a:stretch/>
        </p:blipFill>
        <p:spPr>
          <a:xfrm>
            <a:off x="0" y="8164"/>
            <a:ext cx="579664" cy="6849836"/>
          </a:xfrm>
          <a:prstGeom prst="rect">
            <a:avLst/>
          </a:prstGeom>
        </p:spPr>
      </p:pic>
      <p:sp>
        <p:nvSpPr>
          <p:cNvPr id="9" name="Rectangle 8"/>
          <p:cNvSpPr/>
          <p:nvPr userDrawn="1"/>
        </p:nvSpPr>
        <p:spPr>
          <a:xfrm>
            <a:off x="604157" y="6249673"/>
            <a:ext cx="7821386" cy="461665"/>
          </a:xfrm>
          <a:prstGeom prst="rect">
            <a:avLst/>
          </a:prstGeom>
        </p:spPr>
        <p:txBody>
          <a:bodyPr wrap="square">
            <a:spAutoFit/>
          </a:bodyPr>
          <a:lstStyle/>
          <a:p>
            <a:r>
              <a:rPr lang="en-US" sz="1200" dirty="0" smtClean="0"/>
              <a:t>Ann Sloan Devlin, The Research Experience: Planning, Conducting, and Reporting Research 1st Edition © 2017 SAGE Publications, Inc.</a:t>
            </a:r>
            <a:endParaRPr lang="en-US" sz="1200" dirty="0"/>
          </a:p>
        </p:txBody>
      </p:sp>
    </p:spTree>
    <p:extLst>
      <p:ext uri="{BB962C8B-B14F-4D97-AF65-F5344CB8AC3E}">
        <p14:creationId xmlns:p14="http://schemas.microsoft.com/office/powerpoint/2010/main" val="86264665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833" y="358926"/>
            <a:ext cx="4392538" cy="6204246"/>
          </a:xfrm>
          <a:prstGeom prst="rect">
            <a:avLst/>
          </a:prstGeom>
        </p:spPr>
      </p:pic>
      <p:sp>
        <p:nvSpPr>
          <p:cNvPr id="9" name="Rectangle 8"/>
          <p:cNvSpPr/>
          <p:nvPr/>
        </p:nvSpPr>
        <p:spPr>
          <a:xfrm>
            <a:off x="4788214" y="2093907"/>
            <a:ext cx="4201962" cy="2246769"/>
          </a:xfrm>
          <a:prstGeom prst="rect">
            <a:avLst/>
          </a:prstGeom>
        </p:spPr>
        <p:txBody>
          <a:bodyPr wrap="square">
            <a:spAutoFit/>
          </a:bodyPr>
          <a:lstStyle/>
          <a:p>
            <a:r>
              <a:rPr lang="en-US" sz="3000" b="1" dirty="0" smtClean="0"/>
              <a:t>The Research Experience: Planning, Conducting, and Reporting Research</a:t>
            </a:r>
          </a:p>
          <a:p>
            <a:r>
              <a:rPr lang="en-US" sz="2000" dirty="0" smtClean="0"/>
              <a:t>© Ann Sloan Devlin</a:t>
            </a:r>
            <a:endParaRPr lang="en-US" sz="2000" dirty="0"/>
          </a:p>
        </p:txBody>
      </p:sp>
    </p:spTree>
    <p:extLst>
      <p:ext uri="{BB962C8B-B14F-4D97-AF65-F5344CB8AC3E}">
        <p14:creationId xmlns:p14="http://schemas.microsoft.com/office/powerpoint/2010/main" val="10220009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741" y="995095"/>
            <a:ext cx="2496291" cy="517511"/>
          </a:xfrm>
        </p:spPr>
        <p:txBody>
          <a:bodyPr>
            <a:noAutofit/>
          </a:bodyPr>
          <a:lstStyle/>
          <a:p>
            <a:r>
              <a:rPr lang="en-US" sz="3600" dirty="0"/>
              <a:t>Heuristics</a:t>
            </a:r>
          </a:p>
        </p:txBody>
      </p:sp>
      <p:sp>
        <p:nvSpPr>
          <p:cNvPr id="3" name="Content Placeholder 2"/>
          <p:cNvSpPr>
            <a:spLocks noGrp="1"/>
          </p:cNvSpPr>
          <p:nvPr>
            <p:ph idx="1"/>
          </p:nvPr>
        </p:nvSpPr>
        <p:spPr>
          <a:xfrm>
            <a:off x="614378" y="2304650"/>
            <a:ext cx="7543800" cy="3506489"/>
          </a:xfrm>
        </p:spPr>
        <p:txBody>
          <a:bodyPr>
            <a:noAutofit/>
          </a:bodyPr>
          <a:lstStyle/>
          <a:p>
            <a:r>
              <a:rPr lang="en-US" sz="2200" dirty="0"/>
              <a:t>Humans want to confirm </a:t>
            </a:r>
            <a:r>
              <a:rPr lang="en-US" sz="2200" dirty="0" smtClean="0"/>
              <a:t>hypotheses</a:t>
            </a:r>
            <a:endParaRPr lang="en-US" sz="2200" dirty="0"/>
          </a:p>
          <a:p>
            <a:pPr lvl="1"/>
            <a:r>
              <a:rPr lang="en-US" sz="2200" b="1" dirty="0"/>
              <a:t>Watson Selection Task</a:t>
            </a:r>
            <a:r>
              <a:rPr lang="en-US" sz="2200" dirty="0"/>
              <a:t>: a logic problem in which you have to determine which of four two-sided cards need to be turned over to evaluate the stated hypothesis </a:t>
            </a:r>
            <a:endParaRPr lang="en-US" sz="2200" b="1" dirty="0"/>
          </a:p>
          <a:p>
            <a:pPr marL="685800" lvl="2">
              <a:lnSpc>
                <a:spcPct val="100000"/>
              </a:lnSpc>
            </a:pPr>
            <a:r>
              <a:rPr lang="en-US" sz="2200" b="1" dirty="0"/>
              <a:t>Confirmation bias</a:t>
            </a:r>
            <a:r>
              <a:rPr lang="en-US" sz="2200" dirty="0"/>
              <a:t>: people seek out information that confirms (rather than disconfirms) their </a:t>
            </a:r>
            <a:r>
              <a:rPr lang="en-US" sz="2200" dirty="0" smtClean="0"/>
              <a:t>hypotheses</a:t>
            </a:r>
            <a:endParaRPr lang="en-US" sz="2200" b="1" dirty="0"/>
          </a:p>
          <a:p>
            <a:pPr lvl="3"/>
            <a:r>
              <a:rPr lang="en-US" sz="2200" dirty="0"/>
              <a:t>We need to know what would make a hypothesis incorrect</a:t>
            </a:r>
          </a:p>
          <a:p>
            <a:pPr lvl="1"/>
            <a:endParaRPr lang="en-US" sz="2200" b="1" u="sng" dirty="0"/>
          </a:p>
          <a:p>
            <a:pPr lvl="1"/>
            <a:endParaRPr lang="en-US" sz="2200" b="1" u="sng" dirty="0"/>
          </a:p>
          <a:p>
            <a:endParaRPr lang="en-US" sz="2200" dirty="0"/>
          </a:p>
          <a:p>
            <a:pPr lvl="1"/>
            <a:endParaRPr lang="en-US" sz="2200" dirty="0"/>
          </a:p>
        </p:txBody>
      </p:sp>
    </p:spTree>
    <p:extLst>
      <p:ext uri="{BB962C8B-B14F-4D97-AF65-F5344CB8AC3E}">
        <p14:creationId xmlns:p14="http://schemas.microsoft.com/office/powerpoint/2010/main" val="35678960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5833" y="901091"/>
            <a:ext cx="5658235" cy="782430"/>
          </a:xfrm>
        </p:spPr>
        <p:txBody>
          <a:bodyPr>
            <a:normAutofit/>
          </a:bodyPr>
          <a:lstStyle/>
          <a:p>
            <a:r>
              <a:rPr lang="en-US" sz="3600" dirty="0"/>
              <a:t>Other problems in thinking</a:t>
            </a:r>
          </a:p>
        </p:txBody>
      </p:sp>
      <p:sp>
        <p:nvSpPr>
          <p:cNvPr id="3" name="Content Placeholder 2"/>
          <p:cNvSpPr>
            <a:spLocks noGrp="1"/>
          </p:cNvSpPr>
          <p:nvPr>
            <p:ph idx="1"/>
          </p:nvPr>
        </p:nvSpPr>
        <p:spPr>
          <a:xfrm>
            <a:off x="588741" y="2398655"/>
            <a:ext cx="7543800" cy="1139303"/>
          </a:xfrm>
        </p:spPr>
        <p:txBody>
          <a:bodyPr>
            <a:normAutofit/>
          </a:bodyPr>
          <a:lstStyle/>
          <a:p>
            <a:r>
              <a:rPr lang="en-US" sz="2200" dirty="0"/>
              <a:t>Problems in scientific </a:t>
            </a:r>
            <a:r>
              <a:rPr lang="en-US" sz="2200" dirty="0" smtClean="0"/>
              <a:t>thinking</a:t>
            </a:r>
            <a:endParaRPr lang="en-US" sz="2200" dirty="0"/>
          </a:p>
          <a:p>
            <a:pPr lvl="1"/>
            <a:r>
              <a:rPr lang="en-US" sz="2200" dirty="0"/>
              <a:t>Theory influences </a:t>
            </a:r>
            <a:r>
              <a:rPr lang="en-US" sz="2200" dirty="0" smtClean="0"/>
              <a:t>observations</a:t>
            </a:r>
            <a:r>
              <a:rPr lang="en-US" sz="2400" kern="1200" dirty="0" smtClean="0">
                <a:solidFill>
                  <a:schemeClr val="tx1"/>
                </a:solidFill>
                <a:latin typeface="+mn-lt"/>
                <a:ea typeface="+mn-ea"/>
                <a:cs typeface="+mn-cs"/>
              </a:rPr>
              <a:t>—</a:t>
            </a:r>
            <a:r>
              <a:rPr lang="en-US" sz="2200" dirty="0" smtClean="0"/>
              <a:t>our </a:t>
            </a:r>
            <a:r>
              <a:rPr lang="en-US" sz="2200" dirty="0"/>
              <a:t>theory limits the observations we make</a:t>
            </a:r>
            <a:r>
              <a:rPr lang="en-US" sz="2200" dirty="0" smtClean="0"/>
              <a:t>.</a:t>
            </a:r>
            <a:endParaRPr lang="en-US" sz="2200" b="1" u="sng" dirty="0"/>
          </a:p>
        </p:txBody>
      </p:sp>
    </p:spTree>
    <p:extLst>
      <p:ext uri="{BB962C8B-B14F-4D97-AF65-F5344CB8AC3E}">
        <p14:creationId xmlns:p14="http://schemas.microsoft.com/office/powerpoint/2010/main" val="1637426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5832" y="892546"/>
            <a:ext cx="5649689" cy="671335"/>
          </a:xfrm>
        </p:spPr>
        <p:txBody>
          <a:bodyPr>
            <a:normAutofit/>
          </a:bodyPr>
          <a:lstStyle/>
          <a:p>
            <a:r>
              <a:rPr lang="en-US" sz="3600" dirty="0"/>
              <a:t>Other problems in thinking</a:t>
            </a:r>
          </a:p>
        </p:txBody>
      </p:sp>
      <p:sp>
        <p:nvSpPr>
          <p:cNvPr id="3" name="Content Placeholder 2"/>
          <p:cNvSpPr>
            <a:spLocks noGrp="1"/>
          </p:cNvSpPr>
          <p:nvPr>
            <p:ph idx="1"/>
          </p:nvPr>
        </p:nvSpPr>
        <p:spPr>
          <a:xfrm>
            <a:off x="614379" y="2373018"/>
            <a:ext cx="7273390" cy="1968246"/>
          </a:xfrm>
        </p:spPr>
        <p:txBody>
          <a:bodyPr>
            <a:noAutofit/>
          </a:bodyPr>
          <a:lstStyle/>
          <a:p>
            <a:pPr>
              <a:lnSpc>
                <a:spcPct val="100000"/>
              </a:lnSpc>
            </a:pPr>
            <a:r>
              <a:rPr lang="en-US" sz="2200" dirty="0"/>
              <a:t>Problems in pseudoscientific </a:t>
            </a:r>
            <a:r>
              <a:rPr lang="en-US" sz="2200" dirty="0" smtClean="0"/>
              <a:t>thinking</a:t>
            </a:r>
            <a:endParaRPr lang="en-US" sz="2200" dirty="0"/>
          </a:p>
          <a:p>
            <a:pPr marL="274320" lvl="1">
              <a:lnSpc>
                <a:spcPct val="100000"/>
              </a:lnSpc>
            </a:pPr>
            <a:r>
              <a:rPr lang="en-US" sz="2200" dirty="0"/>
              <a:t>Scientific language does not make a </a:t>
            </a:r>
            <a:r>
              <a:rPr lang="en-US" sz="2200" dirty="0" smtClean="0"/>
              <a:t>science</a:t>
            </a:r>
            <a:endParaRPr lang="en-US" sz="2200" dirty="0"/>
          </a:p>
          <a:p>
            <a:pPr lvl="2">
              <a:lnSpc>
                <a:spcPct val="100000"/>
              </a:lnSpc>
            </a:pPr>
            <a:r>
              <a:rPr lang="en-US" sz="2200" b="1" dirty="0"/>
              <a:t>Pseudoscientific thinking</a:t>
            </a:r>
            <a:r>
              <a:rPr lang="en-US" sz="2200" dirty="0"/>
              <a:t>: reference to a theory or method that does not have scientific </a:t>
            </a:r>
            <a:r>
              <a:rPr lang="en-US" sz="2200" dirty="0" smtClean="0"/>
              <a:t>support</a:t>
            </a:r>
            <a:endParaRPr lang="en-US" sz="2200" dirty="0"/>
          </a:p>
        </p:txBody>
      </p:sp>
    </p:spTree>
    <p:extLst>
      <p:ext uri="{BB962C8B-B14F-4D97-AF65-F5344CB8AC3E}">
        <p14:creationId xmlns:p14="http://schemas.microsoft.com/office/powerpoint/2010/main" val="15487099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5833" y="798541"/>
            <a:ext cx="5769330" cy="654244"/>
          </a:xfrm>
        </p:spPr>
        <p:txBody>
          <a:bodyPr>
            <a:normAutofit/>
          </a:bodyPr>
          <a:lstStyle/>
          <a:p>
            <a:r>
              <a:rPr lang="en-US" sz="3600" dirty="0"/>
              <a:t>Other problems in thinking</a:t>
            </a:r>
          </a:p>
        </p:txBody>
      </p:sp>
      <p:sp>
        <p:nvSpPr>
          <p:cNvPr id="3" name="Content Placeholder 2"/>
          <p:cNvSpPr>
            <a:spLocks noGrp="1"/>
          </p:cNvSpPr>
          <p:nvPr>
            <p:ph idx="1"/>
          </p:nvPr>
        </p:nvSpPr>
        <p:spPr>
          <a:xfrm>
            <a:off x="631469" y="2082460"/>
            <a:ext cx="7543800" cy="3412485"/>
          </a:xfrm>
        </p:spPr>
        <p:txBody>
          <a:bodyPr>
            <a:noAutofit/>
          </a:bodyPr>
          <a:lstStyle/>
          <a:p>
            <a:r>
              <a:rPr lang="en-US" sz="2200" dirty="0"/>
              <a:t>Problems in pseudoscientific </a:t>
            </a:r>
            <a:r>
              <a:rPr lang="en-US" sz="2200" dirty="0" smtClean="0"/>
              <a:t>thinking</a:t>
            </a:r>
            <a:endParaRPr lang="en-US" sz="2200" dirty="0"/>
          </a:p>
          <a:p>
            <a:pPr lvl="1">
              <a:lnSpc>
                <a:spcPct val="100000"/>
              </a:lnSpc>
            </a:pPr>
            <a:r>
              <a:rPr lang="en-US" sz="2200" b="1" dirty="0"/>
              <a:t>Coincidence (gambler’s fallacy)</a:t>
            </a:r>
            <a:r>
              <a:rPr lang="en-US" sz="2200" dirty="0"/>
              <a:t>: thinking that an event is less likely to occur if it has just occurred or that it is likely to occur if it hasn’t occurred for some </a:t>
            </a:r>
            <a:r>
              <a:rPr lang="en-US" sz="2200" dirty="0" smtClean="0"/>
              <a:t>time</a:t>
            </a:r>
            <a:endParaRPr lang="en-US" sz="2200" dirty="0"/>
          </a:p>
          <a:p>
            <a:pPr lvl="1"/>
            <a:r>
              <a:rPr lang="en-US" sz="2200" dirty="0"/>
              <a:t>Correlation is </a:t>
            </a:r>
            <a:r>
              <a:rPr lang="en-US" sz="2200" dirty="0" smtClean="0"/>
              <a:t>causation</a:t>
            </a:r>
            <a:r>
              <a:rPr lang="en-US" sz="2400" kern="1200" dirty="0" smtClean="0">
                <a:solidFill>
                  <a:schemeClr val="tx1"/>
                </a:solidFill>
                <a:latin typeface="+mn-lt"/>
                <a:ea typeface="+mn-ea"/>
                <a:cs typeface="+mn-cs"/>
              </a:rPr>
              <a:t>—</a:t>
            </a:r>
            <a:r>
              <a:rPr lang="en-US" sz="2200" dirty="0" smtClean="0"/>
              <a:t>two </a:t>
            </a:r>
            <a:r>
              <a:rPr lang="en-US" sz="2200" dirty="0"/>
              <a:t>events that occur together caused each </a:t>
            </a:r>
            <a:r>
              <a:rPr lang="en-US" sz="2200" dirty="0" smtClean="0"/>
              <a:t>other</a:t>
            </a:r>
            <a:endParaRPr lang="en-US" sz="2200" dirty="0"/>
          </a:p>
          <a:p>
            <a:pPr lvl="1"/>
            <a:r>
              <a:rPr lang="en-US" sz="2200" dirty="0"/>
              <a:t>Representativeness (base rate) – we look for events that match the frequency of occurrence in our </a:t>
            </a:r>
            <a:r>
              <a:rPr lang="en-US" sz="2200" dirty="0" smtClean="0"/>
              <a:t>experience</a:t>
            </a:r>
            <a:endParaRPr lang="en-US" sz="2200" dirty="0"/>
          </a:p>
        </p:txBody>
      </p:sp>
    </p:spTree>
    <p:extLst>
      <p:ext uri="{BB962C8B-B14F-4D97-AF65-F5344CB8AC3E}">
        <p14:creationId xmlns:p14="http://schemas.microsoft.com/office/powerpoint/2010/main" val="39957202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742" y="747267"/>
            <a:ext cx="5837696" cy="594423"/>
          </a:xfrm>
        </p:spPr>
        <p:txBody>
          <a:bodyPr>
            <a:normAutofit/>
          </a:bodyPr>
          <a:lstStyle/>
          <a:p>
            <a:r>
              <a:rPr lang="en-US" sz="3600" dirty="0"/>
              <a:t>Other problems in thinking</a:t>
            </a:r>
          </a:p>
        </p:txBody>
      </p:sp>
      <p:sp>
        <p:nvSpPr>
          <p:cNvPr id="3" name="Content Placeholder 2"/>
          <p:cNvSpPr>
            <a:spLocks noGrp="1"/>
          </p:cNvSpPr>
          <p:nvPr>
            <p:ph idx="1"/>
          </p:nvPr>
        </p:nvSpPr>
        <p:spPr>
          <a:xfrm>
            <a:off x="622924" y="2176465"/>
            <a:ext cx="7543800" cy="2617726"/>
          </a:xfrm>
        </p:spPr>
        <p:txBody>
          <a:bodyPr>
            <a:noAutofit/>
          </a:bodyPr>
          <a:lstStyle/>
          <a:p>
            <a:r>
              <a:rPr lang="en-US" sz="2200" dirty="0"/>
              <a:t>Logical problems in </a:t>
            </a:r>
            <a:r>
              <a:rPr lang="en-US" sz="2200" dirty="0" smtClean="0"/>
              <a:t>thinking</a:t>
            </a:r>
            <a:endParaRPr lang="en-US" sz="2200" dirty="0"/>
          </a:p>
          <a:p>
            <a:pPr lvl="1">
              <a:lnSpc>
                <a:spcPct val="100000"/>
              </a:lnSpc>
            </a:pPr>
            <a:r>
              <a:rPr lang="en-US" sz="2200" b="1" dirty="0"/>
              <a:t>Hasty generalizations</a:t>
            </a:r>
            <a:r>
              <a:rPr lang="en-US" sz="2200" dirty="0"/>
              <a:t>: reaching conclusions before the evidence is </a:t>
            </a:r>
            <a:r>
              <a:rPr lang="en-US" sz="2200" dirty="0" smtClean="0"/>
              <a:t>warranted</a:t>
            </a:r>
            <a:endParaRPr lang="en-US" sz="2200" dirty="0"/>
          </a:p>
          <a:p>
            <a:pPr lvl="1">
              <a:lnSpc>
                <a:spcPct val="100000"/>
              </a:lnSpc>
            </a:pPr>
            <a:r>
              <a:rPr lang="en-US" sz="2200" dirty="0"/>
              <a:t>Inductive reasoning is the ability to use premises to draw probable </a:t>
            </a:r>
            <a:r>
              <a:rPr lang="en-US" sz="2200" dirty="0" smtClean="0"/>
              <a:t>conclusions</a:t>
            </a:r>
            <a:endParaRPr lang="en-US" sz="2200" b="1" dirty="0"/>
          </a:p>
          <a:p>
            <a:pPr marL="685800" lvl="2">
              <a:lnSpc>
                <a:spcPct val="100000"/>
              </a:lnSpc>
            </a:pPr>
            <a:r>
              <a:rPr lang="en-US" sz="2200" b="1" dirty="0"/>
              <a:t>Faulty induction</a:t>
            </a:r>
            <a:r>
              <a:rPr lang="en-US" sz="2200" dirty="0"/>
              <a:t>: reasoning from the premises to a conclusion that is not </a:t>
            </a:r>
            <a:r>
              <a:rPr lang="en-US" sz="2200" dirty="0" smtClean="0"/>
              <a:t>warranted</a:t>
            </a:r>
            <a:endParaRPr lang="en-US" sz="2200" dirty="0"/>
          </a:p>
        </p:txBody>
      </p:sp>
    </p:spTree>
    <p:extLst>
      <p:ext uri="{BB962C8B-B14F-4D97-AF65-F5344CB8AC3E}">
        <p14:creationId xmlns:p14="http://schemas.microsoft.com/office/powerpoint/2010/main" val="299206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7287" y="918182"/>
            <a:ext cx="5709509" cy="662789"/>
          </a:xfrm>
        </p:spPr>
        <p:txBody>
          <a:bodyPr>
            <a:normAutofit/>
          </a:bodyPr>
          <a:lstStyle/>
          <a:p>
            <a:r>
              <a:rPr lang="en-US" sz="3600" dirty="0"/>
              <a:t>Other problems in thinking</a:t>
            </a:r>
          </a:p>
        </p:txBody>
      </p:sp>
      <p:sp>
        <p:nvSpPr>
          <p:cNvPr id="3" name="Content Placeholder 2"/>
          <p:cNvSpPr>
            <a:spLocks noGrp="1"/>
          </p:cNvSpPr>
          <p:nvPr>
            <p:ph idx="1"/>
          </p:nvPr>
        </p:nvSpPr>
        <p:spPr>
          <a:xfrm>
            <a:off x="597287" y="2270467"/>
            <a:ext cx="7170840" cy="2857009"/>
          </a:xfrm>
        </p:spPr>
        <p:txBody>
          <a:bodyPr>
            <a:noAutofit/>
          </a:bodyPr>
          <a:lstStyle/>
          <a:p>
            <a:pPr>
              <a:lnSpc>
                <a:spcPct val="110000"/>
              </a:lnSpc>
            </a:pPr>
            <a:r>
              <a:rPr lang="en-US" sz="2200" dirty="0"/>
              <a:t>Logical problems in </a:t>
            </a:r>
            <a:r>
              <a:rPr lang="en-US" sz="2200" dirty="0" smtClean="0"/>
              <a:t>thinking</a:t>
            </a:r>
            <a:endParaRPr lang="en-US" sz="2200" dirty="0"/>
          </a:p>
          <a:p>
            <a:pPr lvl="1">
              <a:lnSpc>
                <a:spcPct val="110000"/>
              </a:lnSpc>
            </a:pPr>
            <a:r>
              <a:rPr lang="en-US" sz="2200" b="1" dirty="0"/>
              <a:t>Overreliance on authorities</a:t>
            </a:r>
            <a:r>
              <a:rPr lang="en-US" sz="2200" dirty="0"/>
              <a:t>: trusting authorities without examining the evidence </a:t>
            </a:r>
            <a:r>
              <a:rPr lang="en-US" sz="2200" dirty="0" smtClean="0"/>
              <a:t>ourselves</a:t>
            </a:r>
            <a:endParaRPr lang="en-US" sz="2200" dirty="0"/>
          </a:p>
          <a:p>
            <a:pPr lvl="1">
              <a:lnSpc>
                <a:spcPct val="110000"/>
              </a:lnSpc>
            </a:pPr>
            <a:r>
              <a:rPr lang="en-US" sz="2200" b="1" dirty="0"/>
              <a:t>Reproducibility Project</a:t>
            </a:r>
            <a:r>
              <a:rPr lang="en-US" sz="2200" dirty="0"/>
              <a:t>: project in which researchers are trying to reproduce the findings of 100 experimental and correlational articles in psychology</a:t>
            </a:r>
            <a:r>
              <a:rPr lang="en-US" sz="2200" dirty="0" smtClean="0"/>
              <a:t>.</a:t>
            </a:r>
            <a:endParaRPr lang="en-US" sz="2200" dirty="0"/>
          </a:p>
        </p:txBody>
      </p:sp>
    </p:spTree>
    <p:extLst>
      <p:ext uri="{BB962C8B-B14F-4D97-AF65-F5344CB8AC3E}">
        <p14:creationId xmlns:p14="http://schemas.microsoft.com/office/powerpoint/2010/main" val="23675422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741" y="918183"/>
            <a:ext cx="5666780" cy="611515"/>
          </a:xfrm>
        </p:spPr>
        <p:txBody>
          <a:bodyPr>
            <a:normAutofit/>
          </a:bodyPr>
          <a:lstStyle/>
          <a:p>
            <a:r>
              <a:rPr lang="en-US" sz="3600" dirty="0"/>
              <a:t>Other problems in thinking</a:t>
            </a:r>
          </a:p>
        </p:txBody>
      </p:sp>
      <p:sp>
        <p:nvSpPr>
          <p:cNvPr id="3" name="Content Placeholder 2"/>
          <p:cNvSpPr>
            <a:spLocks noGrp="1"/>
          </p:cNvSpPr>
          <p:nvPr>
            <p:ph idx="1"/>
          </p:nvPr>
        </p:nvSpPr>
        <p:spPr>
          <a:xfrm>
            <a:off x="605833" y="2578116"/>
            <a:ext cx="7239207" cy="1575139"/>
          </a:xfrm>
        </p:spPr>
        <p:txBody>
          <a:bodyPr>
            <a:normAutofit/>
          </a:bodyPr>
          <a:lstStyle/>
          <a:p>
            <a:pPr>
              <a:lnSpc>
                <a:spcPct val="100000"/>
              </a:lnSpc>
            </a:pPr>
            <a:r>
              <a:rPr lang="en-US" sz="2200" dirty="0"/>
              <a:t>Psychological problems in </a:t>
            </a:r>
            <a:r>
              <a:rPr lang="en-US" sz="2200" dirty="0" smtClean="0"/>
              <a:t>thinking</a:t>
            </a:r>
            <a:endParaRPr lang="en-US" sz="2200" dirty="0"/>
          </a:p>
          <a:p>
            <a:pPr marL="685800" lvl="2"/>
            <a:r>
              <a:rPr lang="en-US" sz="2200" b="1" dirty="0"/>
              <a:t>Problem-solving inadequacy</a:t>
            </a:r>
            <a:r>
              <a:rPr lang="en-US" sz="2200" dirty="0"/>
              <a:t>: when we do not seek to disprove hypotheses, only to confirm them</a:t>
            </a:r>
            <a:r>
              <a:rPr lang="en-US" sz="2200" dirty="0" smtClean="0"/>
              <a:t>.</a:t>
            </a:r>
            <a:endParaRPr lang="en-US" sz="2200" dirty="0"/>
          </a:p>
        </p:txBody>
      </p:sp>
    </p:spTree>
    <p:extLst>
      <p:ext uri="{BB962C8B-B14F-4D97-AF65-F5344CB8AC3E}">
        <p14:creationId xmlns:p14="http://schemas.microsoft.com/office/powerpoint/2010/main" val="38531071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285" y="824179"/>
            <a:ext cx="6528453" cy="1115716"/>
          </a:xfrm>
        </p:spPr>
        <p:txBody>
          <a:bodyPr>
            <a:noAutofit/>
          </a:bodyPr>
          <a:lstStyle/>
          <a:p>
            <a:r>
              <a:rPr lang="en-US" sz="3600" dirty="0"/>
              <a:t>Doing Science as tradition and innovation</a:t>
            </a:r>
          </a:p>
        </p:txBody>
      </p:sp>
      <p:sp>
        <p:nvSpPr>
          <p:cNvPr id="3" name="Content Placeholder 2"/>
          <p:cNvSpPr>
            <a:spLocks noGrp="1"/>
          </p:cNvSpPr>
          <p:nvPr>
            <p:ph idx="1"/>
          </p:nvPr>
        </p:nvSpPr>
        <p:spPr>
          <a:xfrm>
            <a:off x="597287" y="2595208"/>
            <a:ext cx="7543800" cy="2130616"/>
          </a:xfrm>
        </p:spPr>
        <p:txBody>
          <a:bodyPr>
            <a:normAutofit/>
          </a:bodyPr>
          <a:lstStyle/>
          <a:p>
            <a:r>
              <a:rPr lang="en-US" sz="2200" dirty="0"/>
              <a:t>In the social sciences, scientific advances are a combination of tradition and </a:t>
            </a:r>
            <a:r>
              <a:rPr lang="en-US" sz="2200" dirty="0" smtClean="0"/>
              <a:t>innovation</a:t>
            </a:r>
            <a:endParaRPr lang="en-US" sz="2200" dirty="0"/>
          </a:p>
          <a:p>
            <a:pPr lvl="1"/>
            <a:r>
              <a:rPr lang="en-US" sz="2200" dirty="0"/>
              <a:t>We review the literature to show the tradition of the </a:t>
            </a:r>
            <a:r>
              <a:rPr lang="en-US" sz="2200" dirty="0" smtClean="0"/>
              <a:t>science</a:t>
            </a:r>
            <a:endParaRPr lang="en-US" sz="2200" dirty="0"/>
          </a:p>
          <a:p>
            <a:pPr lvl="1"/>
            <a:r>
              <a:rPr lang="en-US" sz="2200" dirty="0"/>
              <a:t>We propose new methods and studies to show innovation of the </a:t>
            </a:r>
            <a:r>
              <a:rPr lang="en-US" sz="2200" dirty="0" smtClean="0"/>
              <a:t>science</a:t>
            </a:r>
            <a:endParaRPr lang="en-US" sz="2200" dirty="0"/>
          </a:p>
        </p:txBody>
      </p:sp>
    </p:spTree>
    <p:extLst>
      <p:ext uri="{BB962C8B-B14F-4D97-AF65-F5344CB8AC3E}">
        <p14:creationId xmlns:p14="http://schemas.microsoft.com/office/powerpoint/2010/main" val="15360342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195" y="764359"/>
            <a:ext cx="7494128" cy="1132808"/>
          </a:xfrm>
        </p:spPr>
        <p:txBody>
          <a:bodyPr>
            <a:normAutofit/>
          </a:bodyPr>
          <a:lstStyle/>
          <a:p>
            <a:r>
              <a:rPr lang="en-US" sz="3600" dirty="0"/>
              <a:t>Research and the value of commonsense</a:t>
            </a:r>
          </a:p>
        </p:txBody>
      </p:sp>
      <p:sp>
        <p:nvSpPr>
          <p:cNvPr id="3" name="Content Placeholder 2"/>
          <p:cNvSpPr>
            <a:spLocks noGrp="1"/>
          </p:cNvSpPr>
          <p:nvPr>
            <p:ph idx="1"/>
          </p:nvPr>
        </p:nvSpPr>
        <p:spPr>
          <a:xfrm>
            <a:off x="622924" y="2535388"/>
            <a:ext cx="7543800" cy="2506631"/>
          </a:xfrm>
        </p:spPr>
        <p:txBody>
          <a:bodyPr>
            <a:normAutofit/>
          </a:bodyPr>
          <a:lstStyle/>
          <a:p>
            <a:r>
              <a:rPr lang="en-US" sz="2200" dirty="0"/>
              <a:t>Humans bring a variety of experiences to solve the everyday, simple </a:t>
            </a:r>
            <a:r>
              <a:rPr lang="en-US" sz="2200" dirty="0" smtClean="0"/>
              <a:t>problems</a:t>
            </a:r>
            <a:endParaRPr lang="en-US" sz="2200" dirty="0"/>
          </a:p>
          <a:p>
            <a:r>
              <a:rPr lang="en-US" sz="2200" dirty="0"/>
              <a:t>Research that uses commonsense may be the most </a:t>
            </a:r>
            <a:r>
              <a:rPr lang="en-US" sz="2200" dirty="0" smtClean="0"/>
              <a:t>powerful</a:t>
            </a:r>
            <a:endParaRPr lang="en-US" sz="2200" dirty="0"/>
          </a:p>
          <a:p>
            <a:pPr lvl="1"/>
            <a:r>
              <a:rPr lang="en-US" sz="2200" dirty="0"/>
              <a:t>Hindsight bias</a:t>
            </a:r>
            <a:r>
              <a:rPr lang="en-US" sz="2200" b="1" dirty="0"/>
              <a:t>: </a:t>
            </a:r>
            <a:r>
              <a:rPr lang="en-US" sz="2200" dirty="0"/>
              <a:t>after an event has occurred, we have the tendency to claim that it could have been easily </a:t>
            </a:r>
            <a:r>
              <a:rPr lang="en-US" sz="2200" dirty="0" smtClean="0"/>
              <a:t>predicted</a:t>
            </a:r>
            <a:endParaRPr lang="en-US" sz="2200" dirty="0"/>
          </a:p>
        </p:txBody>
      </p:sp>
    </p:spTree>
    <p:extLst>
      <p:ext uri="{BB962C8B-B14F-4D97-AF65-F5344CB8AC3E}">
        <p14:creationId xmlns:p14="http://schemas.microsoft.com/office/powerpoint/2010/main" val="17873640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195" y="866908"/>
            <a:ext cx="4306546" cy="671335"/>
          </a:xfrm>
        </p:spPr>
        <p:txBody>
          <a:bodyPr>
            <a:normAutofit/>
          </a:bodyPr>
          <a:lstStyle/>
          <a:p>
            <a:r>
              <a:rPr lang="en-US" sz="3600" dirty="0"/>
              <a:t>Flexibility in thinking</a:t>
            </a:r>
          </a:p>
        </p:txBody>
      </p:sp>
      <p:sp>
        <p:nvSpPr>
          <p:cNvPr id="3" name="Content Placeholder 2"/>
          <p:cNvSpPr>
            <a:spLocks noGrp="1"/>
          </p:cNvSpPr>
          <p:nvPr>
            <p:ph idx="1"/>
          </p:nvPr>
        </p:nvSpPr>
        <p:spPr>
          <a:xfrm>
            <a:off x="605833" y="2227738"/>
            <a:ext cx="7543800" cy="2737368"/>
          </a:xfrm>
        </p:spPr>
        <p:txBody>
          <a:bodyPr>
            <a:noAutofit/>
          </a:bodyPr>
          <a:lstStyle/>
          <a:p>
            <a:r>
              <a:rPr lang="en-US" sz="2200" dirty="0"/>
              <a:t>Humans are very good problem </a:t>
            </a:r>
            <a:r>
              <a:rPr lang="en-US" sz="2200" dirty="0" smtClean="0"/>
              <a:t>solvers</a:t>
            </a:r>
            <a:endParaRPr lang="en-US" sz="2200" dirty="0"/>
          </a:p>
          <a:p>
            <a:pPr lvl="1"/>
            <a:r>
              <a:rPr lang="en-US" sz="2200" dirty="0"/>
              <a:t>We can imagine using objects in a variety of ways </a:t>
            </a:r>
          </a:p>
          <a:p>
            <a:pPr lvl="1"/>
            <a:r>
              <a:rPr lang="en-US" sz="2200" dirty="0"/>
              <a:t>Researchers have to also come up with new ways to measure existing behavior and </a:t>
            </a:r>
            <a:r>
              <a:rPr lang="en-US" sz="2200" dirty="0" smtClean="0"/>
              <a:t>attitudes</a:t>
            </a:r>
            <a:endParaRPr lang="en-US" sz="2200" dirty="0"/>
          </a:p>
          <a:p>
            <a:pPr lvl="2"/>
            <a:r>
              <a:rPr lang="en-US" sz="2200" b="1" dirty="0"/>
              <a:t>Social desirability</a:t>
            </a:r>
            <a:r>
              <a:rPr lang="en-US" sz="2200" dirty="0"/>
              <a:t>: responding to experimental stimuli and/or scales in a way that presents the respondent in a positive (socially appropriate) light</a:t>
            </a:r>
            <a:r>
              <a:rPr lang="en-US" sz="2200" dirty="0" smtClean="0"/>
              <a:t>.</a:t>
            </a:r>
            <a:endParaRPr lang="en-US" sz="2200" b="1" dirty="0"/>
          </a:p>
        </p:txBody>
      </p:sp>
    </p:spTree>
    <p:extLst>
      <p:ext uri="{BB962C8B-B14F-4D97-AF65-F5344CB8AC3E}">
        <p14:creationId xmlns:p14="http://schemas.microsoft.com/office/powerpoint/2010/main" val="6431156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3584" y="3173469"/>
            <a:ext cx="7543800" cy="1031062"/>
          </a:xfrm>
        </p:spPr>
        <p:txBody>
          <a:bodyPr>
            <a:noAutofit/>
          </a:bodyPr>
          <a:lstStyle/>
          <a:p>
            <a:pPr algn="ctr"/>
            <a:r>
              <a:rPr lang="en-US" sz="3200" b="1" dirty="0" smtClean="0"/>
              <a:t>Research</a:t>
            </a:r>
            <a:r>
              <a:rPr lang="en-US" sz="3200" b="1" dirty="0"/>
              <a:t>, Biases in thinking, and the role of theories</a:t>
            </a:r>
          </a:p>
        </p:txBody>
      </p:sp>
      <p:sp>
        <p:nvSpPr>
          <p:cNvPr id="2" name="Rectangle 1"/>
          <p:cNvSpPr/>
          <p:nvPr/>
        </p:nvSpPr>
        <p:spPr>
          <a:xfrm>
            <a:off x="3406726" y="1552266"/>
            <a:ext cx="2313454" cy="646331"/>
          </a:xfrm>
          <a:prstGeom prst="rect">
            <a:avLst/>
          </a:prstGeom>
        </p:spPr>
        <p:txBody>
          <a:bodyPr wrap="none">
            <a:spAutoFit/>
          </a:bodyPr>
          <a:lstStyle/>
          <a:p>
            <a:pPr algn="ctr"/>
            <a:r>
              <a:rPr lang="en-US" sz="3600" b="1" dirty="0"/>
              <a:t>Chapter 1</a:t>
            </a:r>
          </a:p>
        </p:txBody>
      </p:sp>
    </p:spTree>
    <p:extLst>
      <p:ext uri="{BB962C8B-B14F-4D97-AF65-F5344CB8AC3E}">
        <p14:creationId xmlns:p14="http://schemas.microsoft.com/office/powerpoint/2010/main" val="42555957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648" y="661808"/>
            <a:ext cx="7853051" cy="1207008"/>
          </a:xfrm>
        </p:spPr>
        <p:txBody>
          <a:bodyPr>
            <a:normAutofit/>
          </a:bodyPr>
          <a:lstStyle/>
          <a:p>
            <a:r>
              <a:rPr lang="en-US" sz="3600" dirty="0"/>
              <a:t>Theories: what they are and why they matter</a:t>
            </a:r>
          </a:p>
        </p:txBody>
      </p:sp>
      <p:sp>
        <p:nvSpPr>
          <p:cNvPr id="3" name="Content Placeholder 2"/>
          <p:cNvSpPr>
            <a:spLocks noGrp="1"/>
          </p:cNvSpPr>
          <p:nvPr>
            <p:ph idx="1"/>
          </p:nvPr>
        </p:nvSpPr>
        <p:spPr>
          <a:xfrm>
            <a:off x="622642" y="2321743"/>
            <a:ext cx="8201025" cy="3292844"/>
          </a:xfrm>
        </p:spPr>
        <p:txBody>
          <a:bodyPr>
            <a:noAutofit/>
          </a:bodyPr>
          <a:lstStyle/>
          <a:p>
            <a:r>
              <a:rPr lang="en-US" sz="2200" b="1" dirty="0"/>
              <a:t>Hypothesis</a:t>
            </a:r>
            <a:r>
              <a:rPr lang="en-US" sz="2200" dirty="0"/>
              <a:t>: “a testable proposition based on theory, stating an expected empirical outcome resulting from specific observable conditions” (Corsini, 2002, p. 463</a:t>
            </a:r>
            <a:r>
              <a:rPr lang="en-US" sz="2200" dirty="0" smtClean="0"/>
              <a:t>).</a:t>
            </a:r>
            <a:endParaRPr lang="en-US" sz="2200" dirty="0"/>
          </a:p>
          <a:p>
            <a:pPr>
              <a:lnSpc>
                <a:spcPct val="100000"/>
              </a:lnSpc>
            </a:pPr>
            <a:r>
              <a:rPr lang="en-US" sz="2200" b="1" dirty="0"/>
              <a:t>Theory</a:t>
            </a:r>
            <a:r>
              <a:rPr lang="en-US" sz="2200" dirty="0"/>
              <a:t>: “a body of interrelated principles and hypotheses that explain or predict a group of phenomena and have been largely verified by facts or data” (Corsini, 2002, p. 994</a:t>
            </a:r>
            <a:r>
              <a:rPr lang="en-US" sz="2200" dirty="0" smtClean="0"/>
              <a:t>).</a:t>
            </a:r>
            <a:endParaRPr lang="en-US" sz="2200" dirty="0"/>
          </a:p>
          <a:p>
            <a:r>
              <a:rPr lang="en-US" sz="2200" b="1" dirty="0"/>
              <a:t>Law</a:t>
            </a:r>
            <a:r>
              <a:rPr lang="en-US" sz="2200" dirty="0"/>
              <a:t>: “a theory accepted as correct, that has no significant rivals in accounting for the facts within its domain” (Corsini, 2002, p. 536</a:t>
            </a:r>
            <a:r>
              <a:rPr lang="en-US" sz="2200" dirty="0" smtClean="0"/>
              <a:t>).</a:t>
            </a:r>
            <a:endParaRPr lang="en-US" sz="2200" dirty="0"/>
          </a:p>
        </p:txBody>
      </p:sp>
    </p:spTree>
    <p:extLst>
      <p:ext uri="{BB962C8B-B14F-4D97-AF65-F5344CB8AC3E}">
        <p14:creationId xmlns:p14="http://schemas.microsoft.com/office/powerpoint/2010/main" val="6740418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7465" y="798542"/>
            <a:ext cx="8117971" cy="1207008"/>
          </a:xfrm>
        </p:spPr>
        <p:txBody>
          <a:bodyPr>
            <a:normAutofit/>
          </a:bodyPr>
          <a:lstStyle/>
          <a:p>
            <a:r>
              <a:rPr lang="en-US" sz="3600" dirty="0"/>
              <a:t>Theories: what they are and why they matter</a:t>
            </a:r>
          </a:p>
        </p:txBody>
      </p:sp>
      <p:sp>
        <p:nvSpPr>
          <p:cNvPr id="3" name="Content Placeholder 2"/>
          <p:cNvSpPr>
            <a:spLocks noGrp="1"/>
          </p:cNvSpPr>
          <p:nvPr>
            <p:ph idx="1"/>
          </p:nvPr>
        </p:nvSpPr>
        <p:spPr>
          <a:xfrm>
            <a:off x="528638" y="2193556"/>
            <a:ext cx="8201025" cy="3292844"/>
          </a:xfrm>
        </p:spPr>
        <p:txBody>
          <a:bodyPr>
            <a:normAutofit/>
          </a:bodyPr>
          <a:lstStyle/>
          <a:p>
            <a:pPr lvl="2"/>
            <a:endParaRPr lang="en-US" sz="2100" dirty="0"/>
          </a:p>
          <a:p>
            <a:pPr lvl="1"/>
            <a:endParaRPr lang="en-US" sz="2100" b="1" u="sng" dirty="0"/>
          </a:p>
          <a:p>
            <a:pPr lvl="1"/>
            <a:endParaRPr lang="en-US" sz="2100" b="1" u="sng" dirty="0"/>
          </a:p>
          <a:p>
            <a:endParaRPr lang="en-US" sz="2250" dirty="0"/>
          </a:p>
          <a:p>
            <a:pPr lvl="1"/>
            <a:endParaRPr lang="en-US" sz="2100" dirty="0"/>
          </a:p>
        </p:txBody>
      </p:sp>
      <p:graphicFrame>
        <p:nvGraphicFramePr>
          <p:cNvPr id="8" name="Diagram 7"/>
          <p:cNvGraphicFramePr/>
          <p:nvPr>
            <p:extLst>
              <p:ext uri="{D42A27DB-BD31-4B8C-83A1-F6EECF244321}">
                <p14:modId xmlns:p14="http://schemas.microsoft.com/office/powerpoint/2010/main" val="561247257"/>
              </p:ext>
            </p:extLst>
          </p:nvPr>
        </p:nvGraphicFramePr>
        <p:xfrm>
          <a:off x="816102" y="2528888"/>
          <a:ext cx="7756398" cy="274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96695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739" y="567805"/>
            <a:ext cx="8117971" cy="1207008"/>
          </a:xfrm>
        </p:spPr>
        <p:txBody>
          <a:bodyPr>
            <a:normAutofit/>
          </a:bodyPr>
          <a:lstStyle/>
          <a:p>
            <a:r>
              <a:rPr lang="en-US" sz="3600" dirty="0"/>
              <a:t>The connection between theory and a research question</a:t>
            </a:r>
          </a:p>
        </p:txBody>
      </p:sp>
      <p:sp>
        <p:nvSpPr>
          <p:cNvPr id="3" name="Content Placeholder 2"/>
          <p:cNvSpPr>
            <a:spLocks noGrp="1"/>
          </p:cNvSpPr>
          <p:nvPr>
            <p:ph idx="1"/>
          </p:nvPr>
        </p:nvSpPr>
        <p:spPr>
          <a:xfrm>
            <a:off x="614096" y="2620846"/>
            <a:ext cx="8201025" cy="2164799"/>
          </a:xfrm>
        </p:spPr>
        <p:txBody>
          <a:bodyPr>
            <a:normAutofit/>
          </a:bodyPr>
          <a:lstStyle/>
          <a:p>
            <a:r>
              <a:rPr lang="en-US" sz="2200" dirty="0"/>
              <a:t>The way research questions are posed can limit their scope and </a:t>
            </a:r>
            <a:r>
              <a:rPr lang="en-US" sz="2200" dirty="0" smtClean="0"/>
              <a:t>generalizability</a:t>
            </a:r>
            <a:endParaRPr lang="en-US" sz="2200" dirty="0"/>
          </a:p>
          <a:p>
            <a:pPr lvl="1"/>
            <a:r>
              <a:rPr lang="en-US" sz="2200" dirty="0"/>
              <a:t>Generalizability is the ability of the research to apply to other </a:t>
            </a:r>
            <a:r>
              <a:rPr lang="en-US" sz="2200" dirty="0" smtClean="0"/>
              <a:t>situations</a:t>
            </a:r>
            <a:endParaRPr lang="en-US" sz="2200" dirty="0"/>
          </a:p>
          <a:p>
            <a:r>
              <a:rPr lang="en-US" sz="2200" dirty="0"/>
              <a:t>A good research question can apply to multiple </a:t>
            </a:r>
            <a:r>
              <a:rPr lang="en-US" sz="2200" dirty="0" smtClean="0"/>
              <a:t>situations</a:t>
            </a:r>
            <a:endParaRPr lang="en-US" sz="2200" dirty="0"/>
          </a:p>
        </p:txBody>
      </p:sp>
    </p:spTree>
    <p:extLst>
      <p:ext uri="{BB962C8B-B14F-4D97-AF65-F5344CB8AC3E}">
        <p14:creationId xmlns:p14="http://schemas.microsoft.com/office/powerpoint/2010/main" val="4026905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95" y="841271"/>
            <a:ext cx="6735005" cy="867888"/>
          </a:xfrm>
        </p:spPr>
        <p:txBody>
          <a:bodyPr>
            <a:normAutofit/>
          </a:bodyPr>
          <a:lstStyle/>
          <a:p>
            <a:r>
              <a:rPr lang="en-US" sz="3600" dirty="0"/>
              <a:t>Open-access student resources</a:t>
            </a:r>
          </a:p>
        </p:txBody>
      </p:sp>
      <p:sp>
        <p:nvSpPr>
          <p:cNvPr id="3" name="Content Placeholder 2"/>
          <p:cNvSpPr>
            <a:spLocks noGrp="1"/>
          </p:cNvSpPr>
          <p:nvPr>
            <p:ph idx="1"/>
          </p:nvPr>
        </p:nvSpPr>
        <p:spPr>
          <a:xfrm>
            <a:off x="631470" y="2373018"/>
            <a:ext cx="7543800" cy="2241711"/>
          </a:xfrm>
        </p:spPr>
        <p:txBody>
          <a:bodyPr>
            <a:noAutofit/>
          </a:bodyPr>
          <a:lstStyle/>
          <a:p>
            <a:r>
              <a:rPr lang="en-US" sz="2200" dirty="0" smtClean="0"/>
              <a:t>Quizzes</a:t>
            </a:r>
            <a:endParaRPr lang="en-US" sz="2200" dirty="0"/>
          </a:p>
          <a:p>
            <a:r>
              <a:rPr lang="en-US" sz="2200" dirty="0"/>
              <a:t>Multimedia </a:t>
            </a:r>
            <a:r>
              <a:rPr lang="en-US" sz="2200" dirty="0" smtClean="0"/>
              <a:t>Resources</a:t>
            </a:r>
            <a:endParaRPr lang="en-US" sz="2200" dirty="0"/>
          </a:p>
          <a:p>
            <a:r>
              <a:rPr lang="en-US" sz="2200" dirty="0" smtClean="0"/>
              <a:t>eFlashcards</a:t>
            </a:r>
            <a:endParaRPr lang="en-US" sz="2200" dirty="0"/>
          </a:p>
          <a:p>
            <a:r>
              <a:rPr lang="en-US" sz="2200" dirty="0"/>
              <a:t>SAGE Journal </a:t>
            </a:r>
            <a:r>
              <a:rPr lang="en-US" sz="2200" dirty="0" smtClean="0"/>
              <a:t>Articles</a:t>
            </a:r>
            <a:endParaRPr lang="en-US" sz="2200" dirty="0"/>
          </a:p>
          <a:p>
            <a:r>
              <a:rPr lang="en-US" sz="2200" dirty="0"/>
              <a:t>And more at </a:t>
            </a:r>
            <a:r>
              <a:rPr lang="en-US" sz="2200" dirty="0" smtClean="0"/>
              <a:t>edge.sagepub.com/devlin</a:t>
            </a:r>
            <a:endParaRPr lang="en-US" sz="2200" dirty="0"/>
          </a:p>
        </p:txBody>
      </p:sp>
    </p:spTree>
    <p:extLst>
      <p:ext uri="{BB962C8B-B14F-4D97-AF65-F5344CB8AC3E}">
        <p14:creationId xmlns:p14="http://schemas.microsoft.com/office/powerpoint/2010/main" val="3476266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379" y="815633"/>
            <a:ext cx="5222399" cy="577331"/>
          </a:xfrm>
        </p:spPr>
        <p:txBody>
          <a:bodyPr>
            <a:noAutofit/>
          </a:bodyPr>
          <a:lstStyle/>
          <a:p>
            <a:r>
              <a:rPr lang="en-US" sz="3600" dirty="0"/>
              <a:t>Why Research Matters!</a:t>
            </a:r>
          </a:p>
        </p:txBody>
      </p:sp>
      <p:sp>
        <p:nvSpPr>
          <p:cNvPr id="3" name="Content Placeholder 2"/>
          <p:cNvSpPr>
            <a:spLocks noGrp="1"/>
          </p:cNvSpPr>
          <p:nvPr>
            <p:ph idx="1"/>
          </p:nvPr>
        </p:nvSpPr>
        <p:spPr>
          <a:xfrm>
            <a:off x="571650" y="2253377"/>
            <a:ext cx="7350301" cy="2857008"/>
          </a:xfrm>
        </p:spPr>
        <p:txBody>
          <a:bodyPr>
            <a:noAutofit/>
          </a:bodyPr>
          <a:lstStyle/>
          <a:p>
            <a:r>
              <a:rPr lang="en-US" sz="2200" dirty="0"/>
              <a:t>As social scientists, we answer questions about human behavior using research</a:t>
            </a:r>
            <a:r>
              <a:rPr lang="en-US" sz="2200" dirty="0" smtClean="0"/>
              <a:t>:</a:t>
            </a:r>
            <a:endParaRPr lang="en-US" sz="2200" dirty="0"/>
          </a:p>
          <a:p>
            <a:pPr lvl="1"/>
            <a:r>
              <a:rPr lang="en-US" sz="2200" i="1" dirty="0"/>
              <a:t>Does watching violent TV make people more aggressive</a:t>
            </a:r>
            <a:r>
              <a:rPr lang="en-US" sz="2200" i="1" dirty="0" smtClean="0"/>
              <a:t>?</a:t>
            </a:r>
            <a:endParaRPr lang="en-US" sz="2200" i="1" dirty="0"/>
          </a:p>
          <a:p>
            <a:pPr lvl="1"/>
            <a:r>
              <a:rPr lang="en-US" sz="2200" i="1" dirty="0"/>
              <a:t>Do people make more mistakes driving while using a </a:t>
            </a:r>
            <a:r>
              <a:rPr lang="en-US" sz="2200" i="1" dirty="0" smtClean="0"/>
              <a:t>cell</a:t>
            </a:r>
            <a:r>
              <a:rPr lang="en-US" sz="2200" i="1" baseline="0" dirty="0" smtClean="0"/>
              <a:t> ph</a:t>
            </a:r>
            <a:r>
              <a:rPr lang="en-US" sz="2200" i="1" dirty="0" smtClean="0"/>
              <a:t>one?</a:t>
            </a:r>
            <a:endParaRPr lang="en-US" sz="2200" i="1" dirty="0"/>
          </a:p>
          <a:p>
            <a:r>
              <a:rPr lang="en-US" sz="2200" dirty="0"/>
              <a:t>Learning how to evaluate research gives you tools to solve problems </a:t>
            </a:r>
          </a:p>
        </p:txBody>
      </p:sp>
    </p:spTree>
    <p:extLst>
      <p:ext uri="{BB962C8B-B14F-4D97-AF65-F5344CB8AC3E}">
        <p14:creationId xmlns:p14="http://schemas.microsoft.com/office/powerpoint/2010/main" val="188787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740" y="969457"/>
            <a:ext cx="5145487" cy="679881"/>
          </a:xfrm>
        </p:spPr>
        <p:txBody>
          <a:bodyPr>
            <a:normAutofit/>
          </a:bodyPr>
          <a:lstStyle/>
          <a:p>
            <a:r>
              <a:rPr lang="en-US" sz="3600" dirty="0"/>
              <a:t>Why Research Matters!</a:t>
            </a:r>
          </a:p>
        </p:txBody>
      </p:sp>
      <p:sp>
        <p:nvSpPr>
          <p:cNvPr id="3" name="Content Placeholder 2"/>
          <p:cNvSpPr>
            <a:spLocks noGrp="1"/>
          </p:cNvSpPr>
          <p:nvPr>
            <p:ph idx="1"/>
          </p:nvPr>
        </p:nvSpPr>
        <p:spPr>
          <a:xfrm>
            <a:off x="622924" y="2432838"/>
            <a:ext cx="7543800" cy="2292986"/>
          </a:xfrm>
        </p:spPr>
        <p:txBody>
          <a:bodyPr>
            <a:normAutofit/>
          </a:bodyPr>
          <a:lstStyle/>
          <a:p>
            <a:pPr marL="274320">
              <a:lnSpc>
                <a:spcPct val="100000"/>
              </a:lnSpc>
            </a:pPr>
            <a:r>
              <a:rPr lang="en-US" sz="2200" dirty="0"/>
              <a:t>Asking and answering important questions requires an understanding of how we </a:t>
            </a:r>
            <a:r>
              <a:rPr lang="en-US" sz="2200" dirty="0" smtClean="0"/>
              <a:t>think</a:t>
            </a:r>
          </a:p>
          <a:p>
            <a:pPr marL="274320" lvl="1">
              <a:lnSpc>
                <a:spcPct val="100000"/>
              </a:lnSpc>
            </a:pPr>
            <a:r>
              <a:rPr lang="en-US" sz="2200" dirty="0" smtClean="0"/>
              <a:t>Our </a:t>
            </a:r>
            <a:r>
              <a:rPr lang="en-US" sz="2200" dirty="0"/>
              <a:t>cognitive capacities can both help and hurt our ability to do </a:t>
            </a:r>
            <a:r>
              <a:rPr lang="en-US" sz="2200" dirty="0" smtClean="0"/>
              <a:t>research</a:t>
            </a:r>
            <a:endParaRPr lang="en-US" sz="2200" dirty="0"/>
          </a:p>
          <a:p>
            <a:pPr marL="274320" lvl="1">
              <a:lnSpc>
                <a:spcPct val="100000"/>
              </a:lnSpc>
            </a:pPr>
            <a:r>
              <a:rPr lang="en-US" sz="2200" dirty="0"/>
              <a:t>Understanding when they help or hurt makes us better able to conduct and evaluate </a:t>
            </a:r>
            <a:r>
              <a:rPr lang="en-US" sz="2200" dirty="0" smtClean="0"/>
              <a:t>research</a:t>
            </a:r>
            <a:endParaRPr lang="en-US" sz="2200" dirty="0"/>
          </a:p>
        </p:txBody>
      </p:sp>
    </p:spTree>
    <p:extLst>
      <p:ext uri="{BB962C8B-B14F-4D97-AF65-F5344CB8AC3E}">
        <p14:creationId xmlns:p14="http://schemas.microsoft.com/office/powerpoint/2010/main" val="985737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378" y="943820"/>
            <a:ext cx="7543800" cy="1207008"/>
          </a:xfrm>
        </p:spPr>
        <p:txBody>
          <a:bodyPr>
            <a:normAutofit/>
          </a:bodyPr>
          <a:lstStyle/>
          <a:p>
            <a:r>
              <a:rPr lang="en-US" sz="3600" dirty="0"/>
              <a:t>The research process: humans make predictions</a:t>
            </a:r>
          </a:p>
        </p:txBody>
      </p:sp>
      <p:sp>
        <p:nvSpPr>
          <p:cNvPr id="3" name="Content Placeholder 2"/>
          <p:cNvSpPr>
            <a:spLocks noGrp="1"/>
          </p:cNvSpPr>
          <p:nvPr>
            <p:ph idx="1"/>
          </p:nvPr>
        </p:nvSpPr>
        <p:spPr>
          <a:xfrm>
            <a:off x="631469" y="2877220"/>
            <a:ext cx="7546855" cy="2241711"/>
          </a:xfrm>
        </p:spPr>
        <p:txBody>
          <a:bodyPr>
            <a:normAutofit/>
          </a:bodyPr>
          <a:lstStyle/>
          <a:p>
            <a:pPr>
              <a:lnSpc>
                <a:spcPct val="100000"/>
              </a:lnSpc>
            </a:pPr>
            <a:r>
              <a:rPr lang="en-US" sz="2200" dirty="0"/>
              <a:t>Humans are limited information </a:t>
            </a:r>
            <a:r>
              <a:rPr lang="en-US" sz="2200" dirty="0" smtClean="0"/>
              <a:t>processors</a:t>
            </a:r>
            <a:endParaRPr lang="en-US" sz="2200" dirty="0"/>
          </a:p>
          <a:p>
            <a:pPr lvl="1">
              <a:lnSpc>
                <a:spcPct val="100000"/>
              </a:lnSpc>
            </a:pPr>
            <a:r>
              <a:rPr lang="en-US" sz="2200" dirty="0"/>
              <a:t>We focus on the most important </a:t>
            </a:r>
            <a:r>
              <a:rPr lang="en-US" sz="2200" dirty="0" smtClean="0"/>
              <a:t>features</a:t>
            </a:r>
            <a:endParaRPr lang="en-US" sz="2200" dirty="0"/>
          </a:p>
          <a:p>
            <a:pPr lvl="1">
              <a:lnSpc>
                <a:spcPct val="100000"/>
              </a:lnSpc>
            </a:pPr>
            <a:r>
              <a:rPr lang="en-US" sz="2200" dirty="0"/>
              <a:t>As a consequence, we have to make </a:t>
            </a:r>
            <a:r>
              <a:rPr lang="en-US" sz="2200" dirty="0" smtClean="0"/>
              <a:t>predictions</a:t>
            </a:r>
            <a:endParaRPr lang="en-US" sz="2200" dirty="0"/>
          </a:p>
          <a:p>
            <a:pPr>
              <a:lnSpc>
                <a:spcPct val="100000"/>
              </a:lnSpc>
            </a:pPr>
            <a:r>
              <a:rPr lang="en-US" sz="2200" b="1" dirty="0"/>
              <a:t>Hypotheses</a:t>
            </a:r>
            <a:r>
              <a:rPr lang="en-US" sz="2200" dirty="0"/>
              <a:t>: proposed explanations about the relationships of variables we want to </a:t>
            </a:r>
            <a:r>
              <a:rPr lang="en-US" sz="2200" dirty="0" smtClean="0"/>
              <a:t>test</a:t>
            </a:r>
            <a:endParaRPr lang="en-US" sz="2200" dirty="0"/>
          </a:p>
        </p:txBody>
      </p:sp>
    </p:spTree>
    <p:extLst>
      <p:ext uri="{BB962C8B-B14F-4D97-AF65-F5344CB8AC3E}">
        <p14:creationId xmlns:p14="http://schemas.microsoft.com/office/powerpoint/2010/main" val="35533290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470" y="1003640"/>
            <a:ext cx="7543800" cy="1207008"/>
          </a:xfrm>
        </p:spPr>
        <p:txBody>
          <a:bodyPr>
            <a:normAutofit/>
          </a:bodyPr>
          <a:lstStyle/>
          <a:p>
            <a:r>
              <a:rPr lang="en-US" sz="3600" dirty="0"/>
              <a:t>The research process: humans make predictions</a:t>
            </a:r>
          </a:p>
        </p:txBody>
      </p:sp>
      <p:sp>
        <p:nvSpPr>
          <p:cNvPr id="3" name="Content Placeholder 2"/>
          <p:cNvSpPr>
            <a:spLocks noGrp="1"/>
          </p:cNvSpPr>
          <p:nvPr>
            <p:ph idx="1"/>
          </p:nvPr>
        </p:nvSpPr>
        <p:spPr>
          <a:xfrm>
            <a:off x="614378" y="3013953"/>
            <a:ext cx="7543800" cy="2181891"/>
          </a:xfrm>
        </p:spPr>
        <p:txBody>
          <a:bodyPr>
            <a:normAutofit/>
          </a:bodyPr>
          <a:lstStyle/>
          <a:p>
            <a:r>
              <a:rPr lang="en-US" sz="2200" dirty="0"/>
              <a:t>We categorize all the information around </a:t>
            </a:r>
            <a:r>
              <a:rPr lang="en-US" sz="2200" dirty="0" smtClean="0"/>
              <a:t>us</a:t>
            </a:r>
            <a:endParaRPr lang="en-US" sz="2200" dirty="0"/>
          </a:p>
          <a:p>
            <a:pPr lvl="1"/>
            <a:r>
              <a:rPr lang="en-US" sz="2200" b="1" dirty="0"/>
              <a:t>Schemas</a:t>
            </a:r>
            <a:r>
              <a:rPr lang="en-US" sz="2200" dirty="0"/>
              <a:t>: mental representations of a category that can be a role, an object, or an event </a:t>
            </a:r>
          </a:p>
          <a:p>
            <a:pPr lvl="2"/>
            <a:r>
              <a:rPr lang="en-US" sz="2200" dirty="0"/>
              <a:t>Condense the information around </a:t>
            </a:r>
            <a:r>
              <a:rPr lang="en-US" sz="2200" dirty="0" smtClean="0"/>
              <a:t>us</a:t>
            </a:r>
            <a:endParaRPr lang="en-US" sz="2200" dirty="0"/>
          </a:p>
          <a:p>
            <a:pPr lvl="2">
              <a:lnSpc>
                <a:spcPct val="100000"/>
              </a:lnSpc>
            </a:pPr>
            <a:r>
              <a:rPr lang="en-US" sz="2200" dirty="0"/>
              <a:t>But can lead to overgeneralizations and </a:t>
            </a:r>
            <a:r>
              <a:rPr lang="en-US" sz="2200" dirty="0" smtClean="0"/>
              <a:t>stereotypes</a:t>
            </a:r>
            <a:endParaRPr lang="en-US" sz="2200" dirty="0"/>
          </a:p>
        </p:txBody>
      </p:sp>
    </p:spTree>
    <p:extLst>
      <p:ext uri="{BB962C8B-B14F-4D97-AF65-F5344CB8AC3E}">
        <p14:creationId xmlns:p14="http://schemas.microsoft.com/office/powerpoint/2010/main" val="21384292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741" y="901091"/>
            <a:ext cx="2436470" cy="620060"/>
          </a:xfrm>
        </p:spPr>
        <p:txBody>
          <a:bodyPr>
            <a:normAutofit/>
          </a:bodyPr>
          <a:lstStyle/>
          <a:p>
            <a:r>
              <a:rPr lang="en-US" sz="3600" dirty="0"/>
              <a:t>Heuristics</a:t>
            </a:r>
          </a:p>
        </p:txBody>
      </p:sp>
      <p:sp>
        <p:nvSpPr>
          <p:cNvPr id="3" name="Content Placeholder 2"/>
          <p:cNvSpPr>
            <a:spLocks noGrp="1"/>
          </p:cNvSpPr>
          <p:nvPr>
            <p:ph idx="1"/>
          </p:nvPr>
        </p:nvSpPr>
        <p:spPr>
          <a:xfrm>
            <a:off x="588742" y="2373017"/>
            <a:ext cx="7543800" cy="2643364"/>
          </a:xfrm>
        </p:spPr>
        <p:txBody>
          <a:bodyPr>
            <a:noAutofit/>
          </a:bodyPr>
          <a:lstStyle/>
          <a:p>
            <a:pPr>
              <a:lnSpc>
                <a:spcPct val="110000"/>
              </a:lnSpc>
            </a:pPr>
            <a:r>
              <a:rPr lang="en-US" sz="2200" b="1" u="sng" dirty="0"/>
              <a:t>Heuristics</a:t>
            </a:r>
            <a:r>
              <a:rPr lang="en-US" sz="2200" dirty="0"/>
              <a:t>: mental shortcuts in </a:t>
            </a:r>
            <a:r>
              <a:rPr lang="en-US" sz="2200" dirty="0" smtClean="0"/>
              <a:t>thinking</a:t>
            </a:r>
            <a:endParaRPr lang="en-US" sz="2200" b="1" u="sng" dirty="0"/>
          </a:p>
          <a:p>
            <a:pPr marL="274320" lvl="1">
              <a:lnSpc>
                <a:spcPct val="110000"/>
              </a:lnSpc>
            </a:pPr>
            <a:r>
              <a:rPr lang="en-US" sz="2200" b="1" u="sng" dirty="0"/>
              <a:t>Representativeness (base rate)</a:t>
            </a:r>
            <a:r>
              <a:rPr lang="en-US" sz="2200" dirty="0"/>
              <a:t>: decisions based on how representative or characteristic of a particular pattern of events data </a:t>
            </a:r>
            <a:r>
              <a:rPr lang="en-US" sz="2200" dirty="0" smtClean="0"/>
              <a:t>are</a:t>
            </a:r>
            <a:endParaRPr lang="en-US" sz="2200" dirty="0"/>
          </a:p>
          <a:p>
            <a:pPr lvl="1">
              <a:lnSpc>
                <a:spcPct val="110000"/>
              </a:lnSpc>
            </a:pPr>
            <a:r>
              <a:rPr lang="en-US" sz="2200" dirty="0"/>
              <a:t>In research, representativeness is whether a sample of participants is characteristic of the pattern in the </a:t>
            </a:r>
            <a:r>
              <a:rPr lang="en-US" sz="2200" dirty="0" smtClean="0"/>
              <a:t>population</a:t>
            </a:r>
            <a:endParaRPr lang="en-US" sz="2200" dirty="0"/>
          </a:p>
        </p:txBody>
      </p:sp>
    </p:spTree>
    <p:extLst>
      <p:ext uri="{BB962C8B-B14F-4D97-AF65-F5344CB8AC3E}">
        <p14:creationId xmlns:p14="http://schemas.microsoft.com/office/powerpoint/2010/main" val="842401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5832" y="978003"/>
            <a:ext cx="2308283" cy="594423"/>
          </a:xfrm>
        </p:spPr>
        <p:txBody>
          <a:bodyPr>
            <a:normAutofit/>
          </a:bodyPr>
          <a:lstStyle/>
          <a:p>
            <a:r>
              <a:rPr lang="en-US" sz="3600" dirty="0"/>
              <a:t>Heuristics</a:t>
            </a:r>
          </a:p>
        </p:txBody>
      </p:sp>
      <p:sp>
        <p:nvSpPr>
          <p:cNvPr id="3" name="Content Placeholder 2"/>
          <p:cNvSpPr>
            <a:spLocks noGrp="1"/>
          </p:cNvSpPr>
          <p:nvPr>
            <p:ph idx="1"/>
          </p:nvPr>
        </p:nvSpPr>
        <p:spPr>
          <a:xfrm>
            <a:off x="563104" y="2561025"/>
            <a:ext cx="7543800" cy="2019521"/>
          </a:xfrm>
        </p:spPr>
        <p:txBody>
          <a:bodyPr>
            <a:normAutofit/>
          </a:bodyPr>
          <a:lstStyle/>
          <a:p>
            <a:pPr>
              <a:lnSpc>
                <a:spcPct val="100000"/>
              </a:lnSpc>
            </a:pPr>
            <a:r>
              <a:rPr lang="en-US" sz="2200" b="1" dirty="0"/>
              <a:t>Heuristics</a:t>
            </a:r>
            <a:r>
              <a:rPr lang="en-US" sz="2200" dirty="0"/>
              <a:t>: mental shortcuts in </a:t>
            </a:r>
            <a:r>
              <a:rPr lang="en-US" sz="2200" dirty="0" smtClean="0"/>
              <a:t>thinking</a:t>
            </a:r>
            <a:endParaRPr lang="en-US" sz="2200" b="1" dirty="0"/>
          </a:p>
          <a:p>
            <a:pPr marL="274320" lvl="1">
              <a:lnSpc>
                <a:spcPct val="100000"/>
              </a:lnSpc>
            </a:pPr>
            <a:r>
              <a:rPr lang="en-US" sz="2200" b="1" dirty="0"/>
              <a:t>Availability heuristic</a:t>
            </a:r>
            <a:r>
              <a:rPr lang="en-US" sz="2200" dirty="0"/>
              <a:t>: decisions based how easily examples come to </a:t>
            </a:r>
            <a:r>
              <a:rPr lang="en-US" sz="2200" dirty="0" smtClean="0"/>
              <a:t>mind</a:t>
            </a:r>
            <a:endParaRPr lang="en-US" sz="2200" dirty="0"/>
          </a:p>
          <a:p>
            <a:pPr lvl="1">
              <a:lnSpc>
                <a:spcPct val="100000"/>
              </a:lnSpc>
            </a:pPr>
            <a:r>
              <a:rPr lang="en-US" sz="2200" dirty="0"/>
              <a:t>In research, the order that materials are presented to people can influence their </a:t>
            </a:r>
            <a:r>
              <a:rPr lang="en-US" sz="2200" dirty="0" smtClean="0"/>
              <a:t>responses</a:t>
            </a:r>
            <a:endParaRPr lang="en-US" sz="2200" b="1" dirty="0"/>
          </a:p>
        </p:txBody>
      </p:sp>
    </p:spTree>
    <p:extLst>
      <p:ext uri="{BB962C8B-B14F-4D97-AF65-F5344CB8AC3E}">
        <p14:creationId xmlns:p14="http://schemas.microsoft.com/office/powerpoint/2010/main" val="2159697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378" y="918183"/>
            <a:ext cx="2248463" cy="534602"/>
          </a:xfrm>
        </p:spPr>
        <p:txBody>
          <a:bodyPr>
            <a:noAutofit/>
          </a:bodyPr>
          <a:lstStyle/>
          <a:p>
            <a:r>
              <a:rPr lang="en-US" sz="3600" dirty="0"/>
              <a:t>Heuristics</a:t>
            </a:r>
          </a:p>
        </p:txBody>
      </p:sp>
      <p:sp>
        <p:nvSpPr>
          <p:cNvPr id="3" name="Content Placeholder 2"/>
          <p:cNvSpPr>
            <a:spLocks noGrp="1"/>
          </p:cNvSpPr>
          <p:nvPr>
            <p:ph idx="1"/>
          </p:nvPr>
        </p:nvSpPr>
        <p:spPr>
          <a:xfrm>
            <a:off x="588742" y="2227739"/>
            <a:ext cx="7543800" cy="3292844"/>
          </a:xfrm>
        </p:spPr>
        <p:txBody>
          <a:bodyPr>
            <a:normAutofit/>
          </a:bodyPr>
          <a:lstStyle/>
          <a:p>
            <a:r>
              <a:rPr lang="en-US" sz="2200" dirty="0"/>
              <a:t>Humans want to confirm </a:t>
            </a:r>
            <a:r>
              <a:rPr lang="en-US" sz="2200" dirty="0" smtClean="0"/>
              <a:t>hypotheses</a:t>
            </a:r>
            <a:endParaRPr lang="en-US" sz="2200" dirty="0"/>
          </a:p>
          <a:p>
            <a:pPr lvl="1"/>
            <a:r>
              <a:rPr lang="en-US" sz="2200" dirty="0"/>
              <a:t>The </a:t>
            </a:r>
            <a:r>
              <a:rPr lang="en-US" sz="2200" dirty="0" smtClean="0"/>
              <a:t>Rule: </a:t>
            </a:r>
            <a:r>
              <a:rPr lang="en-US" sz="2200" dirty="0"/>
              <a:t>If there’s a vowel on one side, there’s an even number on the </a:t>
            </a:r>
            <a:r>
              <a:rPr lang="en-US" sz="2200" dirty="0" smtClean="0"/>
              <a:t>other</a:t>
            </a:r>
          </a:p>
          <a:p>
            <a:pPr marL="0" indent="0">
              <a:buNone/>
            </a:pPr>
            <a:endParaRPr lang="en-US" sz="2200" dirty="0" smtClean="0"/>
          </a:p>
          <a:p>
            <a:endParaRPr lang="en-US" sz="2200" dirty="0"/>
          </a:p>
          <a:p>
            <a:endParaRPr lang="en-US" sz="2200" dirty="0"/>
          </a:p>
          <a:p>
            <a:pPr lvl="2"/>
            <a:r>
              <a:rPr lang="en-US" sz="2200" dirty="0"/>
              <a:t>Which card(s) do you select?</a:t>
            </a:r>
          </a:p>
          <a:p>
            <a:pPr lvl="1"/>
            <a:endParaRPr lang="en-US" sz="2200" b="1" u="sng" dirty="0"/>
          </a:p>
          <a:p>
            <a:pPr lvl="1"/>
            <a:endParaRPr lang="en-US" sz="2200" b="1" u="sng" dirty="0"/>
          </a:p>
          <a:p>
            <a:endParaRPr lang="en-US" sz="2200" dirty="0"/>
          </a:p>
          <a:p>
            <a:pPr lvl="1"/>
            <a:endParaRPr lang="en-US" sz="2200" dirty="0"/>
          </a:p>
        </p:txBody>
      </p:sp>
      <p:sp>
        <p:nvSpPr>
          <p:cNvPr id="6" name="Rectangle 5"/>
          <p:cNvSpPr/>
          <p:nvPr/>
        </p:nvSpPr>
        <p:spPr>
          <a:xfrm>
            <a:off x="1816457" y="3506632"/>
            <a:ext cx="617220" cy="617220"/>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algn="ctr"/>
            <a:r>
              <a:rPr lang="en-US" sz="2100" dirty="0">
                <a:latin typeface="Times New Roman" panose="02020603050405020304" pitchFamily="18" charset="0"/>
                <a:ea typeface="MS Mincho" panose="02020609040205080304" pitchFamily="49" charset="-128"/>
              </a:rPr>
              <a:t>E</a:t>
            </a:r>
            <a:endParaRPr lang="en-US" sz="900" dirty="0">
              <a:latin typeface="Times New Roman" panose="02020603050405020304" pitchFamily="18" charset="0"/>
              <a:ea typeface="MS Mincho" panose="02020609040205080304" pitchFamily="49" charset="-128"/>
            </a:endParaRPr>
          </a:p>
          <a:p>
            <a:pPr algn="ctr"/>
            <a:r>
              <a:rPr lang="en-US" sz="2100" dirty="0">
                <a:latin typeface="Times New Roman" panose="02020603050405020304" pitchFamily="18" charset="0"/>
                <a:ea typeface="MS Mincho" panose="02020609040205080304" pitchFamily="49" charset="-128"/>
              </a:rPr>
              <a:t> </a:t>
            </a:r>
            <a:endParaRPr lang="en-US" sz="900" dirty="0">
              <a:latin typeface="Times New Roman" panose="02020603050405020304" pitchFamily="18" charset="0"/>
              <a:ea typeface="MS Mincho" panose="02020609040205080304" pitchFamily="49" charset="-128"/>
            </a:endParaRPr>
          </a:p>
        </p:txBody>
      </p:sp>
      <p:sp>
        <p:nvSpPr>
          <p:cNvPr id="7" name="Rectangle 6"/>
          <p:cNvSpPr/>
          <p:nvPr/>
        </p:nvSpPr>
        <p:spPr>
          <a:xfrm>
            <a:off x="2714192" y="3506632"/>
            <a:ext cx="617220" cy="617220"/>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algn="ctr"/>
            <a:r>
              <a:rPr lang="en-US" sz="2100" dirty="0">
                <a:latin typeface="Times New Roman" panose="02020603050405020304" pitchFamily="18" charset="0"/>
                <a:ea typeface="MS Mincho" panose="02020609040205080304" pitchFamily="49" charset="-128"/>
              </a:rPr>
              <a:t>K</a:t>
            </a:r>
            <a:endParaRPr lang="en-US" sz="900" dirty="0">
              <a:latin typeface="Times New Roman" panose="02020603050405020304" pitchFamily="18" charset="0"/>
              <a:ea typeface="MS Mincho" panose="02020609040205080304" pitchFamily="49" charset="-128"/>
            </a:endParaRPr>
          </a:p>
        </p:txBody>
      </p:sp>
      <p:sp>
        <p:nvSpPr>
          <p:cNvPr id="8" name="Rectangle 7"/>
          <p:cNvSpPr/>
          <p:nvPr/>
        </p:nvSpPr>
        <p:spPr>
          <a:xfrm>
            <a:off x="3645684" y="3523724"/>
            <a:ext cx="617220" cy="617220"/>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algn="ctr"/>
            <a:r>
              <a:rPr lang="en-US" sz="2100" dirty="0">
                <a:latin typeface="Times New Roman" panose="02020603050405020304" pitchFamily="18" charset="0"/>
                <a:ea typeface="MS Mincho" panose="02020609040205080304" pitchFamily="49" charset="-128"/>
              </a:rPr>
              <a:t>4</a:t>
            </a:r>
            <a:endParaRPr lang="en-US" sz="900" dirty="0">
              <a:latin typeface="Times New Roman" panose="02020603050405020304" pitchFamily="18" charset="0"/>
              <a:ea typeface="MS Mincho" panose="02020609040205080304" pitchFamily="49" charset="-128"/>
            </a:endParaRPr>
          </a:p>
        </p:txBody>
      </p:sp>
      <p:sp>
        <p:nvSpPr>
          <p:cNvPr id="9" name="Rectangle 8"/>
          <p:cNvSpPr/>
          <p:nvPr/>
        </p:nvSpPr>
        <p:spPr>
          <a:xfrm>
            <a:off x="4581092" y="3506632"/>
            <a:ext cx="617220" cy="617220"/>
          </a:xfrm>
          <a:prstGeom prst="rect">
            <a:avLst/>
          </a:prstGeom>
          <a:ln/>
        </p:spPr>
        <p:style>
          <a:lnRef idx="1">
            <a:schemeClr val="accent1"/>
          </a:lnRef>
          <a:fillRef idx="3">
            <a:schemeClr val="accent1"/>
          </a:fillRef>
          <a:effectRef idx="2">
            <a:schemeClr val="accent1"/>
          </a:effectRef>
          <a:fontRef idx="minor">
            <a:schemeClr val="lt1"/>
          </a:fontRef>
        </p:style>
        <p:txBody>
          <a:bodyPr/>
          <a:lstStyle/>
          <a:p>
            <a:pPr algn="ctr"/>
            <a:r>
              <a:rPr lang="en-US" sz="2100" dirty="0">
                <a:latin typeface="Times New Roman" panose="02020603050405020304" pitchFamily="18" charset="0"/>
                <a:ea typeface="MS Mincho" panose="02020609040205080304" pitchFamily="49" charset="-128"/>
              </a:rPr>
              <a:t>7</a:t>
            </a:r>
            <a:endParaRPr lang="en-US" sz="900" dirty="0">
              <a:latin typeface="Times New Roman" panose="02020603050405020304" pitchFamily="18" charset="0"/>
              <a:ea typeface="MS Mincho" panose="02020609040205080304" pitchFamily="49" charset="-128"/>
            </a:endParaRPr>
          </a:p>
        </p:txBody>
      </p:sp>
    </p:spTree>
    <p:extLst>
      <p:ext uri="{BB962C8B-B14F-4D97-AF65-F5344CB8AC3E}">
        <p14:creationId xmlns:p14="http://schemas.microsoft.com/office/powerpoint/2010/main" val="3926475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528</TotalTime>
  <Words>2600</Words>
  <Application>Microsoft Office PowerPoint</Application>
  <PresentationFormat>On-screen Show (4:3)</PresentationFormat>
  <Paragraphs>170</Paragraphs>
  <Slides>23</Slides>
  <Notes>21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PowerPoint Presentation</vt:lpstr>
      <vt:lpstr>Why Research Matters!</vt:lpstr>
      <vt:lpstr>Why Research Matters!</vt:lpstr>
      <vt:lpstr>The research process: humans make predictions</vt:lpstr>
      <vt:lpstr>The research process: humans make predictions</vt:lpstr>
      <vt:lpstr>Heuristics</vt:lpstr>
      <vt:lpstr>Heuristics</vt:lpstr>
      <vt:lpstr>Heuristics</vt:lpstr>
      <vt:lpstr>Heuristics</vt:lpstr>
      <vt:lpstr>Other problems in thinking</vt:lpstr>
      <vt:lpstr>Other problems in thinking</vt:lpstr>
      <vt:lpstr>Other problems in thinking</vt:lpstr>
      <vt:lpstr>Other problems in thinking</vt:lpstr>
      <vt:lpstr>Other problems in thinking</vt:lpstr>
      <vt:lpstr>Other problems in thinking</vt:lpstr>
      <vt:lpstr>Doing Science as tradition and innovation</vt:lpstr>
      <vt:lpstr>Research and the value of commonsense</vt:lpstr>
      <vt:lpstr>Flexibility in thinking</vt:lpstr>
      <vt:lpstr>Theories: what they are and why they matter</vt:lpstr>
      <vt:lpstr>Theories: what they are and why they matter</vt:lpstr>
      <vt:lpstr>The connection between theory and a research question</vt:lpstr>
      <vt:lpstr>Open-access student 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Douglas Cooper</dc:creator>
  <cp:lastModifiedBy>SageUser</cp:lastModifiedBy>
  <cp:revision>47</cp:revision>
  <dcterms:created xsi:type="dcterms:W3CDTF">2016-12-07T16:23:00Z</dcterms:created>
  <dcterms:modified xsi:type="dcterms:W3CDTF">2017-03-08T20:04:19Z</dcterms:modified>
</cp:coreProperties>
</file>