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24" r:id="rId1"/>
  </p:sldMasterIdLst>
  <p:notesMasterIdLst>
    <p:notesMasterId r:id="rId29"/>
  </p:notesMasterIdLst>
  <p:sldIdLst>
    <p:sldId id="258" r:id="rId2"/>
    <p:sldId id="276" r:id="rId3"/>
    <p:sldId id="277" r:id="rId4"/>
    <p:sldId id="281" r:id="rId5"/>
    <p:sldId id="283" r:id="rId6"/>
    <p:sldId id="282" r:id="rId7"/>
    <p:sldId id="284" r:id="rId8"/>
    <p:sldId id="264" r:id="rId9"/>
    <p:sldId id="265" r:id="rId10"/>
    <p:sldId id="294" r:id="rId11"/>
    <p:sldId id="267" r:id="rId12"/>
    <p:sldId id="295" r:id="rId13"/>
    <p:sldId id="285" r:id="rId14"/>
    <p:sldId id="268" r:id="rId15"/>
    <p:sldId id="269" r:id="rId16"/>
    <p:sldId id="270" r:id="rId17"/>
    <p:sldId id="272" r:id="rId18"/>
    <p:sldId id="286" r:id="rId19"/>
    <p:sldId id="273" r:id="rId20"/>
    <p:sldId id="279" r:id="rId21"/>
    <p:sldId id="287" r:id="rId22"/>
    <p:sldId id="280" r:id="rId23"/>
    <p:sldId id="288" r:id="rId24"/>
    <p:sldId id="296" r:id="rId25"/>
    <p:sldId id="289" r:id="rId26"/>
    <p:sldId id="290" r:id="rId27"/>
    <p:sldId id="275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-1062" y="-108"/>
      </p:cViewPr>
      <p:guideLst>
        <p:guide orient="horz" pos="2160"/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F37BB2F-A580-444A-AF3E-745D7D9E13C2}" type="datetimeFigureOut">
              <a:rPr lang="en-US"/>
              <a:pPr>
                <a:defRPr/>
              </a:pPr>
              <a:t>12/30/2016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785DA7-00B6-462F-92AF-9F9947E11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4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0FD1DF7-D4BA-456E-B51A-34299543168F}" type="slidenum">
              <a:rPr lang="en-US" altLang="en-US" sz="1200"/>
              <a:pPr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59095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514600"/>
            <a:ext cx="6400800" cy="17526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FontTx/>
              <a:buNone/>
              <a:defRPr sz="4800">
                <a:solidFill>
                  <a:schemeClr val="tx1"/>
                </a:solidFill>
                <a:latin typeface="Arial Black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9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4295675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Texas Geography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1" y="2133600"/>
            <a:ext cx="7848600" cy="32766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The costs and benefits of geographic size</a:t>
            </a:r>
          </a:p>
          <a:p>
            <a:pPr lvl="1" eaLnBrk="1" hangingPunct="1"/>
            <a:r>
              <a:rPr lang="en-US" altLang="ja-JP" sz="2200" dirty="0" smtClean="0"/>
              <a:t>The state size insulated Texas from the large, corrupt party machines of the nineteenth century</a:t>
            </a:r>
          </a:p>
          <a:p>
            <a:pPr lvl="1" eaLnBrk="1" hangingPunct="1"/>
            <a:r>
              <a:rPr lang="en-US" altLang="ja-JP" sz="2200" dirty="0" smtClean="0"/>
              <a:t>Spaciousness encourages independence and represents opportunity</a:t>
            </a:r>
          </a:p>
          <a:p>
            <a:pPr lvl="1" eaLnBrk="1" hangingPunct="1"/>
            <a:r>
              <a:rPr lang="en-US" altLang="en-US" sz="2200" dirty="0" smtClean="0"/>
              <a:t>At the same time the size of Texas stifled the development of beneficial groups to support community interests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2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914400"/>
            <a:ext cx="5410200" cy="1600200"/>
          </a:xfrm>
        </p:spPr>
        <p:txBody>
          <a:bodyPr/>
          <a:lstStyle>
            <a:lvl1pPr>
              <a:defRPr>
                <a:solidFill>
                  <a:srgbClr val="84010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800">
                <a:solidFill>
                  <a:srgbClr val="03233E"/>
                </a:solidFill>
                <a:latin typeface="Arial Black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675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90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6" b="14607"/>
          <a:stretch/>
        </p:blipFill>
        <p:spPr>
          <a:xfrm>
            <a:off x="762000" y="8709"/>
            <a:ext cx="7805468" cy="4953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8531" y="5329071"/>
            <a:ext cx="20746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b="1" dirty="0">
                <a:solidFill>
                  <a:schemeClr val="accent1">
                    <a:lumMod val="25000"/>
                  </a:schemeClr>
                </a:solidFill>
                <a:cs typeface="Arial" panose="020B0604020202020204" pitchFamily="34" charset="0"/>
              </a:rPr>
              <a:t>Chapter 1</a:t>
            </a:r>
            <a:endParaRPr lang="en-US" sz="32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5276671"/>
            <a:ext cx="5595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b="1" dirty="0">
                <a:solidFill>
                  <a:srgbClr val="990033"/>
                </a:solidFill>
              </a:rPr>
              <a:t>Introduction: </a:t>
            </a:r>
            <a:r>
              <a:rPr lang="ja-JP" altLang="en-US" b="1" dirty="0">
                <a:solidFill>
                  <a:srgbClr val="990033"/>
                </a:solidFill>
              </a:rPr>
              <a:t>“</a:t>
            </a:r>
            <a:r>
              <a:rPr lang="en-US" altLang="ja-JP" b="1" dirty="0">
                <a:solidFill>
                  <a:srgbClr val="990033"/>
                </a:solidFill>
              </a:rPr>
              <a:t>Gone to Texas</a:t>
            </a:r>
            <a:r>
              <a:rPr lang="ja-JP" altLang="en-US" b="1" dirty="0">
                <a:solidFill>
                  <a:srgbClr val="990033"/>
                </a:solidFill>
              </a:rPr>
              <a:t>”</a:t>
            </a:r>
            <a:endParaRPr lang="en-US" altLang="en-US" b="1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48768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Republic of Texas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133600"/>
            <a:ext cx="7924800" cy="3810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200" dirty="0" smtClean="0"/>
              <a:t>Key events</a:t>
            </a:r>
          </a:p>
          <a:p>
            <a:pPr lvl="1" eaLnBrk="1" hangingPunct="1">
              <a:defRPr/>
            </a:pPr>
            <a:r>
              <a:rPr lang="en-US" sz="2200" dirty="0" smtClean="0"/>
              <a:t>Sam Houston elected president</a:t>
            </a:r>
          </a:p>
          <a:p>
            <a:pPr lvl="1" eaLnBrk="1" hangingPunct="1">
              <a:defRPr/>
            </a:pPr>
            <a:r>
              <a:rPr lang="en-US" sz="2200" dirty="0" smtClean="0"/>
              <a:t>The Constitution of the Republic of Texas ratified</a:t>
            </a:r>
          </a:p>
          <a:p>
            <a:pPr lvl="1" eaLnBrk="1" hangingPunct="1">
              <a:defRPr/>
            </a:pPr>
            <a:r>
              <a:rPr lang="en-US" sz="2200" dirty="0" smtClean="0"/>
              <a:t>Population doubled</a:t>
            </a:r>
          </a:p>
          <a:p>
            <a:pPr lvl="1" eaLnBrk="1" hangingPunct="1">
              <a:defRPr/>
            </a:pPr>
            <a:r>
              <a:rPr lang="en-US" sz="2200" dirty="0" smtClean="0"/>
              <a:t>Process of annexation by United States started</a:t>
            </a:r>
          </a:p>
          <a:p>
            <a:pPr lvl="1" eaLnBrk="1" hangingPunct="1">
              <a:defRPr/>
            </a:pPr>
            <a:r>
              <a:rPr lang="en-US" sz="2200" dirty="0" smtClean="0"/>
              <a:t>Mirabeau Lamar, president after Houston</a:t>
            </a:r>
          </a:p>
          <a:p>
            <a:pPr lvl="2" eaLnBrk="1" hangingPunct="1">
              <a:defRPr/>
            </a:pPr>
            <a:r>
              <a:rPr lang="en-US" sz="2200" dirty="0" smtClean="0"/>
              <a:t>Opposed annexation, increased debt, disastrous relationship with Native American tribes</a:t>
            </a:r>
          </a:p>
          <a:p>
            <a:pPr lvl="1" eaLnBrk="1" hangingPunct="1">
              <a:defRPr/>
            </a:pPr>
            <a:r>
              <a:rPr lang="en-US" sz="2200" dirty="0" smtClean="0"/>
              <a:t>Sam Houston elected for a second 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2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90600" y="723900"/>
            <a:ext cx="5219700" cy="647700"/>
          </a:xfrm>
          <a:prstGeom prst="rect">
            <a:avLst/>
          </a:pr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3233E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Black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en-US" sz="3600" kern="0" dirty="0" smtClean="0">
                <a:solidFill>
                  <a:srgbClr val="0070C0"/>
                </a:solidFill>
                <a:latin typeface="+mn-lt"/>
              </a:rPr>
              <a:t>The Republic of Texas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28700" y="2209800"/>
            <a:ext cx="78105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sz="2200" kern="0" dirty="0" smtClean="0"/>
              <a:t>Key events</a:t>
            </a:r>
          </a:p>
          <a:p>
            <a:pPr lvl="1" eaLnBrk="1" hangingPunct="1">
              <a:defRPr/>
            </a:pPr>
            <a:r>
              <a:rPr lang="en-US" sz="2200" kern="0" dirty="0" smtClean="0"/>
              <a:t>Northern U.S. states objected to admitting another slave state</a:t>
            </a:r>
          </a:p>
          <a:p>
            <a:pPr lvl="1" eaLnBrk="1" hangingPunct="1">
              <a:defRPr/>
            </a:pPr>
            <a:r>
              <a:rPr lang="en-US" sz="2200" kern="0" dirty="0" smtClean="0"/>
              <a:t>Extensive Texas land claims, north and west</a:t>
            </a:r>
          </a:p>
          <a:p>
            <a:pPr lvl="1" eaLnBrk="1" hangingPunct="1">
              <a:defRPr/>
            </a:pPr>
            <a:r>
              <a:rPr lang="en-US" sz="2200" kern="0" dirty="0" smtClean="0"/>
              <a:t>Overtures to England and France</a:t>
            </a:r>
          </a:p>
          <a:p>
            <a:pPr lvl="2" eaLnBrk="1" hangingPunct="1">
              <a:defRPr/>
            </a:pPr>
            <a:r>
              <a:rPr lang="en-US" sz="2200" kern="0" dirty="0" smtClean="0"/>
              <a:t>Assistance with prisoners in Mexico</a:t>
            </a:r>
          </a:p>
          <a:p>
            <a:pPr lvl="2" eaLnBrk="1" hangingPunct="1">
              <a:defRPr/>
            </a:pPr>
            <a:r>
              <a:rPr lang="en-US" sz="2200" kern="0" dirty="0" smtClean="0"/>
              <a:t>Create incentive for U.S. to admit Texas, to avoid foreign presence on borders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38862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Texas Statehood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209800"/>
            <a:ext cx="7848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James K. Polk, backed by Andrew Jackson, makes Texas statehood a central part of his presidential campaign in 1844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The U.S. Senate admits Texas by a narrow margin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/>
              <a:t>Formal statehood: February 19, 1846 </a:t>
            </a:r>
            <a:endParaRPr lang="en-US" alt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Texas’s</a:t>
            </a:r>
            <a:r>
              <a:rPr lang="en-US" altLang="ja-JP" sz="2200" dirty="0" smtClean="0"/>
              <a:t> north and west borders are redrawn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200" dirty="0" smtClean="0"/>
              <a:t>Texas does not have the legal, constitutional, right to secede from the union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3657600" cy="533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Texas Statehood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209800"/>
            <a:ext cx="777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Mexican</a:t>
            </a:r>
            <a:r>
              <a:rPr lang="en-IN" sz="2400" dirty="0"/>
              <a:t>–</a:t>
            </a:r>
            <a:r>
              <a:rPr lang="en-US" altLang="en-US" sz="2200" dirty="0" smtClean="0"/>
              <a:t>American war</a:t>
            </a:r>
            <a:endParaRPr lang="en-US" altLang="en-US" sz="22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Confirming fears of statehood opponents?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Orchestrated by President Polk?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200" dirty="0" smtClean="0"/>
              <a:t>Treaty of Guadalupe Hidalgo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dirty="0" smtClean="0"/>
              <a:t>Established Rio Grande boundary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dirty="0" smtClean="0"/>
              <a:t>Intensified clash of Mexican and Anglo cultures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54864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Texas in the Confederacy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848600" cy="2819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With the rise of the cotton economy came increased reliance on and tremendous expansion of slavery</a:t>
            </a:r>
          </a:p>
          <a:p>
            <a:pPr eaLnBrk="1" hangingPunct="1"/>
            <a:r>
              <a:rPr lang="en-US" altLang="en-US" sz="2200" dirty="0" smtClean="0"/>
              <a:t>Despite Governor Sam Houston</a:t>
            </a:r>
            <a:r>
              <a:rPr lang="ja-JP" altLang="en-US" sz="2200" dirty="0" smtClean="0"/>
              <a:t>’</a:t>
            </a:r>
            <a:r>
              <a:rPr lang="en-US" altLang="ja-JP" sz="2200" dirty="0" smtClean="0"/>
              <a:t>s objections, the legislature voted to secede from the Union February 1, 1861</a:t>
            </a:r>
          </a:p>
          <a:p>
            <a:pPr eaLnBrk="1" hangingPunct="1"/>
            <a:r>
              <a:rPr lang="en-US" altLang="en-US" sz="2200" dirty="0" smtClean="0"/>
              <a:t>The Confederate regime was a disaster for pro-Union Anglos, Germans, Tejanos, and free blacks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51816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Reconstruction in Texas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057400"/>
            <a:ext cx="7924800" cy="38100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January 1863 versus June 19, 1865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The Emancipation Proclamation and </a:t>
            </a:r>
            <a:r>
              <a:rPr lang="ja-JP" altLang="en-US" sz="2200" dirty="0" smtClean="0"/>
              <a:t>“</a:t>
            </a:r>
            <a:r>
              <a:rPr lang="en-US" altLang="ja-JP" sz="2200" dirty="0" smtClean="0"/>
              <a:t>Juneteenth</a:t>
            </a:r>
            <a:r>
              <a:rPr lang="ja-JP" altLang="en-US" sz="2200" dirty="0" smtClean="0"/>
              <a:t>”</a:t>
            </a:r>
            <a:endParaRPr lang="en-US" altLang="ja-JP" sz="2200" dirty="0" smtClean="0"/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1866 Constitution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Failed to meet the demands of the newly empowered </a:t>
            </a:r>
            <a:r>
              <a:rPr lang="ja-JP" altLang="en-US" sz="2200" dirty="0" smtClean="0"/>
              <a:t>“</a:t>
            </a:r>
            <a:r>
              <a:rPr lang="en-US" altLang="ja-JP" sz="2200" dirty="0" smtClean="0"/>
              <a:t>Radical Republicans</a:t>
            </a:r>
            <a:r>
              <a:rPr lang="ja-JP" altLang="en-US" sz="2200" dirty="0" smtClean="0"/>
              <a:t>”</a:t>
            </a:r>
            <a:r>
              <a:rPr lang="en-US" altLang="ja-JP" sz="2200" dirty="0" smtClean="0"/>
              <a:t> in Congress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ja-JP" sz="2200" dirty="0" smtClean="0"/>
              <a:t>The Second Reconstruction Act purged Democrats from office and voting lists in the South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ja-JP" sz="2200" dirty="0" smtClean="0"/>
              <a:t>Black codes continued to limit rights of former slaves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1869 Constitution included rights for freed slaves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949234" y="685800"/>
            <a:ext cx="6594566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End of Reconstruction and Rise of the Redeemers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514600"/>
            <a:ext cx="7924800" cy="36576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Republican Gov. E. J. Davis centralized power</a:t>
            </a:r>
          </a:p>
          <a:p>
            <a:pPr eaLnBrk="1" hangingPunct="1"/>
            <a:r>
              <a:rPr lang="en-US" altLang="en-US" sz="2200" dirty="0" smtClean="0"/>
              <a:t>Democrat </a:t>
            </a:r>
            <a:r>
              <a:rPr lang="ja-JP" altLang="en-US" sz="2200" dirty="0" smtClean="0"/>
              <a:t>“</a:t>
            </a:r>
            <a:r>
              <a:rPr lang="en-US" altLang="ja-JP" sz="2200" dirty="0" smtClean="0"/>
              <a:t>Redeemers</a:t>
            </a:r>
            <a:r>
              <a:rPr lang="ja-JP" altLang="en-US" sz="2200" dirty="0" smtClean="0"/>
              <a:t>”</a:t>
            </a:r>
            <a:r>
              <a:rPr lang="en-US" altLang="ja-JP" sz="2200" dirty="0" smtClean="0"/>
              <a:t> regained control of the legislature in 1872</a:t>
            </a:r>
          </a:p>
          <a:p>
            <a:pPr eaLnBrk="1" hangingPunct="1"/>
            <a:r>
              <a:rPr lang="en-US" altLang="ja-JP" sz="2200" dirty="0" smtClean="0"/>
              <a:t>The 1875 constitutional convention</a:t>
            </a:r>
          </a:p>
          <a:p>
            <a:pPr lvl="1" eaLnBrk="1" hangingPunct="1"/>
            <a:r>
              <a:rPr lang="en-US" altLang="en-US" sz="2200" dirty="0" smtClean="0"/>
              <a:t>The role of the Grange</a:t>
            </a:r>
          </a:p>
          <a:p>
            <a:pPr eaLnBrk="1" hangingPunct="1"/>
            <a:r>
              <a:rPr lang="en-US" altLang="en-US" sz="2200" dirty="0" smtClean="0"/>
              <a:t>The sixth constitution of the state of Texas </a:t>
            </a:r>
          </a:p>
          <a:p>
            <a:pPr lvl="1" eaLnBrk="1" hangingPunct="1"/>
            <a:r>
              <a:rPr lang="en-US" altLang="en-US" sz="2200" dirty="0" smtClean="0"/>
              <a:t>Ratified in 1876</a:t>
            </a:r>
          </a:p>
          <a:p>
            <a:pPr eaLnBrk="1" hangingPunct="1"/>
            <a:r>
              <a:rPr lang="en-US" altLang="en-US" sz="2200" dirty="0" smtClean="0"/>
              <a:t>State government encouraged immigration</a:t>
            </a:r>
          </a:p>
          <a:p>
            <a:pPr eaLnBrk="1" hangingPunct="1"/>
            <a:r>
              <a:rPr lang="en-US" altLang="en-US" sz="2200" dirty="0" smtClean="0"/>
              <a:t>The era of the Texas Cowboy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399" y="762000"/>
            <a:ext cx="4038601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Era of Reform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848600" cy="3962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Populist and Progressive reforms were popular, but legislative victories were limited</a:t>
            </a:r>
          </a:p>
          <a:p>
            <a:pPr eaLnBrk="1" hangingPunct="1"/>
            <a:r>
              <a:rPr lang="en-US" altLang="en-US" sz="2200" dirty="0" smtClean="0"/>
              <a:t>“Pa” Ferguson, and his impeachment</a:t>
            </a:r>
          </a:p>
          <a:p>
            <a:pPr eaLnBrk="1" hangingPunct="1"/>
            <a:r>
              <a:rPr lang="en-US" altLang="en-US" sz="2200" dirty="0" smtClean="0"/>
              <a:t>Prohibition of alcohol passed, first statewide then nationally, but proved unworkable</a:t>
            </a:r>
          </a:p>
          <a:p>
            <a:pPr lvl="1" eaLnBrk="1" hangingPunct="1"/>
            <a:r>
              <a:rPr lang="en-US" altLang="en-US" sz="2200" smtClean="0"/>
              <a:t>Over 20% of </a:t>
            </a:r>
            <a:r>
              <a:rPr lang="en-US" altLang="en-US" sz="2200" dirty="0" smtClean="0"/>
              <a:t>all arrests in the state were related to prohibition</a:t>
            </a:r>
          </a:p>
          <a:p>
            <a:pPr eaLnBrk="1" hangingPunct="1"/>
            <a:r>
              <a:rPr lang="en-US" altLang="en-US" sz="2200" dirty="0" smtClean="0"/>
              <a:t>By 1929, oil replaced cotton as the largest part of Texas’</a:t>
            </a:r>
            <a:r>
              <a:rPr lang="en-US" altLang="ja-JP" sz="2200" dirty="0" smtClean="0"/>
              <a:t>s economy</a:t>
            </a:r>
          </a:p>
          <a:p>
            <a:pPr lvl="1" eaLnBrk="1" hangingPunct="1"/>
            <a:r>
              <a:rPr lang="en-US" altLang="en-US" sz="2200" dirty="0" err="1" smtClean="0"/>
              <a:t>Spindletop</a:t>
            </a:r>
            <a:r>
              <a:rPr lang="en-US" altLang="en-US" sz="2200" dirty="0" smtClean="0"/>
              <a:t> in 1901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885525" y="762000"/>
            <a:ext cx="4143675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Era of Reform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209800"/>
            <a:ext cx="7848600" cy="2438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Rejection of the Women’s Voting Rights amendment</a:t>
            </a:r>
          </a:p>
          <a:p>
            <a:pPr lvl="1" eaLnBrk="1" hangingPunct="1"/>
            <a:r>
              <a:rPr lang="en-US" altLang="en-US" sz="2200" dirty="0" smtClean="0"/>
              <a:t>Fear of “Negro rule” and socialism</a:t>
            </a:r>
          </a:p>
          <a:p>
            <a:pPr eaLnBrk="1" hangingPunct="1"/>
            <a:r>
              <a:rPr lang="en-US" altLang="en-US" sz="2200" dirty="0" smtClean="0"/>
              <a:t>Rise of the lumber business</a:t>
            </a:r>
          </a:p>
          <a:p>
            <a:pPr eaLnBrk="1" hangingPunct="1"/>
            <a:r>
              <a:rPr lang="en-US" altLang="en-US" sz="2200" dirty="0" smtClean="0"/>
              <a:t>Development of 19,000 miles of highway by 1920</a:t>
            </a:r>
          </a:p>
          <a:p>
            <a:pPr eaLnBrk="1" hangingPunct="1"/>
            <a:r>
              <a:rPr lang="en-US" altLang="en-US" sz="2200" dirty="0" smtClean="0"/>
              <a:t>Introduction of fruit trees in South Texas and the roots of migratory labor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925286" y="762000"/>
            <a:ext cx="6008914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Great Depression and the New Deal in Texas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590800"/>
            <a:ext cx="7848600" cy="29718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Hoover and economic depression</a:t>
            </a:r>
          </a:p>
          <a:p>
            <a:pPr lvl="1" eaLnBrk="1" hangingPunct="1"/>
            <a:r>
              <a:rPr lang="en-US" altLang="en-US" sz="2200" dirty="0" smtClean="0"/>
              <a:t>Hoover first Republican for president</a:t>
            </a:r>
          </a:p>
          <a:p>
            <a:pPr eaLnBrk="1" hangingPunct="1"/>
            <a:r>
              <a:rPr lang="en-US" altLang="en-US" sz="2200" dirty="0" smtClean="0"/>
              <a:t>Farmers and oil overproduction</a:t>
            </a:r>
          </a:p>
          <a:p>
            <a:pPr lvl="1" eaLnBrk="1" hangingPunct="1"/>
            <a:r>
              <a:rPr lang="en-US" altLang="en-US" sz="2200" dirty="0" smtClean="0"/>
              <a:t>Governor Sterling declares martial law</a:t>
            </a:r>
          </a:p>
          <a:p>
            <a:pPr eaLnBrk="1" hangingPunct="1"/>
            <a:r>
              <a:rPr lang="en-US" altLang="en-US" sz="2200" dirty="0" smtClean="0"/>
              <a:t>Notable state politicians</a:t>
            </a:r>
          </a:p>
          <a:p>
            <a:pPr lvl="1" eaLnBrk="1" hangingPunct="1"/>
            <a:r>
              <a:rPr lang="ja-JP" altLang="en-US" sz="2200" dirty="0" smtClean="0"/>
              <a:t>“</a:t>
            </a:r>
            <a:r>
              <a:rPr lang="en-US" altLang="ja-JP" sz="2200" dirty="0"/>
              <a:t>Pa</a:t>
            </a:r>
            <a:r>
              <a:rPr lang="ja-JP" altLang="en-US" sz="2200" dirty="0"/>
              <a:t>”</a:t>
            </a:r>
            <a:r>
              <a:rPr lang="en-US" altLang="ja-JP" sz="2200" dirty="0"/>
              <a:t> and </a:t>
            </a:r>
            <a:r>
              <a:rPr lang="ja-JP" altLang="en-US" sz="2200" dirty="0"/>
              <a:t>“</a:t>
            </a:r>
            <a:r>
              <a:rPr lang="en-US" altLang="ja-JP" sz="2200" dirty="0"/>
              <a:t>Ma</a:t>
            </a:r>
            <a:r>
              <a:rPr lang="ja-JP" altLang="en-US" sz="2200" dirty="0"/>
              <a:t>”</a:t>
            </a:r>
            <a:r>
              <a:rPr lang="en-US" altLang="ja-JP" sz="2200" dirty="0"/>
              <a:t> Ferguson</a:t>
            </a:r>
          </a:p>
          <a:p>
            <a:pPr lvl="1" eaLnBrk="1" hangingPunct="1"/>
            <a:r>
              <a:rPr lang="ja-JP" altLang="en-US" sz="2200" dirty="0" smtClean="0"/>
              <a:t>“</a:t>
            </a:r>
            <a:r>
              <a:rPr lang="en-US" altLang="ja-JP" sz="2200" dirty="0" smtClean="0"/>
              <a:t>Pappy</a:t>
            </a:r>
            <a:r>
              <a:rPr lang="ja-JP" altLang="en-US" sz="2200" dirty="0" smtClean="0"/>
              <a:t>”</a:t>
            </a:r>
            <a:r>
              <a:rPr lang="en-US" altLang="ja-JP" sz="2200" dirty="0" smtClean="0"/>
              <a:t> O</a:t>
            </a:r>
            <a:r>
              <a:rPr lang="ja-JP" altLang="en-US" sz="2200" dirty="0" smtClean="0"/>
              <a:t>’</a:t>
            </a:r>
            <a:r>
              <a:rPr lang="en-US" altLang="ja-JP" sz="2200" dirty="0" smtClean="0"/>
              <a:t>Daniel</a:t>
            </a:r>
            <a:endParaRPr lang="en-US" altLang="en-US" sz="2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31242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rgbClr val="0070C0"/>
                </a:solidFill>
                <a:latin typeface="+mn-lt"/>
              </a:rPr>
              <a:t>Introduction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938349" y="2133600"/>
            <a:ext cx="7138851" cy="25146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The gap between legend and reality</a:t>
            </a:r>
          </a:p>
          <a:p>
            <a:pPr lvl="1" eaLnBrk="1" hangingPunct="1"/>
            <a:r>
              <a:rPr lang="en-US" altLang="en-US" sz="2200" dirty="0" smtClean="0"/>
              <a:t>How do we manage change? Then and now</a:t>
            </a:r>
          </a:p>
          <a:p>
            <a:pPr lvl="1" eaLnBrk="1" hangingPunct="1"/>
            <a:r>
              <a:rPr lang="en-US" altLang="en-US" sz="2200" dirty="0" smtClean="0"/>
              <a:t>Immigration patterns and reactions under Mexico and today</a:t>
            </a:r>
          </a:p>
          <a:p>
            <a:pPr lvl="1" eaLnBrk="1" hangingPunct="1"/>
            <a:r>
              <a:rPr lang="en-US" altLang="en-US" sz="2200" dirty="0" smtClean="0"/>
              <a:t>Traditional frontier image versus substantial innovation in the global marketplace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50292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Transitions to the Twenty-First Century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590800"/>
            <a:ext cx="7924800" cy="35052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School desegregation resisted until the 70s</a:t>
            </a:r>
          </a:p>
          <a:p>
            <a:pPr lvl="1" eaLnBrk="1" hangingPunct="1"/>
            <a:r>
              <a:rPr lang="en-US" altLang="en-US" sz="2200" dirty="0" smtClean="0"/>
              <a:t>Federal courts order implementation of 1954 </a:t>
            </a:r>
            <a:br>
              <a:rPr lang="en-US" altLang="en-US" sz="2200" dirty="0" smtClean="0"/>
            </a:br>
            <a:r>
              <a:rPr lang="en-US" altLang="en-US" sz="2200" i="1" dirty="0" smtClean="0"/>
              <a:t>Brown v. Board of Education</a:t>
            </a:r>
            <a:r>
              <a:rPr lang="en-US" altLang="en-US" sz="2200" dirty="0" smtClean="0"/>
              <a:t> decision</a:t>
            </a:r>
          </a:p>
          <a:p>
            <a:pPr eaLnBrk="1" hangingPunct="1"/>
            <a:r>
              <a:rPr lang="en-US" altLang="en-US" sz="2200" dirty="0" smtClean="0"/>
              <a:t>In 1954 women won the right to serve on juries</a:t>
            </a:r>
          </a:p>
          <a:p>
            <a:pPr lvl="1" eaLnBrk="1" hangingPunct="1"/>
            <a:r>
              <a:rPr lang="en-US" altLang="en-US" sz="2200" dirty="0" smtClean="0"/>
              <a:t>In 1972 voters approved an equal rights amendment to the state constitution and voted to ratify the ERA after earlier rejecting it</a:t>
            </a:r>
          </a:p>
          <a:p>
            <a:pPr lvl="1" eaLnBrk="1" hangingPunct="1"/>
            <a:r>
              <a:rPr lang="en-US" altLang="en-US" sz="2200" dirty="0" smtClean="0"/>
              <a:t>1975 Liz Cockrell was elected in San Antonio, making her the first female mayor of a major Texas 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46482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Transitions to the Twenty-First Century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590800"/>
            <a:ext cx="7848600" cy="22098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Presidential republicanism</a:t>
            </a:r>
          </a:p>
          <a:p>
            <a:pPr eaLnBrk="1" hangingPunct="1"/>
            <a:r>
              <a:rPr lang="en-US" altLang="en-US" sz="2200" dirty="0" smtClean="0"/>
              <a:t>William P. Clements elected governor in 1978</a:t>
            </a:r>
          </a:p>
          <a:p>
            <a:pPr lvl="1" eaLnBrk="1" hangingPunct="1"/>
            <a:r>
              <a:rPr lang="en-US" altLang="en-US" sz="2200" dirty="0" smtClean="0"/>
              <a:t>First Republican governor since E.J. Davis</a:t>
            </a:r>
          </a:p>
          <a:p>
            <a:pPr eaLnBrk="1" hangingPunct="1"/>
            <a:r>
              <a:rPr lang="en-US" altLang="en-US" sz="2200" dirty="0" smtClean="0"/>
              <a:t>By 2000, Republicans win every statewide elected office in Texas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685800"/>
            <a:ext cx="30099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Texas Today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057400"/>
            <a:ext cx="7848600" cy="3962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Daniel Elazar’s political culture types </a:t>
            </a:r>
          </a:p>
          <a:p>
            <a:pPr lvl="1" eaLnBrk="1" hangingPunct="1"/>
            <a:r>
              <a:rPr lang="en-US" altLang="en-US" sz="2200" dirty="0" smtClean="0"/>
              <a:t>Individualism</a:t>
            </a:r>
          </a:p>
          <a:p>
            <a:pPr lvl="2" eaLnBrk="1" hangingPunct="1"/>
            <a:r>
              <a:rPr lang="en-US" altLang="en-US" sz="2200" dirty="0" smtClean="0"/>
              <a:t>Demonstrates a general distrust for government outside of popularly demanded actions</a:t>
            </a:r>
          </a:p>
          <a:p>
            <a:pPr lvl="1" eaLnBrk="1" hangingPunct="1"/>
            <a:r>
              <a:rPr lang="en-US" altLang="en-US" sz="2200" dirty="0" smtClean="0"/>
              <a:t>Traditionalism</a:t>
            </a:r>
          </a:p>
          <a:p>
            <a:pPr lvl="2" eaLnBrk="1" hangingPunct="1"/>
            <a:r>
              <a:rPr lang="en-US" altLang="en-US" sz="2200" dirty="0" smtClean="0"/>
              <a:t>Wants government’s role to be limited to preserving the existing social order</a:t>
            </a:r>
          </a:p>
          <a:p>
            <a:pPr lvl="1" eaLnBrk="1" hangingPunct="1"/>
            <a:r>
              <a:rPr lang="en-US" altLang="en-US" sz="2200" dirty="0" smtClean="0"/>
              <a:t>Moralism</a:t>
            </a:r>
          </a:p>
          <a:p>
            <a:pPr lvl="2" eaLnBrk="1" hangingPunct="1"/>
            <a:r>
              <a:rPr lang="en-US" altLang="en-US" sz="2200" dirty="0" smtClean="0"/>
              <a:t>Views government as a positive and necessary force but is rarely found in Texas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2895600" cy="609600"/>
          </a:xfrm>
        </p:spPr>
        <p:txBody>
          <a:bodyPr/>
          <a:lstStyle/>
          <a:p>
            <a:pPr algn="l"/>
            <a:r>
              <a:rPr lang="en-US" sz="3600" dirty="0">
                <a:latin typeface="+mn-lt"/>
              </a:rPr>
              <a:t>Texas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90600" y="2057400"/>
            <a:ext cx="7848600" cy="3276600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Frontier heritage influence on criminal justice</a:t>
            </a:r>
          </a:p>
          <a:p>
            <a:pPr lvl="1" eaLnBrk="1" hangingPunct="1"/>
            <a:r>
              <a:rPr lang="en-US" altLang="en-US" sz="2200" dirty="0"/>
              <a:t>Castle doctrine</a:t>
            </a:r>
          </a:p>
          <a:p>
            <a:pPr lvl="1" eaLnBrk="1" hangingPunct="1"/>
            <a:r>
              <a:rPr lang="en-US" altLang="en-US" sz="2200" dirty="0"/>
              <a:t>Death penalty</a:t>
            </a:r>
          </a:p>
          <a:p>
            <a:pPr eaLnBrk="1" hangingPunct="1"/>
            <a:r>
              <a:rPr lang="en-US" altLang="en-US" sz="2200" dirty="0"/>
              <a:t>Texas as a state and a “Colbert Nation”</a:t>
            </a:r>
          </a:p>
          <a:p>
            <a:pPr eaLnBrk="1" hangingPunct="1"/>
            <a:r>
              <a:rPr lang="en-US" altLang="en-US" sz="2200" dirty="0"/>
              <a:t>Deep South, Greater Appalachia, the Midlands, and El Norte</a:t>
            </a:r>
          </a:p>
          <a:p>
            <a:pPr eaLnBrk="1" hangingPunct="1"/>
            <a:r>
              <a:rPr lang="en-US" altLang="en-US" sz="2200" dirty="0"/>
              <a:t>Texas culture reflects both national polarization and a unique Texas </a:t>
            </a:r>
            <a:r>
              <a:rPr lang="en-US" altLang="en-US" sz="2200" dirty="0" smtClean="0"/>
              <a:t>intermixing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47244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A Tradition of Change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848600" cy="3276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How will Texas handle projected growth?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Texas is one of four “majority-minority” states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Diversity of immigrants to Texas growing rapidly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Almost as many immigrants coming from Asia as from Latin America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Texas is sometimes described as “the buckle of the </a:t>
            </a:r>
            <a:r>
              <a:rPr lang="en-US" altLang="ja-JP" sz="2200" dirty="0" smtClean="0"/>
              <a:t>Bible Belt</a:t>
            </a:r>
            <a:r>
              <a:rPr lang="ja-JP" altLang="en-US" sz="2200" dirty="0" smtClean="0"/>
              <a:t>”</a:t>
            </a:r>
            <a:endParaRPr lang="en-US" altLang="ja-JP" sz="2200" dirty="0"/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Catholics slightly outnumber Baptists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200" dirty="0" smtClean="0"/>
              <a:t>Agriculture now the smallest industry group in Texas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848600" cy="2438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Continued rapid population growth</a:t>
            </a:r>
          </a:p>
          <a:p>
            <a:pPr lvl="1" eaLnBrk="1" hangingPunct="1"/>
            <a:r>
              <a:rPr lang="en-US" altLang="en-US" sz="2200" dirty="0" smtClean="0"/>
              <a:t>Texas population has grown over 40% each decade since admission to the Union</a:t>
            </a:r>
          </a:p>
          <a:p>
            <a:pPr lvl="1" eaLnBrk="1" hangingPunct="1"/>
            <a:r>
              <a:rPr lang="en-US" altLang="en-US" sz="2200" dirty="0" smtClean="0"/>
              <a:t>In 2015 the total population of Texas was estimated at 27,496,114</a:t>
            </a:r>
          </a:p>
          <a:p>
            <a:pPr lvl="1" eaLnBrk="1" hangingPunct="1"/>
            <a:r>
              <a:rPr lang="en-US" altLang="en-US" sz="2200" dirty="0" smtClean="0"/>
              <a:t>80% of Texans live in 1,210 cities and suburbs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48006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A Tradition of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2133600"/>
            <a:ext cx="7848600" cy="33528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Texas economy continues to grow</a:t>
            </a:r>
            <a:endParaRPr lang="en-US" altLang="en-US" sz="2200" dirty="0"/>
          </a:p>
          <a:p>
            <a:pPr lvl="1" eaLnBrk="1" hangingPunct="1"/>
            <a:r>
              <a:rPr lang="en-US" altLang="en-US" sz="2200" dirty="0" smtClean="0"/>
              <a:t>Almost $1.5 trillion gross state product in 2013</a:t>
            </a:r>
          </a:p>
          <a:p>
            <a:pPr eaLnBrk="1" hangingPunct="1"/>
            <a:r>
              <a:rPr lang="en-US" altLang="en-US" sz="2200" dirty="0" smtClean="0"/>
              <a:t>Economic success has not been shared equally. Compared to national average, Texas has:</a:t>
            </a:r>
          </a:p>
          <a:p>
            <a:pPr lvl="1" eaLnBrk="1" hangingPunct="1"/>
            <a:r>
              <a:rPr lang="en-US" altLang="en-US" sz="2200" dirty="0" smtClean="0"/>
              <a:t>Lower per capita income</a:t>
            </a:r>
          </a:p>
          <a:p>
            <a:pPr lvl="1" eaLnBrk="1" hangingPunct="1"/>
            <a:r>
              <a:rPr lang="en-US" altLang="en-US" sz="2200" dirty="0" smtClean="0"/>
              <a:t>Higher poverty rate</a:t>
            </a:r>
          </a:p>
          <a:p>
            <a:pPr lvl="1" eaLnBrk="1" hangingPunct="1"/>
            <a:r>
              <a:rPr lang="en-US" altLang="en-US" sz="2200" dirty="0" smtClean="0"/>
              <a:t>Lower home ownership</a:t>
            </a:r>
          </a:p>
          <a:p>
            <a:pPr lvl="1" eaLnBrk="1" hangingPunct="1"/>
            <a:r>
              <a:rPr lang="en-US" altLang="en-US" sz="2200" dirty="0" smtClean="0"/>
              <a:t>Among the highest income inequality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48768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A Tradition of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42672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Winners and Losers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924800" cy="23622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200" dirty="0" smtClean="0"/>
              <a:t>Tensions surrounding immigration have helped shape Texas’s past and present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ja-JP" sz="2200" dirty="0" smtClean="0"/>
              <a:t>Tejano contributions have been de-emphasized or forgotten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ja-JP" sz="2200" dirty="0" smtClean="0"/>
              <a:t>Texas’s future will be shaped in large part by how it deals with its diverse population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927463" y="762000"/>
            <a:ext cx="43434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rgbClr val="0070C0"/>
                </a:solidFill>
                <a:latin typeface="+mn-lt"/>
              </a:rPr>
              <a:t>Texas Geography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927463" y="2133600"/>
            <a:ext cx="7911737" cy="28194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Texas is the second largest state, ranging from urban to rural, forest to desert</a:t>
            </a:r>
          </a:p>
          <a:p>
            <a:pPr eaLnBrk="1" hangingPunct="1"/>
            <a:r>
              <a:rPr lang="en-US" altLang="en-US" sz="2200" dirty="0" smtClean="0"/>
              <a:t>Distance complicates campaigning, encouraging disorganized, dramatic politics	</a:t>
            </a:r>
          </a:p>
          <a:p>
            <a:pPr marL="548640" lvl="1" indent="0" eaLnBrk="1" hangingPunct="1">
              <a:buFontTx/>
              <a:buNone/>
            </a:pPr>
            <a:r>
              <a:rPr lang="en-US" altLang="en-US" sz="2200" dirty="0" smtClean="0"/>
              <a:t>“there were more eccentric, unpredictable, and flat crazy characters than you’d find in any novel”</a:t>
            </a:r>
          </a:p>
          <a:p>
            <a:pPr marL="0" lvl="1" indent="0" algn="r" eaLnBrk="1" hangingPunct="1">
              <a:buFontTx/>
              <a:buNone/>
            </a:pPr>
            <a:r>
              <a:rPr lang="en-US" altLang="en-US" sz="2600" dirty="0" smtClean="0"/>
              <a:t>		</a:t>
            </a:r>
            <a:r>
              <a:rPr lang="en-US" altLang="en-US" sz="2200" dirty="0" smtClean="0"/>
              <a:t>—Former Lt. Gov. Ben Barnes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914399" y="762000"/>
            <a:ext cx="4295675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rgbClr val="0070C0"/>
                </a:solidFill>
                <a:latin typeface="+mn-lt"/>
              </a:rPr>
              <a:t>Texas Geography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914400" y="2133600"/>
            <a:ext cx="7848600" cy="32766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The costs and benefits of geographic size</a:t>
            </a:r>
          </a:p>
          <a:p>
            <a:pPr lvl="1" eaLnBrk="1" hangingPunct="1"/>
            <a:r>
              <a:rPr lang="en-US" altLang="ja-JP" sz="2200" dirty="0" smtClean="0"/>
              <a:t>The state size insulated Texas from the large, corrupt party machines of the nineteenth century</a:t>
            </a:r>
          </a:p>
          <a:p>
            <a:pPr lvl="1" eaLnBrk="1" hangingPunct="1"/>
            <a:r>
              <a:rPr lang="en-US" altLang="ja-JP" sz="2200" dirty="0" smtClean="0"/>
              <a:t>Spaciousness encourages independence and represents opportunity</a:t>
            </a:r>
          </a:p>
          <a:p>
            <a:pPr lvl="1" eaLnBrk="1" hangingPunct="1"/>
            <a:r>
              <a:rPr lang="en-US" altLang="en-US" sz="2200" dirty="0" smtClean="0"/>
              <a:t>At the same time the size of Texas stifled the development of beneficial groups to support community interests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>
          <a:xfrm>
            <a:off x="944880" y="685800"/>
            <a:ext cx="6134100" cy="838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rgbClr val="0070C0"/>
                </a:solidFill>
                <a:latin typeface="+mn-lt"/>
              </a:rPr>
              <a:t>The Birth of Texas Traditions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44880" y="2133600"/>
            <a:ext cx="7818120" cy="27432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Native Americans</a:t>
            </a:r>
          </a:p>
          <a:p>
            <a:pPr lvl="1" eaLnBrk="1" hangingPunct="1"/>
            <a:r>
              <a:rPr lang="en-US" altLang="en-US" sz="2200" dirty="0" err="1" smtClean="0"/>
              <a:t>Caddos</a:t>
            </a:r>
            <a:r>
              <a:rPr lang="en-IN" sz="2400" dirty="0"/>
              <a:t>—</a:t>
            </a:r>
            <a:r>
              <a:rPr lang="en-US" altLang="en-US" sz="2200" dirty="0" smtClean="0"/>
              <a:t>East Texas, “the Romans of Texas”</a:t>
            </a:r>
          </a:p>
          <a:p>
            <a:pPr lvl="1" eaLnBrk="1" hangingPunct="1"/>
            <a:r>
              <a:rPr lang="en-US" altLang="en-US" sz="2200" dirty="0" err="1" smtClean="0"/>
              <a:t>Karankawas</a:t>
            </a:r>
            <a:r>
              <a:rPr lang="en-IN" sz="2400" dirty="0"/>
              <a:t>—</a:t>
            </a:r>
            <a:r>
              <a:rPr lang="en-US" altLang="en-US" sz="2200" dirty="0" smtClean="0"/>
              <a:t>on the Gulf Coast</a:t>
            </a:r>
          </a:p>
          <a:p>
            <a:pPr lvl="1" eaLnBrk="1" hangingPunct="1"/>
            <a:r>
              <a:rPr lang="en-US" altLang="en-US" sz="2200" dirty="0" smtClean="0"/>
              <a:t>Apaches</a:t>
            </a:r>
            <a:r>
              <a:rPr lang="en-IN" sz="2400" dirty="0"/>
              <a:t>—</a:t>
            </a:r>
            <a:r>
              <a:rPr lang="en-US" altLang="en-US" sz="2200" dirty="0" smtClean="0"/>
              <a:t>in the Panhandle</a:t>
            </a:r>
          </a:p>
          <a:p>
            <a:pPr eaLnBrk="1" hangingPunct="1"/>
            <a:r>
              <a:rPr lang="en-US" altLang="en-US" sz="2200" dirty="0" smtClean="0"/>
              <a:t>The French</a:t>
            </a:r>
          </a:p>
          <a:p>
            <a:pPr lvl="1" eaLnBrk="1" hangingPunct="1"/>
            <a:r>
              <a:rPr lang="en-US" altLang="en-US" sz="2200" dirty="0" err="1" smtClean="0"/>
              <a:t>Sieur</a:t>
            </a:r>
            <a:r>
              <a:rPr lang="en-US" altLang="en-US" sz="2200" dirty="0" smtClean="0"/>
              <a:t> de La Salle &amp; René-Robert </a:t>
            </a:r>
            <a:r>
              <a:rPr lang="en-US" altLang="en-US" sz="2200" dirty="0" err="1" smtClean="0"/>
              <a:t>Cavelier</a:t>
            </a:r>
            <a:endParaRPr lang="en-US" altLang="en-US" sz="2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61722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rgbClr val="0070C0"/>
                </a:solidFill>
                <a:latin typeface="+mn-lt"/>
              </a:rPr>
              <a:t>The Birth of Texas Traditions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209800"/>
            <a:ext cx="7848600" cy="3124200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/>
              <a:t>T</a:t>
            </a:r>
            <a:r>
              <a:rPr lang="en-US" sz="2200" dirty="0" smtClean="0"/>
              <a:t>he Spanish</a:t>
            </a:r>
          </a:p>
          <a:p>
            <a:pPr lvl="1" eaLnBrk="1" hangingPunct="1">
              <a:defRPr/>
            </a:pPr>
            <a:r>
              <a:rPr lang="en-US" sz="2200" dirty="0" smtClean="0">
                <a:cs typeface="ＭＳ Ｐゴシック" charset="0"/>
              </a:rPr>
              <a:t>Spanish horses transformed Indian society</a:t>
            </a:r>
          </a:p>
          <a:p>
            <a:pPr lvl="1" eaLnBrk="1" hangingPunct="1">
              <a:defRPr/>
            </a:pPr>
            <a:r>
              <a:rPr lang="en-US" sz="2200" dirty="0" smtClean="0">
                <a:cs typeface="ＭＳ Ｐゴシック" charset="0"/>
              </a:rPr>
              <a:t>Suspicion of new arrivals—American immigrants would be nothing but “crows to pick out our eyes”</a:t>
            </a:r>
          </a:p>
          <a:p>
            <a:pPr lvl="1" eaLnBrk="1" hangingPunct="1">
              <a:defRPr/>
            </a:pPr>
            <a:r>
              <a:rPr lang="en-US" sz="2200" dirty="0" smtClean="0">
                <a:cs typeface="ＭＳ Ｐゴシック" charset="0"/>
              </a:rPr>
              <a:t>High costs associated with maintaining missions and forts</a:t>
            </a:r>
          </a:p>
          <a:p>
            <a:pPr lvl="1" eaLnBrk="1" hangingPunct="1">
              <a:defRPr/>
            </a:pPr>
            <a:r>
              <a:rPr lang="en-US" sz="2200" dirty="0" smtClean="0">
                <a:cs typeface="ＭＳ Ｐゴシック" charset="0"/>
              </a:rPr>
              <a:t>Spanish population decline forced recruiting Anglo settlers to populate their territory</a:t>
            </a:r>
            <a:endParaRPr lang="en-US" sz="2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209800"/>
            <a:ext cx="7924800" cy="25908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Mexican independence from Spain</a:t>
            </a:r>
          </a:p>
          <a:p>
            <a:pPr eaLnBrk="1" hangingPunct="1"/>
            <a:r>
              <a:rPr lang="en-US" altLang="en-US" sz="2200" dirty="0" smtClean="0"/>
              <a:t>Mexico authorized Anglo settlers</a:t>
            </a:r>
          </a:p>
          <a:p>
            <a:pPr lvl="1" eaLnBrk="1" hangingPunct="1"/>
            <a:r>
              <a:rPr lang="en-US" altLang="en-US" sz="2200" dirty="0" smtClean="0"/>
              <a:t>Moses Austin</a:t>
            </a:r>
          </a:p>
          <a:p>
            <a:pPr lvl="1" eaLnBrk="1" hangingPunct="1"/>
            <a:r>
              <a:rPr lang="en-US" altLang="en-US" sz="2200" dirty="0" smtClean="0"/>
              <a:t>Stephen F. Austin and the role of the </a:t>
            </a:r>
            <a:r>
              <a:rPr lang="en-US" altLang="en-US" sz="2200" dirty="0" err="1" smtClean="0"/>
              <a:t>empresario</a:t>
            </a:r>
            <a:r>
              <a:rPr lang="en-US" altLang="en-US" sz="2200" dirty="0" smtClean="0"/>
              <a:t> </a:t>
            </a:r>
          </a:p>
          <a:p>
            <a:pPr eaLnBrk="1" hangingPunct="1"/>
            <a:r>
              <a:rPr lang="en-US" altLang="en-US" sz="2200" dirty="0" smtClean="0"/>
              <a:t>Illegal immigrants created problems for Mexico and the </a:t>
            </a:r>
            <a:r>
              <a:rPr lang="en-US" altLang="en-US" sz="2200" dirty="0" err="1" smtClean="0"/>
              <a:t>empresarios</a:t>
            </a:r>
            <a:endParaRPr lang="en-US" altLang="en-US" sz="2200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51054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Mexican Independence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010194" y="757646"/>
            <a:ext cx="4781006" cy="613954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latin typeface="+mn-lt"/>
              </a:rPr>
              <a:t>The Texas Revolution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90600" y="2133600"/>
            <a:ext cx="7924800" cy="274320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Divisive issues regarding Texas’s</a:t>
            </a:r>
            <a:r>
              <a:rPr lang="en-US" altLang="ja-JP" sz="2200" dirty="0" smtClean="0"/>
              <a:t> split with Mexico included:</a:t>
            </a:r>
          </a:p>
          <a:p>
            <a:pPr lvl="1" eaLnBrk="1" hangingPunct="1"/>
            <a:r>
              <a:rPr lang="en-US" altLang="en-US" sz="2200" dirty="0" smtClean="0"/>
              <a:t>Political culture</a:t>
            </a:r>
          </a:p>
          <a:p>
            <a:pPr lvl="1" eaLnBrk="1" hangingPunct="1"/>
            <a:r>
              <a:rPr lang="en-US" altLang="en-US" sz="2200" dirty="0" smtClean="0"/>
              <a:t>Spanish as the official language</a:t>
            </a:r>
          </a:p>
          <a:p>
            <a:pPr lvl="1" eaLnBrk="1" hangingPunct="1"/>
            <a:r>
              <a:rPr lang="en-US" altLang="en-US" sz="2200" dirty="0" smtClean="0"/>
              <a:t>Catholicism as the official religion</a:t>
            </a:r>
          </a:p>
          <a:p>
            <a:pPr lvl="1" eaLnBrk="1" hangingPunct="1"/>
            <a:r>
              <a:rPr lang="en-US" altLang="en-US" sz="2200" dirty="0" smtClean="0"/>
              <a:t>Slavery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4800600" cy="762000"/>
          </a:xfrm>
        </p:spPr>
        <p:txBody>
          <a:bodyPr/>
          <a:lstStyle/>
          <a:p>
            <a:pPr algn="l"/>
            <a:r>
              <a:rPr lang="en-US" sz="3600" dirty="0">
                <a:latin typeface="+mn-lt"/>
              </a:rPr>
              <a:t>The Texas Revolution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133600"/>
            <a:ext cx="7924800" cy="2743200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Divisive issues regarding Texas’s</a:t>
            </a:r>
            <a:r>
              <a:rPr lang="en-US" altLang="ja-JP" sz="2200" dirty="0"/>
              <a:t> split with Mexico</a:t>
            </a:r>
          </a:p>
          <a:p>
            <a:pPr lvl="1" eaLnBrk="1" hangingPunct="1"/>
            <a:r>
              <a:rPr lang="en-US" altLang="en-US" sz="2200" dirty="0"/>
              <a:t>Statehood within the Mexican national government or complete independence?</a:t>
            </a:r>
          </a:p>
          <a:p>
            <a:pPr lvl="1" eaLnBrk="1" hangingPunct="1"/>
            <a:r>
              <a:rPr lang="en-US" altLang="en-US" sz="2200" dirty="0"/>
              <a:t>Tejanos: Remain under Mexican rule or risk living under the rule of Anglo settlers?</a:t>
            </a:r>
          </a:p>
          <a:p>
            <a:pPr lvl="1" eaLnBrk="1" hangingPunct="1"/>
            <a:r>
              <a:rPr lang="en-US" altLang="en-US" sz="2200" dirty="0"/>
              <a:t>Anglos: United against Mexican rule but often fought amongst themselves after independence was won</a:t>
            </a:r>
            <a:r>
              <a:rPr lang="en-US" altLang="en-US" sz="2200" dirty="0" smtClean="0"/>
              <a:t>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63524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Collier,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Lone Star Politics 5e.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CQ Press, 2018.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oneStar3e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 Black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LoneStar3e</Template>
  <TotalTime>2553</TotalTime>
  <Words>1491</Words>
  <Application>Microsoft Office PowerPoint</Application>
  <PresentationFormat>On-screen Show (4:3)</PresentationFormat>
  <Paragraphs>196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LoneStar3e</vt:lpstr>
      <vt:lpstr>PowerPoint Presentation</vt:lpstr>
      <vt:lpstr>Introduction</vt:lpstr>
      <vt:lpstr>Texas Geography</vt:lpstr>
      <vt:lpstr>Texas Geography</vt:lpstr>
      <vt:lpstr>The Birth of Texas Traditions</vt:lpstr>
      <vt:lpstr>The Birth of Texas Traditions</vt:lpstr>
      <vt:lpstr>Mexican Independence</vt:lpstr>
      <vt:lpstr>The Texas Revolution</vt:lpstr>
      <vt:lpstr>The Texas Revolution</vt:lpstr>
      <vt:lpstr>The Republic of Texas</vt:lpstr>
      <vt:lpstr>PowerPoint Presentation</vt:lpstr>
      <vt:lpstr>Texas Statehood</vt:lpstr>
      <vt:lpstr>Texas Statehood</vt:lpstr>
      <vt:lpstr>Texas in the Confederacy</vt:lpstr>
      <vt:lpstr>Reconstruction in Texas</vt:lpstr>
      <vt:lpstr>The End of Reconstruction and Rise of the Redeemers</vt:lpstr>
      <vt:lpstr>The Era of Reform</vt:lpstr>
      <vt:lpstr>The Era of Reform</vt:lpstr>
      <vt:lpstr>The Great Depression and the New Deal in Texas</vt:lpstr>
      <vt:lpstr>Transitions to the Twenty-First Century</vt:lpstr>
      <vt:lpstr>Transitions to the Twenty-First Century</vt:lpstr>
      <vt:lpstr>Texas Today</vt:lpstr>
      <vt:lpstr>Texas Today</vt:lpstr>
      <vt:lpstr>A Tradition of Change</vt:lpstr>
      <vt:lpstr>A Tradition of Change</vt:lpstr>
      <vt:lpstr>A Tradition of Change</vt:lpstr>
      <vt:lpstr>Winners and Losers</vt:lpstr>
    </vt:vector>
  </TitlesOfParts>
  <Company>Office 2004 Test Drive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Palermini, Stephanie</cp:lastModifiedBy>
  <cp:revision>202</cp:revision>
  <dcterms:created xsi:type="dcterms:W3CDTF">2011-01-04T23:44:50Z</dcterms:created>
  <dcterms:modified xsi:type="dcterms:W3CDTF">2016-12-30T18:14:57Z</dcterms:modified>
</cp:coreProperties>
</file>