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60" r:id="rId4"/>
    <p:sldId id="258" r:id="rId5"/>
    <p:sldId id="259"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11" autoAdjust="0"/>
  </p:normalViewPr>
  <p:slideViewPr>
    <p:cSldViewPr>
      <p:cViewPr>
        <p:scale>
          <a:sx n="76" d="100"/>
          <a:sy n="76" d="100"/>
        </p:scale>
        <p:origin x="-1038"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17D44-5F6A-45B1-8CC1-D019B2726459}" type="datetimeFigureOut">
              <a:rPr lang="en-US" smtClean="0"/>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F174-DE4D-4B3F-97C2-77013C09710A}" type="slidenum">
              <a:rPr lang="en-US" smtClean="0"/>
              <a:t>‹#›</a:t>
            </a:fld>
            <a:endParaRPr lang="en-US"/>
          </a:p>
        </p:txBody>
      </p:sp>
    </p:spTree>
    <p:extLst>
      <p:ext uri="{BB962C8B-B14F-4D97-AF65-F5344CB8AC3E}">
        <p14:creationId xmlns:p14="http://schemas.microsoft.com/office/powerpoint/2010/main" val="381608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dirty="0" smtClean="0"/>
              <a:t>A</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2</a:t>
            </a:fld>
            <a:endParaRPr lang="en-US"/>
          </a:p>
        </p:txBody>
      </p:sp>
    </p:spTree>
    <p:extLst>
      <p:ext uri="{BB962C8B-B14F-4D97-AF65-F5344CB8AC3E}">
        <p14:creationId xmlns:p14="http://schemas.microsoft.com/office/powerpoint/2010/main" val="61369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11</a:t>
            </a:fld>
            <a:endParaRPr lang="en-US"/>
          </a:p>
        </p:txBody>
      </p:sp>
    </p:spTree>
    <p:extLst>
      <p:ext uri="{BB962C8B-B14F-4D97-AF65-F5344CB8AC3E}">
        <p14:creationId xmlns:p14="http://schemas.microsoft.com/office/powerpoint/2010/main" val="424844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 </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3</a:t>
            </a:fld>
            <a:endParaRPr lang="en-US"/>
          </a:p>
        </p:txBody>
      </p:sp>
    </p:spTree>
    <p:extLst>
      <p:ext uri="{BB962C8B-B14F-4D97-AF65-F5344CB8AC3E}">
        <p14:creationId xmlns:p14="http://schemas.microsoft.com/office/powerpoint/2010/main" val="334010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b="0" dirty="0" smtClean="0"/>
              <a:t>B</a:t>
            </a:r>
            <a:endParaRPr lang="en-US" b="0" dirty="0"/>
          </a:p>
        </p:txBody>
      </p:sp>
      <p:sp>
        <p:nvSpPr>
          <p:cNvPr id="4" name="Slide Number Placeholder 3"/>
          <p:cNvSpPr>
            <a:spLocks noGrp="1"/>
          </p:cNvSpPr>
          <p:nvPr>
            <p:ph type="sldNum" sz="quarter" idx="10"/>
          </p:nvPr>
        </p:nvSpPr>
        <p:spPr/>
        <p:txBody>
          <a:bodyPr/>
          <a:lstStyle/>
          <a:p>
            <a:fld id="{C86BF174-DE4D-4B3F-97C2-77013C09710A}" type="slidenum">
              <a:rPr lang="en-US" smtClean="0"/>
              <a:t>4</a:t>
            </a:fld>
            <a:endParaRPr lang="en-US"/>
          </a:p>
        </p:txBody>
      </p:sp>
    </p:spTree>
    <p:extLst>
      <p:ext uri="{BB962C8B-B14F-4D97-AF65-F5344CB8AC3E}">
        <p14:creationId xmlns:p14="http://schemas.microsoft.com/office/powerpoint/2010/main" val="215087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E</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5</a:t>
            </a:fld>
            <a:endParaRPr lang="en-US"/>
          </a:p>
        </p:txBody>
      </p:sp>
    </p:spTree>
    <p:extLst>
      <p:ext uri="{BB962C8B-B14F-4D97-AF65-F5344CB8AC3E}">
        <p14:creationId xmlns:p14="http://schemas.microsoft.com/office/powerpoint/2010/main" val="66943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6</a:t>
            </a:fld>
            <a:endParaRPr lang="en-US"/>
          </a:p>
        </p:txBody>
      </p:sp>
    </p:spTree>
    <p:extLst>
      <p:ext uri="{BB962C8B-B14F-4D97-AF65-F5344CB8AC3E}">
        <p14:creationId xmlns:p14="http://schemas.microsoft.com/office/powerpoint/2010/main" val="147192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7</a:t>
            </a:fld>
            <a:endParaRPr lang="en-US"/>
          </a:p>
        </p:txBody>
      </p:sp>
    </p:spTree>
    <p:extLst>
      <p:ext uri="{BB962C8B-B14F-4D97-AF65-F5344CB8AC3E}">
        <p14:creationId xmlns:p14="http://schemas.microsoft.com/office/powerpoint/2010/main" val="407753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8</a:t>
            </a:fld>
            <a:endParaRPr lang="en-US"/>
          </a:p>
        </p:txBody>
      </p:sp>
    </p:spTree>
    <p:extLst>
      <p:ext uri="{BB962C8B-B14F-4D97-AF65-F5344CB8AC3E}">
        <p14:creationId xmlns:p14="http://schemas.microsoft.com/office/powerpoint/2010/main" val="19087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9</a:t>
            </a:fld>
            <a:endParaRPr lang="en-US"/>
          </a:p>
        </p:txBody>
      </p:sp>
    </p:spTree>
    <p:extLst>
      <p:ext uri="{BB962C8B-B14F-4D97-AF65-F5344CB8AC3E}">
        <p14:creationId xmlns:p14="http://schemas.microsoft.com/office/powerpoint/2010/main" val="54094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C86BF174-DE4D-4B3F-97C2-77013C09710A}" type="slidenum">
              <a:rPr lang="en-US" smtClean="0"/>
              <a:t>10</a:t>
            </a:fld>
            <a:endParaRPr lang="en-US"/>
          </a:p>
        </p:txBody>
      </p:sp>
    </p:spTree>
    <p:extLst>
      <p:ext uri="{BB962C8B-B14F-4D97-AF65-F5344CB8AC3E}">
        <p14:creationId xmlns:p14="http://schemas.microsoft.com/office/powerpoint/2010/main" val="35273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CA6A0B73-C89B-4933-8D82-34AC6EB7C238}"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9530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0B73-C89B-4933-8D82-34AC6EB7C2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9044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0B73-C89B-4933-8D82-34AC6EB7C2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62096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SAGEFS01\Freezone\Scott V\Chambliss_PPT\Chambliss_Discovering_Sociology_2e_PPT_Conte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1295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1037"/>
            <a:ext cx="8229600" cy="452596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6A0B73-C89B-4933-8D82-34AC6EB7C2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3944-7FA3-483E-8A95-0EB3A29B040F}" type="slidenum">
              <a:rPr lang="en-US" smtClean="0"/>
              <a:t>‹#›</a:t>
            </a:fld>
            <a:endParaRPr lang="en-US"/>
          </a:p>
        </p:txBody>
      </p:sp>
      <p:grpSp>
        <p:nvGrpSpPr>
          <p:cNvPr id="8" name="Group 7"/>
          <p:cNvGrpSpPr/>
          <p:nvPr userDrawn="1"/>
        </p:nvGrpSpPr>
        <p:grpSpPr>
          <a:xfrm>
            <a:off x="0" y="6477000"/>
            <a:ext cx="9144000" cy="381000"/>
            <a:chOff x="0" y="6477000"/>
            <a:chExt cx="9144000" cy="381000"/>
          </a:xfrm>
        </p:grpSpPr>
        <p:sp>
          <p:nvSpPr>
            <p:cNvPr id="9" name="Rectangle 8"/>
            <p:cNvSpPr/>
            <p:nvPr userDrawn="1"/>
          </p:nvSpPr>
          <p:spPr>
            <a:xfrm>
              <a:off x="0" y="6477000"/>
              <a:ext cx="9144000" cy="381000"/>
            </a:xfrm>
            <a:prstGeom prst="rect">
              <a:avLst/>
            </a:prstGeom>
            <a:gradFill>
              <a:gsLst>
                <a:gs pos="21265">
                  <a:srgbClr val="8DC34C"/>
                </a:gs>
                <a:gs pos="61691">
                  <a:srgbClr val="82AB44"/>
                </a:gs>
                <a:gs pos="35442">
                  <a:srgbClr val="89BB49"/>
                </a:gs>
                <a:gs pos="100000">
                  <a:srgbClr val="78963D">
                    <a:lumMod val="0"/>
                    <a:lumOff val="100000"/>
                  </a:srgbClr>
                </a:gs>
                <a:gs pos="0">
                  <a:srgbClr val="92D050"/>
                </a:gs>
                <a:gs pos="99000">
                  <a:srgbClr val="78953D">
                    <a:lumMod val="100000"/>
                  </a:srgbClr>
                </a:gs>
                <a:gs pos="100000">
                  <a:schemeClr val="accent3">
                    <a:lumMod val="7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7"/>
            <p:cNvSpPr txBox="1">
              <a:spLocks noChangeArrowheads="1"/>
            </p:cNvSpPr>
            <p:nvPr userDrawn="1"/>
          </p:nvSpPr>
          <p:spPr bwMode="auto">
            <a:xfrm>
              <a:off x="152400" y="6553200"/>
              <a:ext cx="4038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b="1" dirty="0" smtClean="0"/>
                <a:t>© 2016 SAGE Publications, Inc. </a:t>
              </a:r>
            </a:p>
          </p:txBody>
        </p:sp>
      </p:grpSp>
    </p:spTree>
    <p:extLst>
      <p:ext uri="{BB962C8B-B14F-4D97-AF65-F5344CB8AC3E}">
        <p14:creationId xmlns:p14="http://schemas.microsoft.com/office/powerpoint/2010/main" val="1361701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0B73-C89B-4933-8D82-34AC6EB7C238}"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87734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0B73-C89B-4933-8D82-34AC6EB7C2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44982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0B73-C89B-4933-8D82-34AC6EB7C238}"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403419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0B73-C89B-4933-8D82-34AC6EB7C238}"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72257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0B73-C89B-4933-8D82-34AC6EB7C238}"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62362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0B73-C89B-4933-8D82-34AC6EB7C2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44511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0B73-C89B-4933-8D82-34AC6EB7C238}"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3944-7FA3-483E-8A95-0EB3A29B040F}" type="slidenum">
              <a:rPr lang="en-US" smtClean="0"/>
              <a:t>‹#›</a:t>
            </a:fld>
            <a:endParaRPr lang="en-US"/>
          </a:p>
        </p:txBody>
      </p:sp>
    </p:spTree>
    <p:extLst>
      <p:ext uri="{BB962C8B-B14F-4D97-AF65-F5344CB8AC3E}">
        <p14:creationId xmlns:p14="http://schemas.microsoft.com/office/powerpoint/2010/main" val="340946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0B73-C89B-4933-8D82-34AC6EB7C238}" type="datetimeFigureOut">
              <a:rPr lang="en-US" smtClean="0"/>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3944-7FA3-483E-8A95-0EB3A29B040F}" type="slidenum">
              <a:rPr lang="en-US" smtClean="0"/>
              <a:t>‹#›</a:t>
            </a:fld>
            <a:endParaRPr lang="en-US"/>
          </a:p>
        </p:txBody>
      </p:sp>
      <p:grpSp>
        <p:nvGrpSpPr>
          <p:cNvPr id="7" name="Group 6"/>
          <p:cNvGrpSpPr/>
          <p:nvPr userDrawn="1"/>
        </p:nvGrpSpPr>
        <p:grpSpPr>
          <a:xfrm>
            <a:off x="0" y="6477000"/>
            <a:ext cx="9144000" cy="381000"/>
            <a:chOff x="0" y="6477000"/>
            <a:chExt cx="9144000" cy="381000"/>
          </a:xfrm>
        </p:grpSpPr>
        <p:sp>
          <p:nvSpPr>
            <p:cNvPr id="8" name="Rectangle 7"/>
            <p:cNvSpPr/>
            <p:nvPr userDrawn="1"/>
          </p:nvSpPr>
          <p:spPr>
            <a:xfrm>
              <a:off x="0" y="6477000"/>
              <a:ext cx="9144000" cy="381000"/>
            </a:xfrm>
            <a:prstGeom prst="rect">
              <a:avLst/>
            </a:prstGeom>
            <a:gradFill>
              <a:gsLst>
                <a:gs pos="21265">
                  <a:srgbClr val="8DC34C"/>
                </a:gs>
                <a:gs pos="61691">
                  <a:srgbClr val="82AB44"/>
                </a:gs>
                <a:gs pos="35442">
                  <a:srgbClr val="89BB49"/>
                </a:gs>
                <a:gs pos="100000">
                  <a:srgbClr val="78963D">
                    <a:lumMod val="0"/>
                    <a:lumOff val="100000"/>
                  </a:srgbClr>
                </a:gs>
                <a:gs pos="0">
                  <a:srgbClr val="92D050"/>
                </a:gs>
                <a:gs pos="99000">
                  <a:srgbClr val="78953D">
                    <a:lumMod val="100000"/>
                  </a:srgbClr>
                </a:gs>
                <a:gs pos="100000">
                  <a:schemeClr val="accent3">
                    <a:lumMod val="7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7"/>
            <p:cNvSpPr txBox="1">
              <a:spLocks noChangeArrowheads="1"/>
            </p:cNvSpPr>
            <p:nvPr userDrawn="1"/>
          </p:nvSpPr>
          <p:spPr bwMode="auto">
            <a:xfrm>
              <a:off x="152400" y="6553200"/>
              <a:ext cx="4038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900" b="1" dirty="0" smtClean="0"/>
                <a:t>© 2016 SAGE Publications, Inc. </a:t>
              </a:r>
            </a:p>
          </p:txBody>
        </p:sp>
      </p:grpSp>
    </p:spTree>
    <p:extLst>
      <p:ext uri="{BB962C8B-B14F-4D97-AF65-F5344CB8AC3E}">
        <p14:creationId xmlns:p14="http://schemas.microsoft.com/office/powerpoint/2010/main" val="3653944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6600" b="1" dirty="0" smtClean="0">
                <a:latin typeface="Boopee" pitchFamily="2" charset="0"/>
              </a:rPr>
              <a:t>Chapter </a:t>
            </a:r>
            <a:r>
              <a:rPr lang="en-US" altLang="en-US" sz="6600" b="1" dirty="0" smtClean="0">
                <a:latin typeface="Boopee" pitchFamily="2" charset="0"/>
              </a:rPr>
              <a:t>01</a:t>
            </a:r>
            <a:endParaRPr lang="en-US" dirty="0"/>
          </a:p>
        </p:txBody>
      </p:sp>
      <p:sp>
        <p:nvSpPr>
          <p:cNvPr id="3" name="Subtitle 2"/>
          <p:cNvSpPr>
            <a:spLocks noGrp="1"/>
          </p:cNvSpPr>
          <p:nvPr>
            <p:ph type="subTitle" idx="1"/>
          </p:nvPr>
        </p:nvSpPr>
        <p:spPr>
          <a:xfrm>
            <a:off x="1524000" y="3886200"/>
            <a:ext cx="6400800" cy="1752600"/>
          </a:xfrm>
        </p:spPr>
        <p:txBody>
          <a:bodyPr>
            <a:normAutofit/>
          </a:bodyPr>
          <a:lstStyle/>
          <a:p>
            <a:r>
              <a:rPr lang="en-US" sz="5400" b="1" dirty="0" smtClean="0">
                <a:solidFill>
                  <a:schemeClr val="tx1"/>
                </a:solidFill>
                <a:latin typeface="Boopee"/>
              </a:rPr>
              <a:t>Discover Sociology</a:t>
            </a:r>
            <a:endParaRPr lang="en-US" sz="5400" b="1" dirty="0">
              <a:solidFill>
                <a:schemeClr val="tx1"/>
              </a:solidFill>
              <a:latin typeface="Boopee"/>
            </a:endParaRPr>
          </a:p>
        </p:txBody>
      </p:sp>
    </p:spTree>
    <p:extLst>
      <p:ext uri="{BB962C8B-B14F-4D97-AF65-F5344CB8AC3E}">
        <p14:creationId xmlns:p14="http://schemas.microsoft.com/office/powerpoint/2010/main" val="205768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Autofit/>
          </a:bodyPr>
          <a:lstStyle/>
          <a:p>
            <a:r>
              <a:rPr lang="en-US" sz="2400" b="1" dirty="0"/>
              <a:t>A sociologist who studies smoking by examining who benefits and who loses from smoking would be employing a social conflict paradigm.</a:t>
            </a:r>
            <a:endParaRPr lang="en-US" sz="2400" dirty="0"/>
          </a:p>
        </p:txBody>
      </p:sp>
      <p:sp>
        <p:nvSpPr>
          <p:cNvPr id="3" name="Content Placeholder 2"/>
          <p:cNvSpPr>
            <a:spLocks noGrp="1"/>
          </p:cNvSpPr>
          <p:nvPr>
            <p:ph idx="1"/>
          </p:nvPr>
        </p:nvSpPr>
        <p:spPr>
          <a:xfrm>
            <a:off x="457200" y="2438400"/>
            <a:ext cx="8229600" cy="4525963"/>
          </a:xfrm>
        </p:spPr>
        <p:txBody>
          <a:bodyPr/>
          <a:lstStyle/>
          <a:p>
            <a:r>
              <a:rPr lang="en-US" b="1" dirty="0"/>
              <a:t>A. </a:t>
            </a:r>
            <a:r>
              <a:rPr lang="en-US" dirty="0"/>
              <a:t>True</a:t>
            </a:r>
          </a:p>
          <a:p>
            <a:r>
              <a:rPr lang="en-US" b="1" dirty="0"/>
              <a:t>B. </a:t>
            </a:r>
            <a:r>
              <a:rPr lang="en-US" dirty="0"/>
              <a:t>False</a:t>
            </a:r>
          </a:p>
          <a:p>
            <a:endParaRPr lang="en-US" dirty="0"/>
          </a:p>
        </p:txBody>
      </p:sp>
    </p:spTree>
    <p:extLst>
      <p:ext uri="{BB962C8B-B14F-4D97-AF65-F5344CB8AC3E}">
        <p14:creationId xmlns:p14="http://schemas.microsoft.com/office/powerpoint/2010/main" val="78787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a:bodyPr>
          <a:lstStyle/>
          <a:p>
            <a:r>
              <a:rPr lang="en-US" sz="3200" b="1" dirty="0"/>
              <a:t>Symbolic interactionists primarily focus on macro-level processes in society.</a:t>
            </a:r>
            <a:endParaRPr lang="en-US" sz="3200" dirty="0"/>
          </a:p>
        </p:txBody>
      </p:sp>
      <p:sp>
        <p:nvSpPr>
          <p:cNvPr id="3" name="Content Placeholder 2"/>
          <p:cNvSpPr>
            <a:spLocks noGrp="1"/>
          </p:cNvSpPr>
          <p:nvPr>
            <p:ph idx="1"/>
          </p:nvPr>
        </p:nvSpPr>
        <p:spPr>
          <a:xfrm>
            <a:off x="457200" y="2346651"/>
            <a:ext cx="8229600" cy="4525963"/>
          </a:xfrm>
        </p:spPr>
        <p:txBody>
          <a:bodyPr/>
          <a:lstStyle/>
          <a:p>
            <a:r>
              <a:rPr lang="en-US" b="1" dirty="0"/>
              <a:t>A. </a:t>
            </a:r>
            <a:r>
              <a:rPr lang="en-US" dirty="0"/>
              <a:t>True</a:t>
            </a:r>
          </a:p>
          <a:p>
            <a:r>
              <a:rPr lang="en-US" b="1" dirty="0"/>
              <a:t>B. </a:t>
            </a:r>
            <a:r>
              <a:rPr lang="en-US" dirty="0"/>
              <a:t>False</a:t>
            </a:r>
          </a:p>
          <a:p>
            <a:endParaRPr lang="en-US" dirty="0"/>
          </a:p>
        </p:txBody>
      </p:sp>
    </p:spTree>
    <p:extLst>
      <p:ext uri="{BB962C8B-B14F-4D97-AF65-F5344CB8AC3E}">
        <p14:creationId xmlns:p14="http://schemas.microsoft.com/office/powerpoint/2010/main" val="54367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smtClean="0"/>
              <a:t>Sociology</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A. </a:t>
            </a:r>
            <a:r>
              <a:rPr lang="en-US" sz="2800" dirty="0" smtClean="0"/>
              <a:t>Is </a:t>
            </a:r>
            <a:r>
              <a:rPr lang="en-US" sz="2800" dirty="0"/>
              <a:t>scientific</a:t>
            </a:r>
          </a:p>
          <a:p>
            <a:pPr marL="0" indent="0">
              <a:buNone/>
            </a:pPr>
            <a:r>
              <a:rPr lang="en-US" sz="2800" b="1" dirty="0" smtClean="0"/>
              <a:t>B. </a:t>
            </a:r>
            <a:r>
              <a:rPr lang="en-US" sz="2800" dirty="0" smtClean="0"/>
              <a:t>Is </a:t>
            </a:r>
            <a:r>
              <a:rPr lang="en-US" sz="2800" dirty="0"/>
              <a:t>not concerned with answering the question why</a:t>
            </a:r>
          </a:p>
          <a:p>
            <a:pPr marL="0" indent="0">
              <a:buNone/>
            </a:pPr>
            <a:r>
              <a:rPr lang="en-US" sz="2800" b="1" dirty="0" smtClean="0"/>
              <a:t>C. </a:t>
            </a:r>
            <a:r>
              <a:rPr lang="en-US" sz="2800" dirty="0" smtClean="0"/>
              <a:t>Does </a:t>
            </a:r>
            <a:r>
              <a:rPr lang="en-US" sz="2800" dirty="0"/>
              <a:t>not adhere to the principle of social embeddedness</a:t>
            </a:r>
          </a:p>
          <a:p>
            <a:pPr marL="0" indent="0">
              <a:buNone/>
            </a:pPr>
            <a:r>
              <a:rPr lang="en-US" sz="2800" b="1" dirty="0" smtClean="0"/>
              <a:t>D. </a:t>
            </a:r>
            <a:r>
              <a:rPr lang="en-US" sz="2800" dirty="0" smtClean="0"/>
              <a:t>Does </a:t>
            </a:r>
            <a:r>
              <a:rPr lang="en-US" sz="2800" dirty="0"/>
              <a:t>not prepare students for a range of careers</a:t>
            </a:r>
          </a:p>
          <a:p>
            <a:pPr marL="0" indent="0">
              <a:buNone/>
            </a:pPr>
            <a:r>
              <a:rPr lang="en-US" sz="2800" b="1" dirty="0" smtClean="0"/>
              <a:t>E. </a:t>
            </a:r>
            <a:r>
              <a:rPr lang="en-US" sz="2800" dirty="0" smtClean="0"/>
              <a:t>Does </a:t>
            </a:r>
            <a:r>
              <a:rPr lang="en-US" sz="2800" dirty="0"/>
              <a:t>not use research methods</a:t>
            </a:r>
          </a:p>
          <a:p>
            <a:pPr marL="0" indent="0">
              <a:buNone/>
            </a:pPr>
            <a:endParaRPr lang="en-US" sz="2800" dirty="0"/>
          </a:p>
        </p:txBody>
      </p:sp>
    </p:spTree>
    <p:extLst>
      <p:ext uri="{BB962C8B-B14F-4D97-AF65-F5344CB8AC3E}">
        <p14:creationId xmlns:p14="http://schemas.microsoft.com/office/powerpoint/2010/main" val="8937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1143000"/>
          </a:xfrm>
        </p:spPr>
        <p:txBody>
          <a:bodyPr>
            <a:noAutofit/>
          </a:bodyPr>
          <a:lstStyle/>
          <a:p>
            <a:r>
              <a:rPr lang="en-US" sz="3200" b="1" dirty="0"/>
              <a:t>___ involves seeing how personal troubles and public issues are related.</a:t>
            </a:r>
            <a:br>
              <a:rPr lang="en-US" sz="3200" b="1" dirty="0"/>
            </a:br>
            <a:endParaRPr lang="en-US" sz="3200" b="1" dirty="0"/>
          </a:p>
        </p:txBody>
      </p:sp>
      <p:sp>
        <p:nvSpPr>
          <p:cNvPr id="3" name="Content Placeholder 2"/>
          <p:cNvSpPr>
            <a:spLocks noGrp="1"/>
          </p:cNvSpPr>
          <p:nvPr>
            <p:ph idx="1"/>
          </p:nvPr>
        </p:nvSpPr>
        <p:spPr>
          <a:xfrm>
            <a:off x="457200" y="2133600"/>
            <a:ext cx="8229600" cy="4525963"/>
          </a:xfrm>
        </p:spPr>
        <p:txBody>
          <a:bodyPr>
            <a:normAutofit/>
          </a:bodyPr>
          <a:lstStyle/>
          <a:p>
            <a:r>
              <a:rPr lang="en-US" b="1" dirty="0" smtClean="0"/>
              <a:t>A. </a:t>
            </a:r>
            <a:r>
              <a:rPr lang="en-US" dirty="0" smtClean="0"/>
              <a:t>Agency</a:t>
            </a:r>
          </a:p>
          <a:p>
            <a:r>
              <a:rPr lang="en-US" b="1" dirty="0" smtClean="0"/>
              <a:t>B. </a:t>
            </a:r>
            <a:r>
              <a:rPr lang="en-US" dirty="0" smtClean="0"/>
              <a:t>Structure</a:t>
            </a:r>
          </a:p>
          <a:p>
            <a:r>
              <a:rPr lang="en-US" b="1" dirty="0" smtClean="0"/>
              <a:t>C. </a:t>
            </a:r>
            <a:r>
              <a:rPr lang="en-US" dirty="0" smtClean="0"/>
              <a:t>Sociological imagination</a:t>
            </a:r>
          </a:p>
          <a:p>
            <a:r>
              <a:rPr lang="en-US" b="1" dirty="0" smtClean="0"/>
              <a:t>D. </a:t>
            </a:r>
            <a:r>
              <a:rPr lang="en-US" dirty="0" smtClean="0"/>
              <a:t>Critical thinking</a:t>
            </a:r>
          </a:p>
          <a:p>
            <a:r>
              <a:rPr lang="en-US" b="1" dirty="0" smtClean="0"/>
              <a:t>E. </a:t>
            </a:r>
            <a:r>
              <a:rPr lang="en-US" dirty="0" smtClean="0"/>
              <a:t>Anomie</a:t>
            </a:r>
          </a:p>
          <a:p>
            <a:endParaRPr lang="en-US" dirty="0"/>
          </a:p>
        </p:txBody>
      </p:sp>
    </p:spTree>
    <p:extLst>
      <p:ext uri="{BB962C8B-B14F-4D97-AF65-F5344CB8AC3E}">
        <p14:creationId xmlns:p14="http://schemas.microsoft.com/office/powerpoint/2010/main" val="41135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3200" b="1" dirty="0"/>
              <a:t>Structure can limit a person’s ___ by constraining or enabling social action.</a:t>
            </a:r>
            <a:br>
              <a:rPr lang="en-US" sz="3200" b="1" dirty="0"/>
            </a:br>
            <a:endParaRPr lang="en-US" sz="3200" dirty="0"/>
          </a:p>
        </p:txBody>
      </p:sp>
      <p:sp>
        <p:nvSpPr>
          <p:cNvPr id="3" name="Content Placeholder 2"/>
          <p:cNvSpPr>
            <a:spLocks noGrp="1"/>
          </p:cNvSpPr>
          <p:nvPr>
            <p:ph idx="1"/>
          </p:nvPr>
        </p:nvSpPr>
        <p:spPr>
          <a:xfrm>
            <a:off x="457200" y="2209800"/>
            <a:ext cx="8229600" cy="4525963"/>
          </a:xfrm>
        </p:spPr>
        <p:txBody>
          <a:bodyPr>
            <a:normAutofit/>
          </a:bodyPr>
          <a:lstStyle/>
          <a:p>
            <a:r>
              <a:rPr lang="en-US" b="1" dirty="0" smtClean="0"/>
              <a:t>A. </a:t>
            </a:r>
            <a:r>
              <a:rPr lang="en-US" dirty="0" smtClean="0"/>
              <a:t>Social </a:t>
            </a:r>
            <a:r>
              <a:rPr lang="en-US" dirty="0"/>
              <a:t>imagination</a:t>
            </a:r>
          </a:p>
          <a:p>
            <a:r>
              <a:rPr lang="en-US" b="1" dirty="0" smtClean="0"/>
              <a:t>B. </a:t>
            </a:r>
            <a:r>
              <a:rPr lang="en-US" dirty="0" smtClean="0"/>
              <a:t>Agency</a:t>
            </a:r>
            <a:endParaRPr lang="en-US" dirty="0"/>
          </a:p>
          <a:p>
            <a:r>
              <a:rPr lang="en-US" b="1" dirty="0" smtClean="0"/>
              <a:t>C. </a:t>
            </a:r>
            <a:r>
              <a:rPr lang="en-US" dirty="0" smtClean="0"/>
              <a:t>Critical </a:t>
            </a:r>
            <a:r>
              <a:rPr lang="en-US" dirty="0"/>
              <a:t>thinking</a:t>
            </a:r>
          </a:p>
          <a:p>
            <a:r>
              <a:rPr lang="en-US" b="1" dirty="0" smtClean="0"/>
              <a:t>D. </a:t>
            </a:r>
            <a:r>
              <a:rPr lang="en-US" dirty="0" smtClean="0"/>
              <a:t>Anomie</a:t>
            </a:r>
            <a:endParaRPr lang="en-US" dirty="0"/>
          </a:p>
          <a:p>
            <a:r>
              <a:rPr lang="en-US" b="1" dirty="0" smtClean="0"/>
              <a:t>E. </a:t>
            </a:r>
            <a:r>
              <a:rPr lang="en-US" dirty="0" smtClean="0"/>
              <a:t>Collective </a:t>
            </a:r>
            <a:r>
              <a:rPr lang="en-US" dirty="0"/>
              <a:t>conscience</a:t>
            </a:r>
          </a:p>
          <a:p>
            <a:endParaRPr lang="en-US" dirty="0"/>
          </a:p>
        </p:txBody>
      </p:sp>
    </p:spTree>
    <p:extLst>
      <p:ext uri="{BB962C8B-B14F-4D97-AF65-F5344CB8AC3E}">
        <p14:creationId xmlns:p14="http://schemas.microsoft.com/office/powerpoint/2010/main" val="2333470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a:t>Norms are</a:t>
            </a:r>
            <a:r>
              <a:rPr lang="en-US" b="1" dirty="0" smtClean="0"/>
              <a:t>:</a:t>
            </a:r>
            <a:endParaRPr lang="en-US" dirty="0"/>
          </a:p>
        </p:txBody>
      </p:sp>
      <p:sp>
        <p:nvSpPr>
          <p:cNvPr id="3" name="Content Placeholder 2"/>
          <p:cNvSpPr>
            <a:spLocks noGrp="1"/>
          </p:cNvSpPr>
          <p:nvPr>
            <p:ph idx="1"/>
          </p:nvPr>
        </p:nvSpPr>
        <p:spPr/>
        <p:txBody>
          <a:bodyPr>
            <a:normAutofit/>
          </a:bodyPr>
          <a:lstStyle/>
          <a:p>
            <a:r>
              <a:rPr lang="en-US" b="1" dirty="0" smtClean="0"/>
              <a:t>A. </a:t>
            </a:r>
            <a:r>
              <a:rPr lang="en-US" dirty="0" smtClean="0"/>
              <a:t>The </a:t>
            </a:r>
            <a:r>
              <a:rPr lang="en-US" dirty="0"/>
              <a:t>people within society who are held up as role models</a:t>
            </a:r>
          </a:p>
          <a:p>
            <a:r>
              <a:rPr lang="en-US" b="1" dirty="0" smtClean="0"/>
              <a:t>B. </a:t>
            </a:r>
            <a:r>
              <a:rPr lang="en-US" dirty="0" smtClean="0"/>
              <a:t>Not </a:t>
            </a:r>
            <a:r>
              <a:rPr lang="en-US" dirty="0"/>
              <a:t>part of shared culture</a:t>
            </a:r>
          </a:p>
          <a:p>
            <a:r>
              <a:rPr lang="en-US" b="1" dirty="0" smtClean="0"/>
              <a:t>C. </a:t>
            </a:r>
            <a:r>
              <a:rPr lang="en-US" dirty="0" smtClean="0"/>
              <a:t>A </a:t>
            </a:r>
            <a:r>
              <a:rPr lang="en-US" dirty="0"/>
              <a:t>type of research method</a:t>
            </a:r>
          </a:p>
          <a:p>
            <a:r>
              <a:rPr lang="en-US" b="1" dirty="0" smtClean="0"/>
              <a:t>D. </a:t>
            </a:r>
            <a:r>
              <a:rPr lang="en-US" dirty="0" smtClean="0"/>
              <a:t>A </a:t>
            </a:r>
            <a:r>
              <a:rPr lang="en-US" dirty="0"/>
              <a:t>form of critical thinking</a:t>
            </a:r>
          </a:p>
          <a:p>
            <a:r>
              <a:rPr lang="en-US" b="1" dirty="0" smtClean="0"/>
              <a:t>E. </a:t>
            </a:r>
            <a:r>
              <a:rPr lang="en-US" dirty="0" smtClean="0"/>
              <a:t>Accepted </a:t>
            </a:r>
            <a:r>
              <a:rPr lang="en-US" dirty="0"/>
              <a:t>social behaviors and beliefs.</a:t>
            </a:r>
          </a:p>
          <a:p>
            <a:endParaRPr lang="en-US" dirty="0"/>
          </a:p>
        </p:txBody>
      </p:sp>
    </p:spTree>
    <p:extLst>
      <p:ext uri="{BB962C8B-B14F-4D97-AF65-F5344CB8AC3E}">
        <p14:creationId xmlns:p14="http://schemas.microsoft.com/office/powerpoint/2010/main" val="367827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a:t>Positivists</a:t>
            </a:r>
            <a:r>
              <a:rPr lang="en-US" b="1" dirty="0" smtClean="0"/>
              <a:t>:</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sz="2800" b="1" dirty="0" smtClean="0"/>
              <a:t>A. </a:t>
            </a:r>
            <a:r>
              <a:rPr lang="en-US" sz="2800" dirty="0" smtClean="0"/>
              <a:t>Make </a:t>
            </a:r>
            <a:r>
              <a:rPr lang="en-US" sz="2800" dirty="0"/>
              <a:t>theories based on superstition and religion</a:t>
            </a:r>
          </a:p>
          <a:p>
            <a:r>
              <a:rPr lang="en-US" sz="2800" b="1" dirty="0" smtClean="0"/>
              <a:t>B. </a:t>
            </a:r>
            <a:r>
              <a:rPr lang="en-US" sz="2800" dirty="0" smtClean="0"/>
              <a:t>Are </a:t>
            </a:r>
            <a:r>
              <a:rPr lang="en-US" sz="2800" dirty="0"/>
              <a:t>people who have made up their mind about an issue and refuse to ever change their beliefs regardless of the evidence presented to them</a:t>
            </a:r>
          </a:p>
          <a:p>
            <a:r>
              <a:rPr lang="en-US" sz="2800" b="1" dirty="0" smtClean="0"/>
              <a:t>C. </a:t>
            </a:r>
            <a:r>
              <a:rPr lang="en-US" sz="2800" dirty="0" smtClean="0"/>
              <a:t>Build </a:t>
            </a:r>
            <a:r>
              <a:rPr lang="en-US" sz="2800" dirty="0"/>
              <a:t>knowledge based on facts alone</a:t>
            </a:r>
          </a:p>
          <a:p>
            <a:r>
              <a:rPr lang="en-US" sz="2800" b="1" dirty="0" smtClean="0"/>
              <a:t>D. </a:t>
            </a:r>
            <a:r>
              <a:rPr lang="en-US" sz="2800" dirty="0" smtClean="0"/>
              <a:t>Are </a:t>
            </a:r>
            <a:r>
              <a:rPr lang="en-US" sz="2800" dirty="0"/>
              <a:t>sociologists who study the beneficial aspects of society</a:t>
            </a:r>
          </a:p>
          <a:p>
            <a:r>
              <a:rPr lang="en-US" sz="2800" b="1" dirty="0" smtClean="0"/>
              <a:t>E. </a:t>
            </a:r>
            <a:r>
              <a:rPr lang="en-US" sz="2800" dirty="0" smtClean="0"/>
              <a:t>Base </a:t>
            </a:r>
            <a:r>
              <a:rPr lang="en-US" sz="2800" dirty="0"/>
              <a:t>their beliefs on metaphysics</a:t>
            </a:r>
          </a:p>
          <a:p>
            <a:endParaRPr lang="en-US" sz="2800" dirty="0"/>
          </a:p>
        </p:txBody>
      </p:sp>
    </p:spTree>
    <p:extLst>
      <p:ext uri="{BB962C8B-B14F-4D97-AF65-F5344CB8AC3E}">
        <p14:creationId xmlns:p14="http://schemas.microsoft.com/office/powerpoint/2010/main" val="169988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295400"/>
          </a:xfrm>
        </p:spPr>
        <p:txBody>
          <a:bodyPr>
            <a:noAutofit/>
          </a:bodyPr>
          <a:lstStyle/>
          <a:p>
            <a:r>
              <a:rPr lang="en-US" sz="2000" b="1" dirty="0"/>
              <a:t>Sociologists must employ critical thinking by being willing to ask any question, think logically, back up arguments with evidence, think about assumptions and biases, avoid anecdotal evidence, and admit when they are wrong or uncertain.</a:t>
            </a:r>
            <a:endParaRPr lang="en-US" sz="2000" dirty="0"/>
          </a:p>
        </p:txBody>
      </p:sp>
      <p:sp>
        <p:nvSpPr>
          <p:cNvPr id="3" name="Content Placeholder 2"/>
          <p:cNvSpPr>
            <a:spLocks noGrp="1"/>
          </p:cNvSpPr>
          <p:nvPr>
            <p:ph idx="1"/>
          </p:nvPr>
        </p:nvSpPr>
        <p:spPr>
          <a:xfrm>
            <a:off x="381000" y="2819400"/>
            <a:ext cx="8229600" cy="4525963"/>
          </a:xfrm>
        </p:spPr>
        <p:txBody>
          <a:bodyPr/>
          <a:lstStyle/>
          <a:p>
            <a:r>
              <a:rPr lang="en-US" b="1" dirty="0" smtClean="0"/>
              <a:t>A. </a:t>
            </a:r>
            <a:r>
              <a:rPr lang="en-US" dirty="0" smtClean="0"/>
              <a:t>True</a:t>
            </a:r>
            <a:endParaRPr lang="en-US" dirty="0"/>
          </a:p>
          <a:p>
            <a:r>
              <a:rPr lang="en-US" b="1" dirty="0" smtClean="0"/>
              <a:t>B. </a:t>
            </a:r>
            <a:r>
              <a:rPr lang="en-US" dirty="0" smtClean="0"/>
              <a:t>False</a:t>
            </a:r>
            <a:endParaRPr lang="en-US" dirty="0"/>
          </a:p>
          <a:p>
            <a:endParaRPr lang="en-US" dirty="0"/>
          </a:p>
        </p:txBody>
      </p:sp>
    </p:spTree>
    <p:extLst>
      <p:ext uri="{BB962C8B-B14F-4D97-AF65-F5344CB8AC3E}">
        <p14:creationId xmlns:p14="http://schemas.microsoft.com/office/powerpoint/2010/main" val="140419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295400"/>
          </a:xfrm>
        </p:spPr>
        <p:txBody>
          <a:bodyPr>
            <a:noAutofit/>
          </a:bodyPr>
          <a:lstStyle/>
          <a:p>
            <a:r>
              <a:rPr lang="en-US" sz="2800" b="1" dirty="0"/>
              <a:t>Sociology’s roots can be linked with the Scientific Revolution, the Enlightenment, industrialization, and urbanization.</a:t>
            </a:r>
            <a:endParaRPr lang="en-US" sz="2800" dirty="0"/>
          </a:p>
        </p:txBody>
      </p:sp>
      <p:sp>
        <p:nvSpPr>
          <p:cNvPr id="3" name="Content Placeholder 2"/>
          <p:cNvSpPr>
            <a:spLocks noGrp="1"/>
          </p:cNvSpPr>
          <p:nvPr>
            <p:ph idx="1"/>
          </p:nvPr>
        </p:nvSpPr>
        <p:spPr>
          <a:xfrm>
            <a:off x="381000" y="2438400"/>
            <a:ext cx="8229600" cy="4038600"/>
          </a:xfrm>
        </p:spPr>
        <p:txBody>
          <a:bodyPr/>
          <a:lstStyle/>
          <a:p>
            <a:r>
              <a:rPr lang="en-US" b="1" dirty="0"/>
              <a:t>A. </a:t>
            </a:r>
            <a:r>
              <a:rPr lang="en-US" dirty="0"/>
              <a:t>True</a:t>
            </a:r>
          </a:p>
          <a:p>
            <a:r>
              <a:rPr lang="en-US" b="1" dirty="0"/>
              <a:t>B. </a:t>
            </a:r>
            <a:r>
              <a:rPr lang="en-US" dirty="0"/>
              <a:t>False</a:t>
            </a:r>
          </a:p>
          <a:p>
            <a:endParaRPr lang="en-US" dirty="0"/>
          </a:p>
        </p:txBody>
      </p:sp>
    </p:spTree>
    <p:extLst>
      <p:ext uri="{BB962C8B-B14F-4D97-AF65-F5344CB8AC3E}">
        <p14:creationId xmlns:p14="http://schemas.microsoft.com/office/powerpoint/2010/main" val="85324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Autofit/>
          </a:bodyPr>
          <a:lstStyle/>
          <a:p>
            <a:r>
              <a:rPr lang="en-US" sz="2800" b="1" dirty="0"/>
              <a:t>Harriet Martineau thought women’s equality was not necessary for a society to evolve to its full potential.</a:t>
            </a:r>
            <a:endParaRPr lang="en-US" sz="2800" dirty="0"/>
          </a:p>
        </p:txBody>
      </p:sp>
      <p:sp>
        <p:nvSpPr>
          <p:cNvPr id="3" name="Content Placeholder 2"/>
          <p:cNvSpPr>
            <a:spLocks noGrp="1"/>
          </p:cNvSpPr>
          <p:nvPr>
            <p:ph idx="1"/>
          </p:nvPr>
        </p:nvSpPr>
        <p:spPr>
          <a:xfrm>
            <a:off x="533400" y="2133600"/>
            <a:ext cx="8229600" cy="4525963"/>
          </a:xfrm>
        </p:spPr>
        <p:txBody>
          <a:bodyPr/>
          <a:lstStyle/>
          <a:p>
            <a:r>
              <a:rPr lang="en-US" b="1" dirty="0"/>
              <a:t>A. </a:t>
            </a:r>
            <a:r>
              <a:rPr lang="en-US" dirty="0"/>
              <a:t>True</a:t>
            </a:r>
          </a:p>
          <a:p>
            <a:r>
              <a:rPr lang="en-US" b="1" dirty="0"/>
              <a:t>B. </a:t>
            </a:r>
            <a:r>
              <a:rPr lang="en-US" dirty="0"/>
              <a:t>False</a:t>
            </a:r>
          </a:p>
          <a:p>
            <a:endParaRPr lang="en-US" dirty="0"/>
          </a:p>
        </p:txBody>
      </p:sp>
    </p:spTree>
    <p:extLst>
      <p:ext uri="{BB962C8B-B14F-4D97-AF65-F5344CB8AC3E}">
        <p14:creationId xmlns:p14="http://schemas.microsoft.com/office/powerpoint/2010/main" val="269310324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111</TotalTime>
  <Words>397</Words>
  <Application>Microsoft Office PowerPoint</Application>
  <PresentationFormat>On-screen Show (4:3)</PresentationFormat>
  <Paragraphs>67</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Chapter 01</vt:lpstr>
      <vt:lpstr>Sociology</vt:lpstr>
      <vt:lpstr>___ involves seeing how personal troubles and public issues are related. </vt:lpstr>
      <vt:lpstr>Structure can limit a person’s ___ by constraining or enabling social action. </vt:lpstr>
      <vt:lpstr>Norms are:</vt:lpstr>
      <vt:lpstr>Positivists:</vt:lpstr>
      <vt:lpstr>Sociologists must employ critical thinking by being willing to ask any question, think logically, back up arguments with evidence, think about assumptions and biases, avoid anecdotal evidence, and admit when they are wrong or uncertain.</vt:lpstr>
      <vt:lpstr>Sociology’s roots can be linked with the Scientific Revolution, the Enlightenment, industrialization, and urbanization.</vt:lpstr>
      <vt:lpstr>Harriet Martineau thought women’s equality was not necessary for a society to evolve to its full potential.</vt:lpstr>
      <vt:lpstr>A sociologist who studies smoking by examining who benefits and who loses from smoking would be employing a social conflict paradigm.</vt:lpstr>
      <vt:lpstr>Symbolic interactionists primarily focus on macro-level processes in society.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SageUser</dc:creator>
  <cp:lastModifiedBy>Austin, Rebecca</cp:lastModifiedBy>
  <cp:revision>11</cp:revision>
  <dcterms:created xsi:type="dcterms:W3CDTF">2014-10-21T21:43:17Z</dcterms:created>
  <dcterms:modified xsi:type="dcterms:W3CDTF">2016-04-29T20:03:10Z</dcterms:modified>
</cp:coreProperties>
</file>