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11" autoAdjust="0"/>
  </p:normalViewPr>
  <p:slideViewPr>
    <p:cSldViewPr>
      <p:cViewPr>
        <p:scale>
          <a:sx n="76" d="100"/>
          <a:sy n="76" d="100"/>
        </p:scale>
        <p:origin x="-1092" y="-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317D44-5F6A-45B1-8CC1-D019B2726459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6BF174-DE4D-4B3F-97C2-77013C097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081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7464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</a:t>
            </a:r>
            <a:r>
              <a:rPr lang="en-US" smtClean="0"/>
              <a:t>: 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262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ANSWER: 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693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7327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0341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B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6309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6888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362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B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8896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B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101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5400" b="1">
                <a:solidFill>
                  <a:schemeClr val="tx1"/>
                </a:solidFill>
                <a:latin typeface="Boopee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092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473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964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SAGEFS01\Freezone\Scott V\Chambliss_PPT\Chambliss_Discovering_Sociology_2e_PPT_Content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3563"/>
            <a:ext cx="8229600" cy="4525963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6477000"/>
            <a:ext cx="9144000" cy="381000"/>
            <a:chOff x="0" y="6477000"/>
            <a:chExt cx="9144000" cy="381000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6477000"/>
              <a:ext cx="9144000" cy="381000"/>
            </a:xfrm>
            <a:prstGeom prst="rect">
              <a:avLst/>
            </a:prstGeom>
            <a:gradFill>
              <a:gsLst>
                <a:gs pos="21265">
                  <a:srgbClr val="8DC34C"/>
                </a:gs>
                <a:gs pos="61691">
                  <a:srgbClr val="82AB44"/>
                </a:gs>
                <a:gs pos="35442">
                  <a:srgbClr val="89BB49"/>
                </a:gs>
                <a:gs pos="100000">
                  <a:srgbClr val="78963D">
                    <a:lumMod val="0"/>
                    <a:lumOff val="100000"/>
                  </a:srgbClr>
                </a:gs>
                <a:gs pos="0">
                  <a:srgbClr val="92D050"/>
                </a:gs>
                <a:gs pos="99000">
                  <a:srgbClr val="78953D">
                    <a:lumMod val="100000"/>
                  </a:srgbClr>
                </a:gs>
                <a:gs pos="100000">
                  <a:schemeClr val="accent3">
                    <a:lumMod val="7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TextBox 7"/>
            <p:cNvSpPr txBox="1">
              <a:spLocks noChangeArrowheads="1"/>
            </p:cNvSpPr>
            <p:nvPr userDrawn="1"/>
          </p:nvSpPr>
          <p:spPr bwMode="auto">
            <a:xfrm>
              <a:off x="152400" y="6553200"/>
              <a:ext cx="4038600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900" b="1" dirty="0" smtClean="0"/>
                <a:t>© 2016 SAGE Publications, Inc.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1701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347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820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192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572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622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110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463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6477000"/>
            <a:ext cx="9144000" cy="381000"/>
            <a:chOff x="0" y="6477000"/>
            <a:chExt cx="9144000" cy="3810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6477000"/>
              <a:ext cx="9144000" cy="381000"/>
            </a:xfrm>
            <a:prstGeom prst="rect">
              <a:avLst/>
            </a:prstGeom>
            <a:gradFill>
              <a:gsLst>
                <a:gs pos="21265">
                  <a:srgbClr val="8DC34C"/>
                </a:gs>
                <a:gs pos="61691">
                  <a:srgbClr val="82AB44"/>
                </a:gs>
                <a:gs pos="35442">
                  <a:srgbClr val="89BB49"/>
                </a:gs>
                <a:gs pos="100000">
                  <a:srgbClr val="78963D">
                    <a:lumMod val="0"/>
                    <a:lumOff val="100000"/>
                  </a:srgbClr>
                </a:gs>
                <a:gs pos="0">
                  <a:srgbClr val="92D050"/>
                </a:gs>
                <a:gs pos="99000">
                  <a:srgbClr val="78953D">
                    <a:lumMod val="100000"/>
                  </a:srgbClr>
                </a:gs>
                <a:gs pos="100000">
                  <a:schemeClr val="accent3">
                    <a:lumMod val="7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TextBox 7"/>
            <p:cNvSpPr txBox="1">
              <a:spLocks noChangeArrowheads="1"/>
            </p:cNvSpPr>
            <p:nvPr userDrawn="1"/>
          </p:nvSpPr>
          <p:spPr bwMode="auto">
            <a:xfrm>
              <a:off x="152400" y="6553200"/>
              <a:ext cx="4038600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900" b="1" dirty="0" smtClean="0"/>
                <a:t>© 2016 SAGE Publications, Inc.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53944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en-US" sz="6600" b="1" dirty="0" smtClean="0">
                <a:latin typeface="Boopee" pitchFamily="2" charset="0"/>
              </a:rPr>
              <a:t>Chapter 14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86200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/>
              <a:t>State, War, and Terror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5768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/>
              <a:t>Voter participation within the United States decreases as education increases.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332037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60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/>
              <a:t>Low voter turnout within the United States is due in part to the inability of low-wage workers to take time off from work to vote.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42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b="1" dirty="0"/>
              <a:t>One way modern countries are distinguished from earlier forms of political organization is that modern countries: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59177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A. </a:t>
            </a:r>
            <a:r>
              <a:rPr lang="en-US" sz="2400" dirty="0" smtClean="0"/>
              <a:t>Consider </a:t>
            </a:r>
            <a:r>
              <a:rPr lang="en-US" sz="2400" dirty="0"/>
              <a:t>all people living within their borders to be citizens</a:t>
            </a:r>
          </a:p>
          <a:p>
            <a:r>
              <a:rPr lang="en-US" sz="2400" b="1" dirty="0" smtClean="0"/>
              <a:t>B. </a:t>
            </a:r>
            <a:r>
              <a:rPr lang="en-US" sz="2400" dirty="0" smtClean="0"/>
              <a:t>Share </a:t>
            </a:r>
            <a:r>
              <a:rPr lang="en-US" sz="2400" dirty="0"/>
              <a:t>final authority over the people within their borders with other nations and global organizations</a:t>
            </a:r>
          </a:p>
          <a:p>
            <a:r>
              <a:rPr lang="en-US" sz="2400" b="1" dirty="0" smtClean="0"/>
              <a:t>C. </a:t>
            </a:r>
            <a:r>
              <a:rPr lang="en-US" sz="2400" dirty="0" smtClean="0"/>
              <a:t>Have </a:t>
            </a:r>
            <a:r>
              <a:rPr lang="en-US" sz="2400" dirty="0"/>
              <a:t>only one shared language spoken amongst their citizens</a:t>
            </a:r>
          </a:p>
          <a:p>
            <a:r>
              <a:rPr lang="en-US" sz="2400" b="1" dirty="0" smtClean="0"/>
              <a:t>D. </a:t>
            </a:r>
            <a:r>
              <a:rPr lang="en-US" sz="2400" dirty="0" smtClean="0"/>
              <a:t>Do </a:t>
            </a:r>
            <a:r>
              <a:rPr lang="en-US" sz="2400" dirty="0"/>
              <a:t>not have standing armies</a:t>
            </a:r>
          </a:p>
          <a:p>
            <a:r>
              <a:rPr lang="en-US" sz="2400" b="1" dirty="0" smtClean="0"/>
              <a:t>E. </a:t>
            </a:r>
            <a:r>
              <a:rPr lang="en-US" sz="2400" dirty="0" smtClean="0"/>
              <a:t>Have </a:t>
            </a:r>
            <a:r>
              <a:rPr lang="en-US" sz="2400" dirty="0"/>
              <a:t>underlying social organization based on a system of law</a:t>
            </a:r>
          </a:p>
        </p:txBody>
      </p:sp>
    </p:spTree>
    <p:extLst>
      <p:ext uri="{BB962C8B-B14F-4D97-AF65-F5344CB8AC3E}">
        <p14:creationId xmlns:p14="http://schemas.microsoft.com/office/powerpoint/2010/main" val="129926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The three types of citizenship rights include: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A. </a:t>
            </a:r>
            <a:r>
              <a:rPr lang="en-US" sz="2800" dirty="0" smtClean="0"/>
              <a:t>Civil</a:t>
            </a:r>
            <a:r>
              <a:rPr lang="en-US" sz="2800" dirty="0"/>
              <a:t>, political, and social rights</a:t>
            </a:r>
          </a:p>
          <a:p>
            <a:r>
              <a:rPr lang="en-US" sz="2800" b="1" dirty="0" smtClean="0"/>
              <a:t>B. </a:t>
            </a:r>
            <a:r>
              <a:rPr lang="en-US" sz="2800" dirty="0" smtClean="0"/>
              <a:t>Local</a:t>
            </a:r>
            <a:r>
              <a:rPr lang="en-US" sz="2800" dirty="0"/>
              <a:t>, state, and national rights</a:t>
            </a:r>
          </a:p>
          <a:p>
            <a:r>
              <a:rPr lang="en-US" sz="2800" b="1" dirty="0" smtClean="0"/>
              <a:t>C. </a:t>
            </a:r>
            <a:r>
              <a:rPr lang="en-US" sz="2800" dirty="0" smtClean="0"/>
              <a:t>Right </a:t>
            </a:r>
            <a:r>
              <a:rPr lang="en-US" sz="2800" dirty="0"/>
              <a:t>of speech, assembly, and religion</a:t>
            </a:r>
          </a:p>
          <a:p>
            <a:r>
              <a:rPr lang="en-US" sz="2800" b="1" dirty="0" smtClean="0"/>
              <a:t>D. </a:t>
            </a:r>
            <a:r>
              <a:rPr lang="en-US" sz="2800" dirty="0" smtClean="0"/>
              <a:t>Democrat</a:t>
            </a:r>
            <a:r>
              <a:rPr lang="en-US" sz="2800" dirty="0"/>
              <a:t>, Republican, and Independent political rights</a:t>
            </a:r>
          </a:p>
          <a:p>
            <a:r>
              <a:rPr lang="en-US" sz="2800" b="1" dirty="0" smtClean="0"/>
              <a:t>E. </a:t>
            </a:r>
            <a:r>
              <a:rPr lang="en-US" sz="2800" dirty="0" smtClean="0"/>
              <a:t>Employment</a:t>
            </a:r>
            <a:r>
              <a:rPr lang="en-US" sz="2800" dirty="0"/>
              <a:t>, welfare, and investment rights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937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The welfare state</a:t>
            </a:r>
            <a:r>
              <a:rPr lang="en-US" b="1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A. </a:t>
            </a:r>
            <a:r>
              <a:rPr lang="en-US" sz="2800" dirty="0" smtClean="0"/>
              <a:t>Is </a:t>
            </a:r>
            <a:r>
              <a:rPr lang="en-US" sz="2800" dirty="0"/>
              <a:t>characteristic of advanced and wealthy countries</a:t>
            </a:r>
          </a:p>
          <a:p>
            <a:r>
              <a:rPr lang="en-US" sz="2800" b="1" dirty="0" smtClean="0"/>
              <a:t>B. </a:t>
            </a:r>
            <a:r>
              <a:rPr lang="en-US" sz="2800" dirty="0" smtClean="0"/>
              <a:t>Is </a:t>
            </a:r>
            <a:r>
              <a:rPr lang="en-US" sz="2800" dirty="0"/>
              <a:t>currently expanding</a:t>
            </a:r>
          </a:p>
          <a:p>
            <a:r>
              <a:rPr lang="en-US" sz="2800" b="1" dirty="0" smtClean="0"/>
              <a:t>C. </a:t>
            </a:r>
            <a:r>
              <a:rPr lang="en-US" sz="2800" dirty="0" smtClean="0"/>
              <a:t>Only </a:t>
            </a:r>
            <a:r>
              <a:rPr lang="en-US" sz="2800" dirty="0"/>
              <a:t>benefits the poor within a society</a:t>
            </a:r>
          </a:p>
          <a:p>
            <a:r>
              <a:rPr lang="en-US" sz="2800" b="1" dirty="0" smtClean="0"/>
              <a:t>D. </a:t>
            </a:r>
            <a:r>
              <a:rPr lang="en-US" sz="2800" dirty="0" smtClean="0"/>
              <a:t>Within </a:t>
            </a:r>
            <a:r>
              <a:rPr lang="en-US" sz="2800" dirty="0"/>
              <a:t>the United States does not include Social Security and Medicare</a:t>
            </a:r>
          </a:p>
          <a:p>
            <a:r>
              <a:rPr lang="en-US" sz="2800" b="1" dirty="0" smtClean="0"/>
              <a:t>E. </a:t>
            </a:r>
            <a:r>
              <a:rPr lang="en-US" sz="2800" dirty="0" smtClean="0"/>
              <a:t>First </a:t>
            </a:r>
            <a:r>
              <a:rPr lang="en-US" sz="2800" dirty="0"/>
              <a:t>rose to prominence within the United States in the early 18th century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1398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err="1"/>
              <a:t>Jurgen</a:t>
            </a:r>
            <a:r>
              <a:rPr lang="en-US" sz="3200" b="1" dirty="0"/>
              <a:t> </a:t>
            </a:r>
            <a:r>
              <a:rPr lang="en-US" sz="3200" b="1" dirty="0" err="1"/>
              <a:t>Habermas</a:t>
            </a:r>
            <a:r>
              <a:rPr lang="en-US" sz="3200" b="1" dirty="0"/>
              <a:t> argues that modern countries have created a legitimation crisis by</a:t>
            </a:r>
            <a:r>
              <a:rPr lang="en-US" sz="3200" b="1" dirty="0" smtClean="0"/>
              <a:t>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A. </a:t>
            </a:r>
            <a:r>
              <a:rPr lang="en-US" sz="2400" dirty="0" smtClean="0"/>
              <a:t>Decreasing </a:t>
            </a:r>
            <a:r>
              <a:rPr lang="en-US" sz="2400" dirty="0"/>
              <a:t>the economic and political power of global institutions</a:t>
            </a:r>
          </a:p>
          <a:p>
            <a:r>
              <a:rPr lang="en-US" sz="2400" b="1" dirty="0" smtClean="0"/>
              <a:t>B. </a:t>
            </a:r>
            <a:r>
              <a:rPr lang="en-US" sz="2400" dirty="0" smtClean="0"/>
              <a:t>Increasing </a:t>
            </a:r>
            <a:r>
              <a:rPr lang="en-US" sz="2400" dirty="0"/>
              <a:t>the power of the poor and middle class through the creating of labor unions and the welfare state</a:t>
            </a:r>
          </a:p>
          <a:p>
            <a:r>
              <a:rPr lang="en-US" sz="2400" b="1" dirty="0" smtClean="0"/>
              <a:t>C. </a:t>
            </a:r>
            <a:r>
              <a:rPr lang="en-US" sz="2400" dirty="0" smtClean="0"/>
              <a:t>Integrating </a:t>
            </a:r>
            <a:r>
              <a:rPr lang="en-US" sz="2400" dirty="0"/>
              <a:t>their economic and political systems</a:t>
            </a:r>
          </a:p>
          <a:p>
            <a:r>
              <a:rPr lang="en-US" sz="2400" b="1" dirty="0" smtClean="0"/>
              <a:t>D. </a:t>
            </a:r>
            <a:r>
              <a:rPr lang="en-US" sz="2400" dirty="0" smtClean="0"/>
              <a:t>Promoting </a:t>
            </a:r>
            <a:r>
              <a:rPr lang="en-US" sz="2400" dirty="0"/>
              <a:t>social movements</a:t>
            </a:r>
          </a:p>
          <a:p>
            <a:r>
              <a:rPr lang="en-US" sz="2400" b="1" dirty="0" smtClean="0"/>
              <a:t>E. </a:t>
            </a:r>
            <a:r>
              <a:rPr lang="en-US" sz="2400" dirty="0" smtClean="0"/>
              <a:t>Extending </a:t>
            </a:r>
            <a:r>
              <a:rPr lang="en-US" sz="2400" dirty="0"/>
              <a:t>voting rights to increasing numbers of people</a:t>
            </a:r>
          </a:p>
        </p:txBody>
      </p:sp>
    </p:spTree>
    <p:extLst>
      <p:ext uri="{BB962C8B-B14F-4D97-AF65-F5344CB8AC3E}">
        <p14:creationId xmlns:p14="http://schemas.microsoft.com/office/powerpoint/2010/main" val="690474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/>
              <a:t>Functionalist theorists believe that</a:t>
            </a:r>
            <a:r>
              <a:rPr lang="en-US" sz="3600" b="1" dirty="0" smtClean="0"/>
              <a:t>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A. </a:t>
            </a:r>
            <a:r>
              <a:rPr lang="en-US" sz="2400" dirty="0" smtClean="0"/>
              <a:t>Modern </a:t>
            </a:r>
            <a:r>
              <a:rPr lang="en-US" sz="2400" dirty="0"/>
              <a:t>states do not have systems of political power</a:t>
            </a:r>
          </a:p>
          <a:p>
            <a:r>
              <a:rPr lang="en-US" sz="2400" b="1" dirty="0" smtClean="0"/>
              <a:t>B. </a:t>
            </a:r>
            <a:r>
              <a:rPr lang="en-US" sz="2400" dirty="0" smtClean="0"/>
              <a:t>In </a:t>
            </a:r>
            <a:r>
              <a:rPr lang="en-US" sz="2400" dirty="0"/>
              <a:t>general modern states effectively and neutrally represent the competing interests within society</a:t>
            </a:r>
          </a:p>
          <a:p>
            <a:r>
              <a:rPr lang="en-US" sz="2400" b="1" dirty="0" smtClean="0"/>
              <a:t>C. </a:t>
            </a:r>
            <a:r>
              <a:rPr lang="en-US" sz="2400" dirty="0" smtClean="0"/>
              <a:t>States </a:t>
            </a:r>
            <a:r>
              <a:rPr lang="en-US" sz="2400" dirty="0"/>
              <a:t>function best when power is based on the beliefs and practices of the elite</a:t>
            </a:r>
          </a:p>
          <a:p>
            <a:r>
              <a:rPr lang="en-US" sz="2400" b="1" dirty="0" smtClean="0"/>
              <a:t>D. </a:t>
            </a:r>
            <a:r>
              <a:rPr lang="en-US" sz="2400" dirty="0" smtClean="0"/>
              <a:t>Civil </a:t>
            </a:r>
            <a:r>
              <a:rPr lang="en-US" sz="2400" dirty="0"/>
              <a:t>rights and political rights are less important than social rights</a:t>
            </a:r>
          </a:p>
          <a:p>
            <a:r>
              <a:rPr lang="en-US" sz="2400" b="1" dirty="0" smtClean="0"/>
              <a:t>E. </a:t>
            </a:r>
            <a:r>
              <a:rPr lang="en-US" sz="2400" dirty="0" smtClean="0"/>
              <a:t>Political </a:t>
            </a:r>
            <a:r>
              <a:rPr lang="en-US" sz="2400" dirty="0"/>
              <a:t>beliefs are not related to interests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29162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The label of terrorist is a subjective one.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95503"/>
            <a:ext cx="8229600" cy="4525963"/>
          </a:xfrm>
        </p:spPr>
        <p:txBody>
          <a:bodyPr/>
          <a:lstStyle/>
          <a:p>
            <a:r>
              <a:rPr lang="en-US" b="1" dirty="0" smtClean="0"/>
              <a:t>A. </a:t>
            </a:r>
            <a:r>
              <a:rPr lang="en-US" dirty="0" smtClean="0"/>
              <a:t>True</a:t>
            </a:r>
            <a:endParaRPr lang="en-US" dirty="0"/>
          </a:p>
          <a:p>
            <a:r>
              <a:rPr lang="en-US" b="1" dirty="0" smtClean="0"/>
              <a:t>B. </a:t>
            </a:r>
            <a:r>
              <a:rPr lang="en-US" dirty="0" smtClean="0"/>
              <a:t>False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68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/>
              <a:t>Conflict theory argues that the elite use their power to create legal, economic, political, and social policies that favor their own interests.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783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The United States practices direct democracy nationally.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351870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27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46</TotalTime>
  <Words>483</Words>
  <Application>Microsoft Office PowerPoint</Application>
  <PresentationFormat>On-screen Show (4:3)</PresentationFormat>
  <Paragraphs>67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Theme1</vt:lpstr>
      <vt:lpstr>Chapter 14</vt:lpstr>
      <vt:lpstr>One way modern countries are distinguished from earlier forms of political organization is that modern countries:</vt:lpstr>
      <vt:lpstr>The three types of citizenship rights include:</vt:lpstr>
      <vt:lpstr>The welfare state:</vt:lpstr>
      <vt:lpstr>Jurgen Habermas argues that modern countries have created a legitimation crisis by:</vt:lpstr>
      <vt:lpstr>Functionalist theorists believe that:</vt:lpstr>
      <vt:lpstr>The label of terrorist is a subjective one.</vt:lpstr>
      <vt:lpstr>Conflict theory argues that the elite use their power to create legal, economic, political, and social policies that favor their own interests.</vt:lpstr>
      <vt:lpstr>The United States practices direct democracy nationally.</vt:lpstr>
      <vt:lpstr>Voter participation within the United States decreases as education increases.</vt:lpstr>
      <vt:lpstr>Low voter turnout within the United States is due in part to the inability of low-wage workers to take time off from work to vote.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SageUser</dc:creator>
  <cp:lastModifiedBy>Piccininni, Gabrielle</cp:lastModifiedBy>
  <cp:revision>13</cp:revision>
  <dcterms:created xsi:type="dcterms:W3CDTF">2014-10-21T21:43:17Z</dcterms:created>
  <dcterms:modified xsi:type="dcterms:W3CDTF">2016-05-02T15:40:54Z</dcterms:modified>
</cp:coreProperties>
</file>