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8" r:id="rId3"/>
    <p:sldId id="257"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11" autoAdjust="0"/>
  </p:normalViewPr>
  <p:slideViewPr>
    <p:cSldViewPr>
      <p:cViewPr>
        <p:scale>
          <a:sx n="76" d="100"/>
          <a:sy n="76" d="100"/>
        </p:scale>
        <p:origin x="-103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17D44-5F6A-45B1-8CC1-D019B2726459}" type="datetimeFigureOut">
              <a:rPr lang="en-US" smtClean="0"/>
              <a:t>4/29/2016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6BF174-DE4D-4B3F-97C2-77013C09710A}" type="slidenum">
              <a:rPr lang="en-US" smtClean="0"/>
              <a:t>‹#›</a:t>
            </a:fld>
            <a:endParaRPr lang="en-US"/>
          </a:p>
        </p:txBody>
      </p:sp>
    </p:spTree>
    <p:extLst>
      <p:ext uri="{BB962C8B-B14F-4D97-AF65-F5344CB8AC3E}">
        <p14:creationId xmlns:p14="http://schemas.microsoft.com/office/powerpoint/2010/main" val="3816081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2</a:t>
            </a:fld>
            <a:endParaRPr lang="en-US"/>
          </a:p>
        </p:txBody>
      </p:sp>
    </p:spTree>
    <p:extLst>
      <p:ext uri="{BB962C8B-B14F-4D97-AF65-F5344CB8AC3E}">
        <p14:creationId xmlns:p14="http://schemas.microsoft.com/office/powerpoint/2010/main" val="1534746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11</a:t>
            </a:fld>
            <a:endParaRPr lang="en-US"/>
          </a:p>
        </p:txBody>
      </p:sp>
    </p:spTree>
    <p:extLst>
      <p:ext uri="{BB962C8B-B14F-4D97-AF65-F5344CB8AC3E}">
        <p14:creationId xmlns:p14="http://schemas.microsoft.com/office/powerpoint/2010/main" val="3289262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a:t>
            </a:r>
            <a:r>
              <a:rPr lang="en-US" dirty="0" smtClean="0"/>
              <a:t>D</a:t>
            </a:r>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3</a:t>
            </a:fld>
            <a:endParaRPr lang="en-US"/>
          </a:p>
        </p:txBody>
      </p:sp>
    </p:spTree>
    <p:extLst>
      <p:ext uri="{BB962C8B-B14F-4D97-AF65-F5344CB8AC3E}">
        <p14:creationId xmlns:p14="http://schemas.microsoft.com/office/powerpoint/2010/main" val="613693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4</a:t>
            </a:fld>
            <a:endParaRPr lang="en-US"/>
          </a:p>
        </p:txBody>
      </p:sp>
    </p:spTree>
    <p:extLst>
      <p:ext uri="{BB962C8B-B14F-4D97-AF65-F5344CB8AC3E}">
        <p14:creationId xmlns:p14="http://schemas.microsoft.com/office/powerpoint/2010/main" val="3563732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5</a:t>
            </a:fld>
            <a:endParaRPr lang="en-US"/>
          </a:p>
        </p:txBody>
      </p:sp>
    </p:spTree>
    <p:extLst>
      <p:ext uri="{BB962C8B-B14F-4D97-AF65-F5344CB8AC3E}">
        <p14:creationId xmlns:p14="http://schemas.microsoft.com/office/powerpoint/2010/main" val="3080034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6</a:t>
            </a:fld>
            <a:endParaRPr lang="en-US"/>
          </a:p>
        </p:txBody>
      </p:sp>
    </p:spTree>
    <p:extLst>
      <p:ext uri="{BB962C8B-B14F-4D97-AF65-F5344CB8AC3E}">
        <p14:creationId xmlns:p14="http://schemas.microsoft.com/office/powerpoint/2010/main" val="702630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F</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7</a:t>
            </a:fld>
            <a:endParaRPr lang="en-US"/>
          </a:p>
        </p:txBody>
      </p:sp>
    </p:spTree>
    <p:extLst>
      <p:ext uri="{BB962C8B-B14F-4D97-AF65-F5344CB8AC3E}">
        <p14:creationId xmlns:p14="http://schemas.microsoft.com/office/powerpoint/2010/main" val="2215688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8</a:t>
            </a:fld>
            <a:endParaRPr lang="en-US"/>
          </a:p>
        </p:txBody>
      </p:sp>
    </p:spTree>
    <p:extLst>
      <p:ext uri="{BB962C8B-B14F-4D97-AF65-F5344CB8AC3E}">
        <p14:creationId xmlns:p14="http://schemas.microsoft.com/office/powerpoint/2010/main" val="2887362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9</a:t>
            </a:fld>
            <a:endParaRPr lang="en-US"/>
          </a:p>
        </p:txBody>
      </p:sp>
    </p:spTree>
    <p:extLst>
      <p:ext uri="{BB962C8B-B14F-4D97-AF65-F5344CB8AC3E}">
        <p14:creationId xmlns:p14="http://schemas.microsoft.com/office/powerpoint/2010/main" val="3701889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10</a:t>
            </a:fld>
            <a:endParaRPr lang="en-US"/>
          </a:p>
        </p:txBody>
      </p:sp>
    </p:spTree>
    <p:extLst>
      <p:ext uri="{BB962C8B-B14F-4D97-AF65-F5344CB8AC3E}">
        <p14:creationId xmlns:p14="http://schemas.microsoft.com/office/powerpoint/2010/main" val="4032101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5400" b="1">
                <a:solidFill>
                  <a:schemeClr val="tx1"/>
                </a:solidFill>
                <a:latin typeface="Boopee"/>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95309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904473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62096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SAGEFS01\Freezone\Scott V\Chambliss_PPT\Chambliss_Discovering_Sociology_2e_PPT_Content.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83820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963563"/>
            <a:ext cx="8229600" cy="4525963"/>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13617015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877347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498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034192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6A0B73-C89B-4933-8D82-34AC6EB7C238}" type="datetimeFigureOut">
              <a:rPr lang="en-US" smtClean="0"/>
              <a:t>4/29/2016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722572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6A0B73-C89B-4933-8D82-34AC6EB7C238}" type="datetimeFigureOut">
              <a:rPr lang="en-US" smtClean="0"/>
              <a:t>4/29/2016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62362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45110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09463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6A0B73-C89B-4933-8D82-34AC6EB7C238}" type="datetimeFigureOut">
              <a:rPr lang="en-US" smtClean="0"/>
              <a:t>4/29/2016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383944-7FA3-483E-8A95-0EB3A29B040F}" type="slidenum">
              <a:rPr lang="en-US" smtClean="0"/>
              <a:t>‹#›</a:t>
            </a:fld>
            <a:endParaRPr lang="en-US"/>
          </a:p>
        </p:txBody>
      </p:sp>
      <p:grpSp>
        <p:nvGrpSpPr>
          <p:cNvPr id="7" name="Group 6"/>
          <p:cNvGrpSpPr/>
          <p:nvPr userDrawn="1"/>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36539442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en-US" sz="6600" b="1" dirty="0" smtClean="0">
                <a:latin typeface="Boopee" pitchFamily="2" charset="0"/>
              </a:rPr>
              <a:t>Chapter </a:t>
            </a:r>
            <a:r>
              <a:rPr lang="en-US" altLang="en-US" sz="6600" b="1" dirty="0" smtClean="0">
                <a:latin typeface="Boopee" pitchFamily="2" charset="0"/>
              </a:rPr>
              <a:t>07</a:t>
            </a:r>
            <a:endParaRPr lang="en-US" dirty="0"/>
          </a:p>
        </p:txBody>
      </p:sp>
      <p:sp>
        <p:nvSpPr>
          <p:cNvPr id="3" name="Subtitle 2"/>
          <p:cNvSpPr>
            <a:spLocks noGrp="1"/>
          </p:cNvSpPr>
          <p:nvPr>
            <p:ph type="subTitle" idx="1"/>
          </p:nvPr>
        </p:nvSpPr>
        <p:spPr>
          <a:xfrm>
            <a:off x="1524000" y="3886200"/>
            <a:ext cx="6400800" cy="1752600"/>
          </a:xfrm>
        </p:spPr>
        <p:txBody>
          <a:bodyPr>
            <a:normAutofit/>
          </a:bodyPr>
          <a:lstStyle/>
          <a:p>
            <a:r>
              <a:rPr lang="en-US" dirty="0" smtClean="0"/>
              <a:t>Social </a:t>
            </a:r>
            <a:r>
              <a:rPr lang="en-US" dirty="0"/>
              <a:t>Class and Inequality in the U.S.</a:t>
            </a:r>
          </a:p>
          <a:p>
            <a:endParaRPr lang="en-US" sz="4800" dirty="0"/>
          </a:p>
        </p:txBody>
      </p:sp>
    </p:spTree>
    <p:extLst>
      <p:ext uri="{BB962C8B-B14F-4D97-AF65-F5344CB8AC3E}">
        <p14:creationId xmlns:p14="http://schemas.microsoft.com/office/powerpoint/2010/main" val="2057685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Autofit/>
          </a:bodyPr>
          <a:lstStyle/>
          <a:p>
            <a:r>
              <a:rPr lang="en-US" sz="2800" b="1" dirty="0"/>
              <a:t>The United States labor force is stratifying into a two tiered system composed of a low-wage service sector and a high-wage knowledge and technology sector.</a:t>
            </a:r>
            <a:endParaRPr lang="en-US" sz="2800" dirty="0"/>
          </a:p>
        </p:txBody>
      </p:sp>
      <p:sp>
        <p:nvSpPr>
          <p:cNvPr id="3" name="Content Placeholder 2"/>
          <p:cNvSpPr>
            <a:spLocks noGrp="1"/>
          </p:cNvSpPr>
          <p:nvPr>
            <p:ph idx="1"/>
          </p:nvPr>
        </p:nvSpPr>
        <p:spPr>
          <a:xfrm>
            <a:off x="457200" y="2819400"/>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3229609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noAutofit/>
          </a:bodyPr>
          <a:lstStyle/>
          <a:p>
            <a:r>
              <a:rPr lang="en-US" sz="3200" b="1" dirty="0"/>
              <a:t>In the United States, social class position at birth has little effect on an individual’s life chances.</a:t>
            </a:r>
            <a:endParaRPr lang="en-US" sz="3200" dirty="0"/>
          </a:p>
        </p:txBody>
      </p:sp>
      <p:sp>
        <p:nvSpPr>
          <p:cNvPr id="3" name="Content Placeholder 2"/>
          <p:cNvSpPr>
            <a:spLocks noGrp="1"/>
          </p:cNvSpPr>
          <p:nvPr>
            <p:ph idx="1"/>
          </p:nvPr>
        </p:nvSpPr>
        <p:spPr>
          <a:xfrm>
            <a:off x="457200" y="2590800"/>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556423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Caste societies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Have </a:t>
            </a:r>
            <a:r>
              <a:rPr lang="en-US" sz="2800" dirty="0"/>
              <a:t>social status based on achieved characteristics</a:t>
            </a:r>
          </a:p>
          <a:p>
            <a:r>
              <a:rPr lang="en-US" sz="2800" b="1" dirty="0" smtClean="0"/>
              <a:t>B. </a:t>
            </a:r>
            <a:r>
              <a:rPr lang="en-US" sz="2800" dirty="0" smtClean="0"/>
              <a:t>Keep </a:t>
            </a:r>
            <a:r>
              <a:rPr lang="en-US" sz="2800" dirty="0"/>
              <a:t>individuals at the same social level for their entire lives</a:t>
            </a:r>
          </a:p>
          <a:p>
            <a:r>
              <a:rPr lang="en-US" sz="2800" b="1" dirty="0" smtClean="0"/>
              <a:t>C. </a:t>
            </a:r>
            <a:r>
              <a:rPr lang="en-US" sz="2800" dirty="0" smtClean="0"/>
              <a:t>Mainly </a:t>
            </a:r>
            <a:r>
              <a:rPr lang="en-US" sz="2800" dirty="0"/>
              <a:t>appear in advanced industrial societies</a:t>
            </a:r>
          </a:p>
          <a:p>
            <a:r>
              <a:rPr lang="en-US" sz="2800" b="1" dirty="0" smtClean="0"/>
              <a:t>D. </a:t>
            </a:r>
            <a:r>
              <a:rPr lang="en-US" sz="2800" dirty="0" smtClean="0"/>
              <a:t>Have </a:t>
            </a:r>
            <a:r>
              <a:rPr lang="en-US" sz="2800" dirty="0"/>
              <a:t>become increasingly common over the past few centuries</a:t>
            </a:r>
          </a:p>
          <a:p>
            <a:r>
              <a:rPr lang="en-US" sz="2800" b="1" dirty="0" smtClean="0"/>
              <a:t>E. </a:t>
            </a:r>
            <a:r>
              <a:rPr lang="en-US" sz="2800" dirty="0" smtClean="0"/>
              <a:t>Have </a:t>
            </a:r>
            <a:r>
              <a:rPr lang="en-US" sz="2800" dirty="0"/>
              <a:t>never appeared in any form in the United States</a:t>
            </a:r>
          </a:p>
          <a:p>
            <a:endParaRPr lang="en-US" sz="2800" dirty="0"/>
          </a:p>
        </p:txBody>
      </p:sp>
    </p:spTree>
    <p:extLst>
      <p:ext uri="{BB962C8B-B14F-4D97-AF65-F5344CB8AC3E}">
        <p14:creationId xmlns:p14="http://schemas.microsoft.com/office/powerpoint/2010/main" val="1299264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Class societies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Have </a:t>
            </a:r>
            <a:r>
              <a:rPr lang="en-US" sz="2800" dirty="0"/>
              <a:t>fixed boundaries between classes</a:t>
            </a:r>
          </a:p>
          <a:p>
            <a:r>
              <a:rPr lang="en-US" sz="2800" b="1" dirty="0" smtClean="0"/>
              <a:t>B. </a:t>
            </a:r>
            <a:r>
              <a:rPr lang="en-US" sz="2800" dirty="0" smtClean="0"/>
              <a:t>Define </a:t>
            </a:r>
            <a:r>
              <a:rPr lang="en-US" sz="2800" dirty="0"/>
              <a:t>social class solely based on ascribed characteristics</a:t>
            </a:r>
          </a:p>
          <a:p>
            <a:r>
              <a:rPr lang="en-US" sz="2800" b="1" dirty="0" smtClean="0"/>
              <a:t>C. </a:t>
            </a:r>
            <a:r>
              <a:rPr lang="en-US" sz="2800" dirty="0" smtClean="0"/>
              <a:t>Do </a:t>
            </a:r>
            <a:r>
              <a:rPr lang="en-US" sz="2800" dirty="0"/>
              <a:t>not define social class based on economic status</a:t>
            </a:r>
          </a:p>
          <a:p>
            <a:r>
              <a:rPr lang="en-US" sz="2800" b="1" dirty="0" smtClean="0"/>
              <a:t>D. </a:t>
            </a:r>
            <a:r>
              <a:rPr lang="en-US" sz="2800" dirty="0" smtClean="0"/>
              <a:t>Allow </a:t>
            </a:r>
            <a:r>
              <a:rPr lang="en-US" sz="2800" dirty="0"/>
              <a:t>people to gain status through merit and accomplishments</a:t>
            </a:r>
          </a:p>
          <a:p>
            <a:r>
              <a:rPr lang="en-US" sz="2800" b="1" dirty="0" smtClean="0"/>
              <a:t>E. </a:t>
            </a:r>
            <a:r>
              <a:rPr lang="en-US" sz="2800" dirty="0" smtClean="0"/>
              <a:t>Do </a:t>
            </a:r>
            <a:r>
              <a:rPr lang="en-US" sz="2800" dirty="0"/>
              <a:t>not look favorably upon social mobility</a:t>
            </a:r>
          </a:p>
          <a:p>
            <a:endParaRPr lang="en-US" sz="2800" dirty="0"/>
          </a:p>
        </p:txBody>
      </p:sp>
    </p:spTree>
    <p:extLst>
      <p:ext uri="{BB962C8B-B14F-4D97-AF65-F5344CB8AC3E}">
        <p14:creationId xmlns:p14="http://schemas.microsoft.com/office/powerpoint/2010/main" val="89377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 socially stratified systems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Rankings </a:t>
            </a:r>
            <a:r>
              <a:rPr lang="en-US" sz="2800" dirty="0"/>
              <a:t>are not influenced by achieved and ascribed statuses</a:t>
            </a:r>
          </a:p>
          <a:p>
            <a:r>
              <a:rPr lang="en-US" sz="2800" b="1" dirty="0" smtClean="0"/>
              <a:t>B. </a:t>
            </a:r>
            <a:r>
              <a:rPr lang="en-US" sz="2800" dirty="0" smtClean="0"/>
              <a:t>People’s </a:t>
            </a:r>
            <a:r>
              <a:rPr lang="en-US" sz="2800" dirty="0"/>
              <a:t>life experience is not influenced by how their social groups are ranked</a:t>
            </a:r>
          </a:p>
          <a:p>
            <a:r>
              <a:rPr lang="en-US" sz="2800" b="1" dirty="0" smtClean="0"/>
              <a:t>C. </a:t>
            </a:r>
            <a:r>
              <a:rPr lang="en-US" sz="2800" dirty="0" smtClean="0"/>
              <a:t>The </a:t>
            </a:r>
            <a:r>
              <a:rPr lang="en-US" sz="2800" dirty="0"/>
              <a:t>hierarchical positions of social categories tend to change rapidly</a:t>
            </a:r>
          </a:p>
          <a:p>
            <a:r>
              <a:rPr lang="en-US" sz="2800" b="1" dirty="0" smtClean="0"/>
              <a:t>D. </a:t>
            </a:r>
            <a:r>
              <a:rPr lang="en-US" sz="2800" dirty="0" smtClean="0"/>
              <a:t>Rankings </a:t>
            </a:r>
            <a:r>
              <a:rPr lang="en-US" sz="2800" dirty="0"/>
              <a:t>apply to social categories of people</a:t>
            </a:r>
          </a:p>
          <a:p>
            <a:r>
              <a:rPr lang="en-US" sz="2800" b="1" dirty="0" smtClean="0"/>
              <a:t>E. </a:t>
            </a:r>
            <a:r>
              <a:rPr lang="en-US" sz="2800" dirty="0" smtClean="0"/>
              <a:t>The </a:t>
            </a:r>
            <a:r>
              <a:rPr lang="en-US" sz="2800" dirty="0"/>
              <a:t>groups at the top tend to change frequently</a:t>
            </a:r>
          </a:p>
          <a:p>
            <a:endParaRPr lang="en-US" sz="2800" dirty="0"/>
          </a:p>
        </p:txBody>
      </p:sp>
    </p:spTree>
    <p:extLst>
      <p:ext uri="{BB962C8B-B14F-4D97-AF65-F5344CB8AC3E}">
        <p14:creationId xmlns:p14="http://schemas.microsoft.com/office/powerpoint/2010/main" val="813982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Wealth is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Primarily </a:t>
            </a:r>
            <a:r>
              <a:rPr lang="en-US" sz="2800" dirty="0"/>
              <a:t>derived from home equity in the United States</a:t>
            </a:r>
          </a:p>
          <a:p>
            <a:r>
              <a:rPr lang="en-US" sz="2800" b="1" dirty="0" smtClean="0"/>
              <a:t>B. </a:t>
            </a:r>
            <a:r>
              <a:rPr lang="en-US" sz="2800" dirty="0" smtClean="0"/>
              <a:t>Is </a:t>
            </a:r>
            <a:r>
              <a:rPr lang="en-US" sz="2800" dirty="0"/>
              <a:t>the amount of money a person or household earns in a given time</a:t>
            </a:r>
          </a:p>
          <a:p>
            <a:r>
              <a:rPr lang="en-US" sz="2800" b="1" dirty="0" smtClean="0"/>
              <a:t>C. </a:t>
            </a:r>
            <a:r>
              <a:rPr lang="en-US" sz="2800" dirty="0" smtClean="0"/>
              <a:t>Fairly </a:t>
            </a:r>
            <a:r>
              <a:rPr lang="en-US" sz="2800" dirty="0"/>
              <a:t>equally distributed within the United States</a:t>
            </a:r>
          </a:p>
          <a:p>
            <a:r>
              <a:rPr lang="en-US" sz="2800" b="1" dirty="0" smtClean="0"/>
              <a:t>D. </a:t>
            </a:r>
            <a:r>
              <a:rPr lang="en-US" sz="2800" dirty="0" smtClean="0"/>
              <a:t>Less </a:t>
            </a:r>
            <a:r>
              <a:rPr lang="en-US" sz="2800" dirty="0"/>
              <a:t>inheritable than income</a:t>
            </a:r>
          </a:p>
          <a:p>
            <a:r>
              <a:rPr lang="en-US" sz="2800" b="1" dirty="0" smtClean="0"/>
              <a:t>E. </a:t>
            </a:r>
            <a:r>
              <a:rPr lang="en-US" sz="2800" dirty="0" smtClean="0"/>
              <a:t>Always </a:t>
            </a:r>
            <a:r>
              <a:rPr lang="en-US" sz="2800" dirty="0"/>
              <a:t>difficult to transform into cash</a:t>
            </a:r>
          </a:p>
          <a:p>
            <a:endParaRPr lang="en-US" sz="2800" dirty="0"/>
          </a:p>
        </p:txBody>
      </p:sp>
    </p:spTree>
    <p:extLst>
      <p:ext uri="{BB962C8B-B14F-4D97-AF65-F5344CB8AC3E}">
        <p14:creationId xmlns:p14="http://schemas.microsoft.com/office/powerpoint/2010/main" val="690474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Professor, engineer, and scientist are all examples of ___ collar </a:t>
            </a:r>
            <a:r>
              <a:rPr lang="en-US" sz="3600" b="1" dirty="0" smtClean="0"/>
              <a:t>jobs</a:t>
            </a:r>
            <a:endParaRPr lang="en-US" sz="3600" dirty="0"/>
          </a:p>
        </p:txBody>
      </p:sp>
      <p:sp>
        <p:nvSpPr>
          <p:cNvPr id="3" name="Content Placeholder 2"/>
          <p:cNvSpPr>
            <a:spLocks noGrp="1"/>
          </p:cNvSpPr>
          <p:nvPr>
            <p:ph idx="1"/>
          </p:nvPr>
        </p:nvSpPr>
        <p:spPr>
          <a:xfrm>
            <a:off x="457200" y="2133600"/>
            <a:ext cx="8229600" cy="4525963"/>
          </a:xfrm>
        </p:spPr>
        <p:txBody>
          <a:bodyPr>
            <a:normAutofit/>
          </a:bodyPr>
          <a:lstStyle/>
          <a:p>
            <a:r>
              <a:rPr lang="en-US" b="1" dirty="0" smtClean="0"/>
              <a:t>A. </a:t>
            </a:r>
            <a:r>
              <a:rPr lang="en-US" dirty="0" smtClean="0"/>
              <a:t>White</a:t>
            </a:r>
            <a:endParaRPr lang="en-US" dirty="0"/>
          </a:p>
          <a:p>
            <a:r>
              <a:rPr lang="en-US" b="1" dirty="0" smtClean="0"/>
              <a:t>B. </a:t>
            </a:r>
            <a:r>
              <a:rPr lang="en-US" dirty="0" smtClean="0"/>
              <a:t>Pink</a:t>
            </a:r>
            <a:endParaRPr lang="en-US" dirty="0"/>
          </a:p>
          <a:p>
            <a:r>
              <a:rPr lang="en-US" b="1" dirty="0" smtClean="0"/>
              <a:t>C. </a:t>
            </a:r>
            <a:r>
              <a:rPr lang="en-US" dirty="0" smtClean="0"/>
              <a:t>Gold</a:t>
            </a:r>
            <a:endParaRPr lang="en-US" dirty="0"/>
          </a:p>
          <a:p>
            <a:r>
              <a:rPr lang="en-US" b="1" dirty="0" smtClean="0"/>
              <a:t>D. </a:t>
            </a:r>
            <a:r>
              <a:rPr lang="en-US" dirty="0" smtClean="0"/>
              <a:t>Gray</a:t>
            </a:r>
            <a:endParaRPr lang="en-US" dirty="0"/>
          </a:p>
          <a:p>
            <a:r>
              <a:rPr lang="en-US" b="1" dirty="0" smtClean="0"/>
              <a:t>E. </a:t>
            </a:r>
            <a:r>
              <a:rPr lang="en-US" dirty="0" smtClean="0"/>
              <a:t>Blue</a:t>
            </a:r>
            <a:endParaRPr lang="en-US" dirty="0"/>
          </a:p>
          <a:p>
            <a:endParaRPr lang="en-US" dirty="0"/>
          </a:p>
        </p:txBody>
      </p:sp>
    </p:spTree>
    <p:extLst>
      <p:ext uri="{BB962C8B-B14F-4D97-AF65-F5344CB8AC3E}">
        <p14:creationId xmlns:p14="http://schemas.microsoft.com/office/powerpoint/2010/main" val="3829162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b="1" dirty="0"/>
              <a:t>A person’s race and gender are achieved statuses.</a:t>
            </a:r>
            <a:endParaRPr lang="en-US" b="1" dirty="0"/>
          </a:p>
        </p:txBody>
      </p:sp>
      <p:sp>
        <p:nvSpPr>
          <p:cNvPr id="3" name="Content Placeholder 2"/>
          <p:cNvSpPr>
            <a:spLocks noGrp="1"/>
          </p:cNvSpPr>
          <p:nvPr>
            <p:ph idx="1"/>
          </p:nvPr>
        </p:nvSpPr>
        <p:spPr>
          <a:xfrm>
            <a:off x="457200" y="2327862"/>
            <a:ext cx="8229600" cy="4525963"/>
          </a:xfrm>
        </p:spPr>
        <p:txBody>
          <a:bodyPr/>
          <a:lstStyle/>
          <a:p>
            <a:r>
              <a:rPr lang="en-US" b="1" dirty="0" smtClean="0"/>
              <a:t>A. </a:t>
            </a:r>
            <a:r>
              <a:rPr lang="en-US" dirty="0" smtClean="0"/>
              <a:t>True</a:t>
            </a:r>
            <a:endParaRPr lang="en-US" dirty="0"/>
          </a:p>
          <a:p>
            <a:r>
              <a:rPr lang="en-US" b="1" dirty="0" smtClean="0"/>
              <a:t>B. </a:t>
            </a:r>
            <a:r>
              <a:rPr lang="en-US" dirty="0" smtClean="0"/>
              <a:t>False</a:t>
            </a:r>
            <a:endParaRPr lang="en-US" dirty="0"/>
          </a:p>
          <a:p>
            <a:endParaRPr lang="en-US" dirty="0"/>
          </a:p>
        </p:txBody>
      </p:sp>
    </p:spTree>
    <p:extLst>
      <p:ext uri="{BB962C8B-B14F-4D97-AF65-F5344CB8AC3E}">
        <p14:creationId xmlns:p14="http://schemas.microsoft.com/office/powerpoint/2010/main" val="864686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b="1" dirty="0"/>
              <a:t>A person can experience upward or downward social mobility.</a:t>
            </a:r>
            <a:endParaRPr lang="en-US" dirty="0"/>
          </a:p>
        </p:txBody>
      </p:sp>
      <p:sp>
        <p:nvSpPr>
          <p:cNvPr id="3" name="Content Placeholder 2"/>
          <p:cNvSpPr>
            <a:spLocks noGrp="1"/>
          </p:cNvSpPr>
          <p:nvPr>
            <p:ph idx="1"/>
          </p:nvPr>
        </p:nvSpPr>
        <p:spPr>
          <a:xfrm>
            <a:off x="457200" y="2332037"/>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271078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2400" b="1" dirty="0"/>
              <a:t>Herbert </a:t>
            </a:r>
            <a:r>
              <a:rPr lang="en-US" sz="2400" b="1" dirty="0" err="1"/>
              <a:t>Gans</a:t>
            </a:r>
            <a:r>
              <a:rPr lang="en-US" sz="2400" b="1" dirty="0"/>
              <a:t> argues that poverty is functional for the </a:t>
            </a:r>
            <a:r>
              <a:rPr lang="en-US" sz="2400" b="1" dirty="0" err="1"/>
              <a:t>nonpoor</a:t>
            </a:r>
            <a:r>
              <a:rPr lang="en-US" sz="2400" b="1" dirty="0"/>
              <a:t> because it makes sure there are workers to do society’s “dirty work,” it creates jobs for the </a:t>
            </a:r>
            <a:r>
              <a:rPr lang="en-US" sz="2400" b="1" dirty="0" err="1"/>
              <a:t>nonpoor</a:t>
            </a:r>
            <a:r>
              <a:rPr lang="en-US" sz="2400" b="1" dirty="0"/>
              <a:t>, and it provides a scapegoat for society’s problems.</a:t>
            </a:r>
            <a:endParaRPr lang="en-US" sz="2400" dirty="0"/>
          </a:p>
        </p:txBody>
      </p:sp>
      <p:sp>
        <p:nvSpPr>
          <p:cNvPr id="3" name="Content Placeholder 2"/>
          <p:cNvSpPr>
            <a:spLocks noGrp="1"/>
          </p:cNvSpPr>
          <p:nvPr>
            <p:ph idx="1"/>
          </p:nvPr>
        </p:nvSpPr>
        <p:spPr>
          <a:xfrm>
            <a:off x="457200" y="2819400"/>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4282277722"/>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43</TotalTime>
  <Words>435</Words>
  <Application>Microsoft Office PowerPoint</Application>
  <PresentationFormat>On-screen Show (4:3)</PresentationFormat>
  <Paragraphs>67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Theme1</vt:lpstr>
      <vt:lpstr>Chapter 07</vt:lpstr>
      <vt:lpstr>Caste societies:</vt:lpstr>
      <vt:lpstr>Class societies:</vt:lpstr>
      <vt:lpstr>In socially stratified systems:</vt:lpstr>
      <vt:lpstr>Wealth is:</vt:lpstr>
      <vt:lpstr>Professor, engineer, and scientist are all examples of ___ collar jobs</vt:lpstr>
      <vt:lpstr>A person’s race and gender are achieved statuses.</vt:lpstr>
      <vt:lpstr>A person can experience upward or downward social mobility.</vt:lpstr>
      <vt:lpstr>Herbert Gans argues that poverty is functional for the nonpoor because it makes sure there are workers to do society’s “dirty work,” it creates jobs for the nonpoor, and it provides a scapegoat for society’s problems.</vt:lpstr>
      <vt:lpstr>The United States labor force is stratifying into a two tiered system composed of a low-wage service sector and a high-wage knowledge and technology sector.</vt:lpstr>
      <vt:lpstr>In the United States, social class position at birth has little effect on an individual’s life chances.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SageUser</dc:creator>
  <cp:lastModifiedBy>Austin, Rebecca</cp:lastModifiedBy>
  <cp:revision>11</cp:revision>
  <dcterms:created xsi:type="dcterms:W3CDTF">2014-10-21T21:43:17Z</dcterms:created>
  <dcterms:modified xsi:type="dcterms:W3CDTF">2016-04-29T21:21:57Z</dcterms:modified>
</cp:coreProperties>
</file>