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011" autoAdjust="0"/>
  </p:normalViewPr>
  <p:slideViewPr>
    <p:cSldViewPr>
      <p:cViewPr>
        <p:scale>
          <a:sx n="76" d="100"/>
          <a:sy n="76" d="100"/>
        </p:scale>
        <p:origin x="-1038" y="-19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9317D44-5F6A-45B1-8CC1-D019B2726459}" type="datetimeFigureOut">
              <a:rPr lang="en-US" smtClean="0"/>
              <a:t>4/29/2016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6BF174-DE4D-4B3F-97C2-77013C09710A}" type="slidenum">
              <a:rPr lang="en-US" smtClean="0"/>
              <a:t>‹#›</a:t>
            </a:fld>
            <a:endParaRPr lang="en-US"/>
          </a:p>
        </p:txBody>
      </p:sp>
    </p:spTree>
    <p:extLst>
      <p:ext uri="{BB962C8B-B14F-4D97-AF65-F5344CB8AC3E}">
        <p14:creationId xmlns:p14="http://schemas.microsoft.com/office/powerpoint/2010/main" val="38160813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ANSWER: </a:t>
            </a:r>
            <a:r>
              <a:rPr lang="en-US" dirty="0" smtClean="0"/>
              <a:t>E</a:t>
            </a:r>
            <a:endParaRPr lang="en-US" dirty="0"/>
          </a:p>
        </p:txBody>
      </p:sp>
      <p:sp>
        <p:nvSpPr>
          <p:cNvPr id="4" name="Slide Number Placeholder 3"/>
          <p:cNvSpPr>
            <a:spLocks noGrp="1"/>
          </p:cNvSpPr>
          <p:nvPr>
            <p:ph type="sldNum" sz="quarter" idx="10"/>
          </p:nvPr>
        </p:nvSpPr>
        <p:spPr/>
        <p:txBody>
          <a:bodyPr/>
          <a:lstStyle/>
          <a:p>
            <a:fld id="{C86BF174-DE4D-4B3F-97C2-77013C09710A}" type="slidenum">
              <a:rPr lang="en-US" smtClean="0"/>
              <a:t>2</a:t>
            </a:fld>
            <a:endParaRPr lang="en-US"/>
          </a:p>
        </p:txBody>
      </p:sp>
    </p:spTree>
    <p:extLst>
      <p:ext uri="{BB962C8B-B14F-4D97-AF65-F5344CB8AC3E}">
        <p14:creationId xmlns:p14="http://schemas.microsoft.com/office/powerpoint/2010/main" val="6136931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ANSWER: B</a:t>
            </a:r>
          </a:p>
          <a:p>
            <a:endParaRPr lang="en-US" dirty="0"/>
          </a:p>
        </p:txBody>
      </p:sp>
      <p:sp>
        <p:nvSpPr>
          <p:cNvPr id="4" name="Slide Number Placeholder 3"/>
          <p:cNvSpPr>
            <a:spLocks noGrp="1"/>
          </p:cNvSpPr>
          <p:nvPr>
            <p:ph type="sldNum" sz="quarter" idx="10"/>
          </p:nvPr>
        </p:nvSpPr>
        <p:spPr/>
        <p:txBody>
          <a:bodyPr/>
          <a:lstStyle/>
          <a:p>
            <a:fld id="{C86BF174-DE4D-4B3F-97C2-77013C09710A}" type="slidenum">
              <a:rPr lang="en-US" smtClean="0"/>
              <a:t>11</a:t>
            </a:fld>
            <a:endParaRPr lang="en-US"/>
          </a:p>
        </p:txBody>
      </p:sp>
    </p:spTree>
    <p:extLst>
      <p:ext uri="{BB962C8B-B14F-4D97-AF65-F5344CB8AC3E}">
        <p14:creationId xmlns:p14="http://schemas.microsoft.com/office/powerpoint/2010/main" val="14800990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ANSWER: E</a:t>
            </a:r>
          </a:p>
          <a:p>
            <a:endParaRPr lang="en-US" dirty="0"/>
          </a:p>
        </p:txBody>
      </p:sp>
      <p:sp>
        <p:nvSpPr>
          <p:cNvPr id="4" name="Slide Number Placeholder 3"/>
          <p:cNvSpPr>
            <a:spLocks noGrp="1"/>
          </p:cNvSpPr>
          <p:nvPr>
            <p:ph type="sldNum" sz="quarter" idx="10"/>
          </p:nvPr>
        </p:nvSpPr>
        <p:spPr/>
        <p:txBody>
          <a:bodyPr/>
          <a:lstStyle/>
          <a:p>
            <a:fld id="{C86BF174-DE4D-4B3F-97C2-77013C09710A}" type="slidenum">
              <a:rPr lang="en-US" smtClean="0"/>
              <a:t>3</a:t>
            </a:fld>
            <a:endParaRPr lang="en-US"/>
          </a:p>
        </p:txBody>
      </p:sp>
    </p:spTree>
    <p:extLst>
      <p:ext uri="{BB962C8B-B14F-4D97-AF65-F5344CB8AC3E}">
        <p14:creationId xmlns:p14="http://schemas.microsoft.com/office/powerpoint/2010/main" val="21850837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ANSWER: D</a:t>
            </a:r>
          </a:p>
          <a:p>
            <a:endParaRPr lang="en-US" dirty="0"/>
          </a:p>
        </p:txBody>
      </p:sp>
      <p:sp>
        <p:nvSpPr>
          <p:cNvPr id="4" name="Slide Number Placeholder 3"/>
          <p:cNvSpPr>
            <a:spLocks noGrp="1"/>
          </p:cNvSpPr>
          <p:nvPr>
            <p:ph type="sldNum" sz="quarter" idx="10"/>
          </p:nvPr>
        </p:nvSpPr>
        <p:spPr/>
        <p:txBody>
          <a:bodyPr/>
          <a:lstStyle/>
          <a:p>
            <a:fld id="{C86BF174-DE4D-4B3F-97C2-77013C09710A}" type="slidenum">
              <a:rPr lang="en-US" smtClean="0"/>
              <a:t>4</a:t>
            </a:fld>
            <a:endParaRPr lang="en-US"/>
          </a:p>
        </p:txBody>
      </p:sp>
    </p:spTree>
    <p:extLst>
      <p:ext uri="{BB962C8B-B14F-4D97-AF65-F5344CB8AC3E}">
        <p14:creationId xmlns:p14="http://schemas.microsoft.com/office/powerpoint/2010/main" val="32485985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ANSWER: A</a:t>
            </a:r>
          </a:p>
          <a:p>
            <a:endParaRPr lang="en-US" dirty="0"/>
          </a:p>
        </p:txBody>
      </p:sp>
      <p:sp>
        <p:nvSpPr>
          <p:cNvPr id="4" name="Slide Number Placeholder 3"/>
          <p:cNvSpPr>
            <a:spLocks noGrp="1"/>
          </p:cNvSpPr>
          <p:nvPr>
            <p:ph type="sldNum" sz="quarter" idx="10"/>
          </p:nvPr>
        </p:nvSpPr>
        <p:spPr/>
        <p:txBody>
          <a:bodyPr/>
          <a:lstStyle/>
          <a:p>
            <a:fld id="{C86BF174-DE4D-4B3F-97C2-77013C09710A}" type="slidenum">
              <a:rPr lang="en-US" smtClean="0"/>
              <a:t>5</a:t>
            </a:fld>
            <a:endParaRPr lang="en-US"/>
          </a:p>
        </p:txBody>
      </p:sp>
    </p:spTree>
    <p:extLst>
      <p:ext uri="{BB962C8B-B14F-4D97-AF65-F5344CB8AC3E}">
        <p14:creationId xmlns:p14="http://schemas.microsoft.com/office/powerpoint/2010/main" val="14462024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ANSWER: B</a:t>
            </a:r>
          </a:p>
          <a:p>
            <a:endParaRPr lang="en-US" dirty="0"/>
          </a:p>
        </p:txBody>
      </p:sp>
      <p:sp>
        <p:nvSpPr>
          <p:cNvPr id="4" name="Slide Number Placeholder 3"/>
          <p:cNvSpPr>
            <a:spLocks noGrp="1"/>
          </p:cNvSpPr>
          <p:nvPr>
            <p:ph type="sldNum" sz="quarter" idx="10"/>
          </p:nvPr>
        </p:nvSpPr>
        <p:spPr/>
        <p:txBody>
          <a:bodyPr/>
          <a:lstStyle/>
          <a:p>
            <a:fld id="{C86BF174-DE4D-4B3F-97C2-77013C09710A}" type="slidenum">
              <a:rPr lang="en-US" smtClean="0"/>
              <a:t>6</a:t>
            </a:fld>
            <a:endParaRPr lang="en-US"/>
          </a:p>
        </p:txBody>
      </p:sp>
    </p:spTree>
    <p:extLst>
      <p:ext uri="{BB962C8B-B14F-4D97-AF65-F5344CB8AC3E}">
        <p14:creationId xmlns:p14="http://schemas.microsoft.com/office/powerpoint/2010/main" val="39790300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ANSWER: A</a:t>
            </a:r>
          </a:p>
          <a:p>
            <a:endParaRPr lang="en-US" dirty="0"/>
          </a:p>
        </p:txBody>
      </p:sp>
      <p:sp>
        <p:nvSpPr>
          <p:cNvPr id="4" name="Slide Number Placeholder 3"/>
          <p:cNvSpPr>
            <a:spLocks noGrp="1"/>
          </p:cNvSpPr>
          <p:nvPr>
            <p:ph type="sldNum" sz="quarter" idx="10"/>
          </p:nvPr>
        </p:nvSpPr>
        <p:spPr/>
        <p:txBody>
          <a:bodyPr/>
          <a:lstStyle/>
          <a:p>
            <a:fld id="{C86BF174-DE4D-4B3F-97C2-77013C09710A}" type="slidenum">
              <a:rPr lang="en-US" smtClean="0"/>
              <a:t>7</a:t>
            </a:fld>
            <a:endParaRPr lang="en-US"/>
          </a:p>
        </p:txBody>
      </p:sp>
    </p:spTree>
    <p:extLst>
      <p:ext uri="{BB962C8B-B14F-4D97-AF65-F5344CB8AC3E}">
        <p14:creationId xmlns:p14="http://schemas.microsoft.com/office/powerpoint/2010/main" val="42784588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ANSWER: A</a:t>
            </a:r>
          </a:p>
          <a:p>
            <a:endParaRPr lang="en-US" dirty="0"/>
          </a:p>
        </p:txBody>
      </p:sp>
      <p:sp>
        <p:nvSpPr>
          <p:cNvPr id="4" name="Slide Number Placeholder 3"/>
          <p:cNvSpPr>
            <a:spLocks noGrp="1"/>
          </p:cNvSpPr>
          <p:nvPr>
            <p:ph type="sldNum" sz="quarter" idx="10"/>
          </p:nvPr>
        </p:nvSpPr>
        <p:spPr/>
        <p:txBody>
          <a:bodyPr/>
          <a:lstStyle/>
          <a:p>
            <a:fld id="{C86BF174-DE4D-4B3F-97C2-77013C09710A}" type="slidenum">
              <a:rPr lang="en-US" smtClean="0"/>
              <a:t>8</a:t>
            </a:fld>
            <a:endParaRPr lang="en-US"/>
          </a:p>
        </p:txBody>
      </p:sp>
    </p:spTree>
    <p:extLst>
      <p:ext uri="{BB962C8B-B14F-4D97-AF65-F5344CB8AC3E}">
        <p14:creationId xmlns:p14="http://schemas.microsoft.com/office/powerpoint/2010/main" val="42692369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ANSWER: B</a:t>
            </a:r>
          </a:p>
          <a:p>
            <a:endParaRPr lang="en-US" dirty="0"/>
          </a:p>
        </p:txBody>
      </p:sp>
      <p:sp>
        <p:nvSpPr>
          <p:cNvPr id="4" name="Slide Number Placeholder 3"/>
          <p:cNvSpPr>
            <a:spLocks noGrp="1"/>
          </p:cNvSpPr>
          <p:nvPr>
            <p:ph type="sldNum" sz="quarter" idx="10"/>
          </p:nvPr>
        </p:nvSpPr>
        <p:spPr/>
        <p:txBody>
          <a:bodyPr/>
          <a:lstStyle/>
          <a:p>
            <a:fld id="{C86BF174-DE4D-4B3F-97C2-77013C09710A}" type="slidenum">
              <a:rPr lang="en-US" smtClean="0"/>
              <a:t>9</a:t>
            </a:fld>
            <a:endParaRPr lang="en-US"/>
          </a:p>
        </p:txBody>
      </p:sp>
    </p:spTree>
    <p:extLst>
      <p:ext uri="{BB962C8B-B14F-4D97-AF65-F5344CB8AC3E}">
        <p14:creationId xmlns:p14="http://schemas.microsoft.com/office/powerpoint/2010/main" val="5128468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ANSWER: B</a:t>
            </a:r>
          </a:p>
          <a:p>
            <a:endParaRPr lang="en-US" dirty="0"/>
          </a:p>
        </p:txBody>
      </p:sp>
      <p:sp>
        <p:nvSpPr>
          <p:cNvPr id="4" name="Slide Number Placeholder 3"/>
          <p:cNvSpPr>
            <a:spLocks noGrp="1"/>
          </p:cNvSpPr>
          <p:nvPr>
            <p:ph type="sldNum" sz="quarter" idx="10"/>
          </p:nvPr>
        </p:nvSpPr>
        <p:spPr/>
        <p:txBody>
          <a:bodyPr/>
          <a:lstStyle/>
          <a:p>
            <a:fld id="{C86BF174-DE4D-4B3F-97C2-77013C09710A}" type="slidenum">
              <a:rPr lang="en-US" smtClean="0"/>
              <a:t>10</a:t>
            </a:fld>
            <a:endParaRPr lang="en-US"/>
          </a:p>
        </p:txBody>
      </p:sp>
    </p:spTree>
    <p:extLst>
      <p:ext uri="{BB962C8B-B14F-4D97-AF65-F5344CB8AC3E}">
        <p14:creationId xmlns:p14="http://schemas.microsoft.com/office/powerpoint/2010/main" val="26850184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Date Placeholder 6"/>
          <p:cNvSpPr>
            <a:spLocks noGrp="1"/>
          </p:cNvSpPr>
          <p:nvPr>
            <p:ph type="dt" sz="half" idx="10"/>
          </p:nvPr>
        </p:nvSpPr>
        <p:spPr/>
        <p:txBody>
          <a:bodyPr/>
          <a:lstStyle/>
          <a:p>
            <a:fld id="{CA6A0B73-C89B-4933-8D82-34AC6EB7C238}" type="datetimeFigureOut">
              <a:rPr lang="en-US" smtClean="0"/>
              <a:t>4/29/2016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383944-7FA3-483E-8A95-0EB3A29B040F}" type="slidenum">
              <a:rPr lang="en-US" smtClean="0"/>
              <a:t>‹#›</a:t>
            </a:fld>
            <a:endParaRPr lang="en-US"/>
          </a:p>
        </p:txBody>
      </p:sp>
    </p:spTree>
    <p:extLst>
      <p:ext uri="{BB962C8B-B14F-4D97-AF65-F5344CB8AC3E}">
        <p14:creationId xmlns:p14="http://schemas.microsoft.com/office/powerpoint/2010/main" val="9530925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6A0B73-C89B-4933-8D82-34AC6EB7C238}" type="datetimeFigureOut">
              <a:rPr lang="en-US" smtClean="0"/>
              <a:t>4/29/2016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83944-7FA3-483E-8A95-0EB3A29B040F}" type="slidenum">
              <a:rPr lang="en-US" smtClean="0"/>
              <a:t>‹#›</a:t>
            </a:fld>
            <a:endParaRPr lang="en-US"/>
          </a:p>
        </p:txBody>
      </p:sp>
    </p:spTree>
    <p:extLst>
      <p:ext uri="{BB962C8B-B14F-4D97-AF65-F5344CB8AC3E}">
        <p14:creationId xmlns:p14="http://schemas.microsoft.com/office/powerpoint/2010/main" val="39044738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6A0B73-C89B-4933-8D82-34AC6EB7C238}" type="datetimeFigureOut">
              <a:rPr lang="en-US" smtClean="0"/>
              <a:t>4/29/2016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83944-7FA3-483E-8A95-0EB3A29B040F}" type="slidenum">
              <a:rPr lang="en-US" smtClean="0"/>
              <a:t>‹#›</a:t>
            </a:fld>
            <a:endParaRPr lang="en-US"/>
          </a:p>
        </p:txBody>
      </p:sp>
    </p:spTree>
    <p:extLst>
      <p:ext uri="{BB962C8B-B14F-4D97-AF65-F5344CB8AC3E}">
        <p14:creationId xmlns:p14="http://schemas.microsoft.com/office/powerpoint/2010/main" val="3620964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2" descr="\\SAGEFS01\Freezone\Scott V\Chambliss_PPT\Chambliss_Discovering_Sociology_2e_PPT_Content.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838200"/>
            <a:ext cx="8229600" cy="1143000"/>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963563"/>
            <a:ext cx="8229600" cy="4525963"/>
          </a:xfr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CA6A0B73-C89B-4933-8D82-34AC6EB7C238}" type="datetimeFigureOut">
              <a:rPr lang="en-US" smtClean="0"/>
              <a:t>4/29/2016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83944-7FA3-483E-8A95-0EB3A29B040F}" type="slidenum">
              <a:rPr lang="en-US" smtClean="0"/>
              <a:t>‹#›</a:t>
            </a:fld>
            <a:endParaRPr lang="en-US"/>
          </a:p>
        </p:txBody>
      </p:sp>
      <p:grpSp>
        <p:nvGrpSpPr>
          <p:cNvPr id="8" name="Group 7"/>
          <p:cNvGrpSpPr/>
          <p:nvPr userDrawn="1"/>
        </p:nvGrpSpPr>
        <p:grpSpPr>
          <a:xfrm>
            <a:off x="0" y="6477000"/>
            <a:ext cx="9144000" cy="381000"/>
            <a:chOff x="0" y="6477000"/>
            <a:chExt cx="9144000" cy="381000"/>
          </a:xfrm>
        </p:grpSpPr>
        <p:sp>
          <p:nvSpPr>
            <p:cNvPr id="9" name="Rectangle 8"/>
            <p:cNvSpPr/>
            <p:nvPr userDrawn="1"/>
          </p:nvSpPr>
          <p:spPr>
            <a:xfrm>
              <a:off x="0" y="6477000"/>
              <a:ext cx="9144000" cy="381000"/>
            </a:xfrm>
            <a:prstGeom prst="rect">
              <a:avLst/>
            </a:prstGeom>
            <a:gradFill>
              <a:gsLst>
                <a:gs pos="21265">
                  <a:srgbClr val="8DC34C"/>
                </a:gs>
                <a:gs pos="61691">
                  <a:srgbClr val="82AB44"/>
                </a:gs>
                <a:gs pos="35442">
                  <a:srgbClr val="89BB49"/>
                </a:gs>
                <a:gs pos="100000">
                  <a:srgbClr val="78963D">
                    <a:lumMod val="0"/>
                    <a:lumOff val="100000"/>
                  </a:srgbClr>
                </a:gs>
                <a:gs pos="0">
                  <a:srgbClr val="92D050"/>
                </a:gs>
                <a:gs pos="99000">
                  <a:srgbClr val="78953D">
                    <a:lumMod val="100000"/>
                  </a:srgbClr>
                </a:gs>
                <a:gs pos="100000">
                  <a:schemeClr val="accent3">
                    <a:lumMod val="75000"/>
                  </a:schemeClr>
                </a:gs>
              </a:gsLst>
              <a:lin ang="16200000" scaled="0"/>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0" name="TextBox 7"/>
            <p:cNvSpPr txBox="1">
              <a:spLocks noChangeArrowheads="1"/>
            </p:cNvSpPr>
            <p:nvPr userDrawn="1"/>
          </p:nvSpPr>
          <p:spPr bwMode="auto">
            <a:xfrm>
              <a:off x="152400" y="6553200"/>
              <a:ext cx="403860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altLang="en-US" sz="900" b="1" dirty="0" smtClean="0"/>
                <a:t>© 2016 SAGE Publications, Inc. </a:t>
              </a:r>
            </a:p>
          </p:txBody>
        </p:sp>
      </p:grpSp>
    </p:spTree>
    <p:extLst>
      <p:ext uri="{BB962C8B-B14F-4D97-AF65-F5344CB8AC3E}">
        <p14:creationId xmlns:p14="http://schemas.microsoft.com/office/powerpoint/2010/main" val="136170150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A6A0B73-C89B-4933-8D82-34AC6EB7C238}" type="datetimeFigureOut">
              <a:rPr lang="en-US" smtClean="0"/>
              <a:t>4/29/2016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83944-7FA3-483E-8A95-0EB3A29B040F}" type="slidenum">
              <a:rPr lang="en-US" smtClean="0"/>
              <a:t>‹#›</a:t>
            </a:fld>
            <a:endParaRPr lang="en-US"/>
          </a:p>
        </p:txBody>
      </p:sp>
    </p:spTree>
    <p:extLst>
      <p:ext uri="{BB962C8B-B14F-4D97-AF65-F5344CB8AC3E}">
        <p14:creationId xmlns:p14="http://schemas.microsoft.com/office/powerpoint/2010/main" val="38773475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A6A0B73-C89B-4933-8D82-34AC6EB7C238}" type="datetimeFigureOut">
              <a:rPr lang="en-US" smtClean="0"/>
              <a:t>4/29/2016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383944-7FA3-483E-8A95-0EB3A29B040F}" type="slidenum">
              <a:rPr lang="en-US" smtClean="0"/>
              <a:t>‹#›</a:t>
            </a:fld>
            <a:endParaRPr lang="en-US"/>
          </a:p>
        </p:txBody>
      </p:sp>
    </p:spTree>
    <p:extLst>
      <p:ext uri="{BB962C8B-B14F-4D97-AF65-F5344CB8AC3E}">
        <p14:creationId xmlns:p14="http://schemas.microsoft.com/office/powerpoint/2010/main" val="449820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A6A0B73-C89B-4933-8D82-34AC6EB7C238}" type="datetimeFigureOut">
              <a:rPr lang="en-US" smtClean="0"/>
              <a:t>4/29/2016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383944-7FA3-483E-8A95-0EB3A29B040F}" type="slidenum">
              <a:rPr lang="en-US" smtClean="0"/>
              <a:t>‹#›</a:t>
            </a:fld>
            <a:endParaRPr lang="en-US"/>
          </a:p>
        </p:txBody>
      </p:sp>
    </p:spTree>
    <p:extLst>
      <p:ext uri="{BB962C8B-B14F-4D97-AF65-F5344CB8AC3E}">
        <p14:creationId xmlns:p14="http://schemas.microsoft.com/office/powerpoint/2010/main" val="40341920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A6A0B73-C89B-4933-8D82-34AC6EB7C238}" type="datetimeFigureOut">
              <a:rPr lang="en-US" smtClean="0"/>
              <a:t>4/29/2016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383944-7FA3-483E-8A95-0EB3A29B040F}" type="slidenum">
              <a:rPr lang="en-US" smtClean="0"/>
              <a:t>‹#›</a:t>
            </a:fld>
            <a:endParaRPr lang="en-US"/>
          </a:p>
        </p:txBody>
      </p:sp>
    </p:spTree>
    <p:extLst>
      <p:ext uri="{BB962C8B-B14F-4D97-AF65-F5344CB8AC3E}">
        <p14:creationId xmlns:p14="http://schemas.microsoft.com/office/powerpoint/2010/main" val="37225721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6A0B73-C89B-4933-8D82-34AC6EB7C238}" type="datetimeFigureOut">
              <a:rPr lang="en-US" smtClean="0"/>
              <a:t>4/29/2016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383944-7FA3-483E-8A95-0EB3A29B040F}" type="slidenum">
              <a:rPr lang="en-US" smtClean="0"/>
              <a:t>‹#›</a:t>
            </a:fld>
            <a:endParaRPr lang="en-US"/>
          </a:p>
        </p:txBody>
      </p:sp>
    </p:spTree>
    <p:extLst>
      <p:ext uri="{BB962C8B-B14F-4D97-AF65-F5344CB8AC3E}">
        <p14:creationId xmlns:p14="http://schemas.microsoft.com/office/powerpoint/2010/main" val="6236223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6A0B73-C89B-4933-8D82-34AC6EB7C238}" type="datetimeFigureOut">
              <a:rPr lang="en-US" smtClean="0"/>
              <a:t>4/29/2016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383944-7FA3-483E-8A95-0EB3A29B040F}" type="slidenum">
              <a:rPr lang="en-US" smtClean="0"/>
              <a:t>‹#›</a:t>
            </a:fld>
            <a:endParaRPr lang="en-US"/>
          </a:p>
        </p:txBody>
      </p:sp>
    </p:spTree>
    <p:extLst>
      <p:ext uri="{BB962C8B-B14F-4D97-AF65-F5344CB8AC3E}">
        <p14:creationId xmlns:p14="http://schemas.microsoft.com/office/powerpoint/2010/main" val="3445110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6A0B73-C89B-4933-8D82-34AC6EB7C238}" type="datetimeFigureOut">
              <a:rPr lang="en-US" smtClean="0"/>
              <a:t>4/29/2016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383944-7FA3-483E-8A95-0EB3A29B040F}" type="slidenum">
              <a:rPr lang="en-US" smtClean="0"/>
              <a:t>‹#›</a:t>
            </a:fld>
            <a:endParaRPr lang="en-US"/>
          </a:p>
        </p:txBody>
      </p:sp>
    </p:spTree>
    <p:extLst>
      <p:ext uri="{BB962C8B-B14F-4D97-AF65-F5344CB8AC3E}">
        <p14:creationId xmlns:p14="http://schemas.microsoft.com/office/powerpoint/2010/main" val="34094638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6A0B73-C89B-4933-8D82-34AC6EB7C238}" type="datetimeFigureOut">
              <a:rPr lang="en-US" smtClean="0"/>
              <a:t>4/29/2016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383944-7FA3-483E-8A95-0EB3A29B040F}" type="slidenum">
              <a:rPr lang="en-US" smtClean="0"/>
              <a:t>‹#›</a:t>
            </a:fld>
            <a:endParaRPr lang="en-US"/>
          </a:p>
        </p:txBody>
      </p:sp>
      <p:grpSp>
        <p:nvGrpSpPr>
          <p:cNvPr id="7" name="Group 6"/>
          <p:cNvGrpSpPr/>
          <p:nvPr userDrawn="1"/>
        </p:nvGrpSpPr>
        <p:grpSpPr>
          <a:xfrm>
            <a:off x="0" y="6477000"/>
            <a:ext cx="9144000" cy="381000"/>
            <a:chOff x="0" y="6477000"/>
            <a:chExt cx="9144000" cy="381000"/>
          </a:xfrm>
        </p:grpSpPr>
        <p:sp>
          <p:nvSpPr>
            <p:cNvPr id="8" name="Rectangle 7"/>
            <p:cNvSpPr/>
            <p:nvPr userDrawn="1"/>
          </p:nvSpPr>
          <p:spPr>
            <a:xfrm>
              <a:off x="0" y="6477000"/>
              <a:ext cx="9144000" cy="381000"/>
            </a:xfrm>
            <a:prstGeom prst="rect">
              <a:avLst/>
            </a:prstGeom>
            <a:gradFill>
              <a:gsLst>
                <a:gs pos="21265">
                  <a:srgbClr val="8DC34C"/>
                </a:gs>
                <a:gs pos="61691">
                  <a:srgbClr val="82AB44"/>
                </a:gs>
                <a:gs pos="35442">
                  <a:srgbClr val="89BB49"/>
                </a:gs>
                <a:gs pos="100000">
                  <a:srgbClr val="78963D">
                    <a:lumMod val="0"/>
                    <a:lumOff val="100000"/>
                  </a:srgbClr>
                </a:gs>
                <a:gs pos="0">
                  <a:srgbClr val="92D050"/>
                </a:gs>
                <a:gs pos="99000">
                  <a:srgbClr val="78953D">
                    <a:lumMod val="100000"/>
                  </a:srgbClr>
                </a:gs>
                <a:gs pos="100000">
                  <a:schemeClr val="accent3">
                    <a:lumMod val="75000"/>
                  </a:schemeClr>
                </a:gs>
              </a:gsLst>
              <a:lin ang="16200000" scaled="0"/>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9" name="TextBox 7"/>
            <p:cNvSpPr txBox="1">
              <a:spLocks noChangeArrowheads="1"/>
            </p:cNvSpPr>
            <p:nvPr userDrawn="1"/>
          </p:nvSpPr>
          <p:spPr bwMode="auto">
            <a:xfrm>
              <a:off x="152400" y="6553200"/>
              <a:ext cx="403860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altLang="en-US" sz="900" b="1" dirty="0" smtClean="0"/>
                <a:t>© 2016 SAGE Publications, Inc. </a:t>
              </a:r>
            </a:p>
          </p:txBody>
        </p:sp>
      </p:grpSp>
    </p:spTree>
    <p:extLst>
      <p:ext uri="{BB962C8B-B14F-4D97-AF65-F5344CB8AC3E}">
        <p14:creationId xmlns:p14="http://schemas.microsoft.com/office/powerpoint/2010/main" val="365394427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altLang="en-US" sz="6600" b="1" dirty="0" smtClean="0">
                <a:latin typeface="Boopee" pitchFamily="2" charset="0"/>
              </a:rPr>
              <a:t>Chapter </a:t>
            </a:r>
            <a:r>
              <a:rPr lang="en-US" altLang="en-US" sz="6600" b="1" dirty="0" smtClean="0">
                <a:latin typeface="Boopee" pitchFamily="2" charset="0"/>
              </a:rPr>
              <a:t>06</a:t>
            </a:r>
            <a:endParaRPr lang="en-US" dirty="0"/>
          </a:p>
        </p:txBody>
      </p:sp>
      <p:sp>
        <p:nvSpPr>
          <p:cNvPr id="3" name="Subtitle 2"/>
          <p:cNvSpPr>
            <a:spLocks noGrp="1"/>
          </p:cNvSpPr>
          <p:nvPr>
            <p:ph type="subTitle" idx="1"/>
          </p:nvPr>
        </p:nvSpPr>
        <p:spPr>
          <a:xfrm>
            <a:off x="1600200" y="3886200"/>
            <a:ext cx="6400800" cy="1752600"/>
          </a:xfrm>
        </p:spPr>
        <p:txBody>
          <a:bodyPr>
            <a:noAutofit/>
          </a:bodyPr>
          <a:lstStyle/>
          <a:p>
            <a:r>
              <a:rPr lang="en-US" sz="5400" b="1" dirty="0">
                <a:solidFill>
                  <a:schemeClr val="tx1"/>
                </a:solidFill>
                <a:latin typeface="Boopee"/>
              </a:rPr>
              <a:t>Deviance and Social Control</a:t>
            </a:r>
            <a:endParaRPr lang="en-US" sz="5400" b="1" dirty="0">
              <a:solidFill>
                <a:schemeClr val="tx1"/>
              </a:solidFill>
              <a:latin typeface="Boopee"/>
            </a:endParaRPr>
          </a:p>
        </p:txBody>
      </p:sp>
    </p:spTree>
    <p:extLst>
      <p:ext uri="{BB962C8B-B14F-4D97-AF65-F5344CB8AC3E}">
        <p14:creationId xmlns:p14="http://schemas.microsoft.com/office/powerpoint/2010/main" val="20576856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1143000"/>
          </a:xfrm>
        </p:spPr>
        <p:txBody>
          <a:bodyPr>
            <a:noAutofit/>
          </a:bodyPr>
          <a:lstStyle/>
          <a:p>
            <a:r>
              <a:rPr lang="en-US" sz="3600" b="1" dirty="0"/>
              <a:t>White-collar crime has very little impact on society.</a:t>
            </a:r>
            <a:endParaRPr lang="en-US" sz="3600" dirty="0"/>
          </a:p>
        </p:txBody>
      </p:sp>
      <p:sp>
        <p:nvSpPr>
          <p:cNvPr id="3" name="Content Placeholder 2"/>
          <p:cNvSpPr>
            <a:spLocks noGrp="1"/>
          </p:cNvSpPr>
          <p:nvPr>
            <p:ph idx="1"/>
          </p:nvPr>
        </p:nvSpPr>
        <p:spPr>
          <a:xfrm>
            <a:off x="457200" y="2332037"/>
            <a:ext cx="8229600" cy="4525963"/>
          </a:xfrm>
        </p:spPr>
        <p:txBody>
          <a:bodyPr/>
          <a:lstStyle/>
          <a:p>
            <a:r>
              <a:rPr lang="en-US" b="1" dirty="0"/>
              <a:t>A. </a:t>
            </a:r>
            <a:r>
              <a:rPr lang="en-US" dirty="0"/>
              <a:t>True</a:t>
            </a:r>
          </a:p>
          <a:p>
            <a:r>
              <a:rPr lang="en-US" b="1" dirty="0"/>
              <a:t>B. </a:t>
            </a:r>
            <a:r>
              <a:rPr lang="en-US" dirty="0"/>
              <a:t>False</a:t>
            </a:r>
          </a:p>
          <a:p>
            <a:endParaRPr lang="en-US" dirty="0"/>
          </a:p>
        </p:txBody>
      </p:sp>
    </p:spTree>
    <p:extLst>
      <p:ext uri="{BB962C8B-B14F-4D97-AF65-F5344CB8AC3E}">
        <p14:creationId xmlns:p14="http://schemas.microsoft.com/office/powerpoint/2010/main" val="18112790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t>Governments cannot commit crimes.</a:t>
            </a:r>
            <a:endParaRPr lang="en-US" sz="3600" dirty="0"/>
          </a:p>
        </p:txBody>
      </p:sp>
      <p:sp>
        <p:nvSpPr>
          <p:cNvPr id="3" name="Content Placeholder 2"/>
          <p:cNvSpPr>
            <a:spLocks noGrp="1"/>
          </p:cNvSpPr>
          <p:nvPr>
            <p:ph idx="1"/>
          </p:nvPr>
        </p:nvSpPr>
        <p:spPr>
          <a:xfrm>
            <a:off x="457200" y="2209800"/>
            <a:ext cx="8229600" cy="4525963"/>
          </a:xfrm>
        </p:spPr>
        <p:txBody>
          <a:bodyPr/>
          <a:lstStyle/>
          <a:p>
            <a:r>
              <a:rPr lang="en-US" b="1" dirty="0"/>
              <a:t>A. </a:t>
            </a:r>
            <a:r>
              <a:rPr lang="en-US" dirty="0"/>
              <a:t>True</a:t>
            </a:r>
          </a:p>
          <a:p>
            <a:r>
              <a:rPr lang="en-US" b="1" dirty="0"/>
              <a:t>B. </a:t>
            </a:r>
            <a:r>
              <a:rPr lang="en-US" dirty="0"/>
              <a:t>False</a:t>
            </a:r>
          </a:p>
          <a:p>
            <a:endParaRPr lang="en-US" dirty="0"/>
          </a:p>
        </p:txBody>
      </p:sp>
    </p:spTree>
    <p:extLst>
      <p:ext uri="{BB962C8B-B14F-4D97-AF65-F5344CB8AC3E}">
        <p14:creationId xmlns:p14="http://schemas.microsoft.com/office/powerpoint/2010/main" val="32045452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Deviance is</a:t>
            </a:r>
            <a:r>
              <a:rPr lang="en-US" b="1" dirty="0" smtClean="0"/>
              <a:t>:</a:t>
            </a:r>
            <a:endParaRPr lang="en-US" dirty="0"/>
          </a:p>
        </p:txBody>
      </p:sp>
      <p:sp>
        <p:nvSpPr>
          <p:cNvPr id="3" name="Content Placeholder 2"/>
          <p:cNvSpPr>
            <a:spLocks noGrp="1"/>
          </p:cNvSpPr>
          <p:nvPr>
            <p:ph idx="1"/>
          </p:nvPr>
        </p:nvSpPr>
        <p:spPr/>
        <p:txBody>
          <a:bodyPr>
            <a:normAutofit/>
          </a:bodyPr>
          <a:lstStyle/>
          <a:p>
            <a:r>
              <a:rPr lang="en-US" sz="2800" b="1" dirty="0" smtClean="0"/>
              <a:t>A. </a:t>
            </a:r>
            <a:r>
              <a:rPr lang="en-US" sz="2800" dirty="0" smtClean="0"/>
              <a:t>Something </a:t>
            </a:r>
            <a:r>
              <a:rPr lang="en-US" sz="2800" dirty="0"/>
              <a:t>that can only be committed by those in power</a:t>
            </a:r>
          </a:p>
          <a:p>
            <a:r>
              <a:rPr lang="en-US" sz="2800" b="1" dirty="0" smtClean="0"/>
              <a:t>B. </a:t>
            </a:r>
            <a:r>
              <a:rPr lang="en-US" sz="2800" dirty="0" smtClean="0"/>
              <a:t>Not </a:t>
            </a:r>
            <a:r>
              <a:rPr lang="en-US" sz="2800" dirty="0"/>
              <a:t>always within the control of individual who is seen as deviant</a:t>
            </a:r>
          </a:p>
          <a:p>
            <a:r>
              <a:rPr lang="en-US" sz="2800" b="1" dirty="0" smtClean="0"/>
              <a:t>C. </a:t>
            </a:r>
            <a:r>
              <a:rPr lang="en-US" sz="2800" dirty="0" smtClean="0"/>
              <a:t>Determined </a:t>
            </a:r>
            <a:r>
              <a:rPr lang="en-US" sz="2800" dirty="0"/>
              <a:t>solely based on whether something is legal or illegal</a:t>
            </a:r>
          </a:p>
          <a:p>
            <a:r>
              <a:rPr lang="en-US" sz="2800" b="1" dirty="0" smtClean="0"/>
              <a:t>D. </a:t>
            </a:r>
            <a:r>
              <a:rPr lang="en-US" sz="2800" dirty="0" smtClean="0"/>
              <a:t>Always </a:t>
            </a:r>
            <a:r>
              <a:rPr lang="en-US" sz="2800" dirty="0"/>
              <a:t>something that everyone agrees upon</a:t>
            </a:r>
          </a:p>
          <a:p>
            <a:r>
              <a:rPr lang="en-US" sz="2800" b="1" dirty="0" smtClean="0"/>
              <a:t>E. </a:t>
            </a:r>
            <a:r>
              <a:rPr lang="en-US" sz="2800" dirty="0" smtClean="0"/>
              <a:t>Something </a:t>
            </a:r>
            <a:r>
              <a:rPr lang="en-US" sz="2800" dirty="0"/>
              <a:t>that can be done by anyone at anytime</a:t>
            </a:r>
          </a:p>
        </p:txBody>
      </p:sp>
    </p:spTree>
    <p:extLst>
      <p:ext uri="{BB962C8B-B14F-4D97-AF65-F5344CB8AC3E}">
        <p14:creationId xmlns:p14="http://schemas.microsoft.com/office/powerpoint/2010/main" val="893771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In a pluralistic society</a:t>
            </a:r>
            <a:r>
              <a:rPr lang="en-US" b="1" dirty="0" smtClean="0"/>
              <a:t>:</a:t>
            </a:r>
            <a:endParaRPr lang="en-US" dirty="0"/>
          </a:p>
        </p:txBody>
      </p:sp>
      <p:sp>
        <p:nvSpPr>
          <p:cNvPr id="3" name="Content Placeholder 2"/>
          <p:cNvSpPr>
            <a:spLocks noGrp="1"/>
          </p:cNvSpPr>
          <p:nvPr>
            <p:ph idx="1"/>
          </p:nvPr>
        </p:nvSpPr>
        <p:spPr/>
        <p:txBody>
          <a:bodyPr>
            <a:normAutofit/>
          </a:bodyPr>
          <a:lstStyle/>
          <a:p>
            <a:r>
              <a:rPr lang="en-US" sz="2800" b="1" dirty="0" smtClean="0"/>
              <a:t>A. </a:t>
            </a:r>
            <a:r>
              <a:rPr lang="en-US" sz="2800" dirty="0" smtClean="0"/>
              <a:t>Deviance </a:t>
            </a:r>
            <a:r>
              <a:rPr lang="en-US" sz="2800" dirty="0"/>
              <a:t>does not exist</a:t>
            </a:r>
          </a:p>
          <a:p>
            <a:r>
              <a:rPr lang="en-US" sz="2800" b="1" dirty="0" smtClean="0"/>
              <a:t>B. </a:t>
            </a:r>
            <a:r>
              <a:rPr lang="en-US" sz="2800" dirty="0" smtClean="0"/>
              <a:t>Long-held </a:t>
            </a:r>
            <a:r>
              <a:rPr lang="en-US" sz="2800" dirty="0"/>
              <a:t>beliefs and practices are not subject to radical transformations over time</a:t>
            </a:r>
          </a:p>
          <a:p>
            <a:r>
              <a:rPr lang="en-US" sz="2800" b="1" dirty="0" smtClean="0"/>
              <a:t>C. </a:t>
            </a:r>
            <a:r>
              <a:rPr lang="en-US" sz="2800" dirty="0" smtClean="0"/>
              <a:t>Deviance </a:t>
            </a:r>
            <a:r>
              <a:rPr lang="en-US" sz="2800" dirty="0"/>
              <a:t>only happens among the majority group</a:t>
            </a:r>
          </a:p>
          <a:p>
            <a:r>
              <a:rPr lang="en-US" sz="2800" b="1" dirty="0" smtClean="0"/>
              <a:t>D. </a:t>
            </a:r>
            <a:r>
              <a:rPr lang="en-US" sz="2800" dirty="0" smtClean="0"/>
              <a:t>Deviance </a:t>
            </a:r>
            <a:r>
              <a:rPr lang="en-US" sz="2800" dirty="0"/>
              <a:t>only happens among the minority group</a:t>
            </a:r>
          </a:p>
          <a:p>
            <a:r>
              <a:rPr lang="en-US" sz="2800" b="1" dirty="0" smtClean="0"/>
              <a:t>E. </a:t>
            </a:r>
            <a:r>
              <a:rPr lang="en-US" sz="2800" dirty="0" smtClean="0"/>
              <a:t>What </a:t>
            </a:r>
            <a:r>
              <a:rPr lang="en-US" sz="2800" dirty="0"/>
              <a:t>is deviant in one group may not be deviant in another</a:t>
            </a:r>
          </a:p>
          <a:p>
            <a:endParaRPr lang="en-US" sz="2800" dirty="0"/>
          </a:p>
        </p:txBody>
      </p:sp>
    </p:spTree>
    <p:extLst>
      <p:ext uri="{BB962C8B-B14F-4D97-AF65-F5344CB8AC3E}">
        <p14:creationId xmlns:p14="http://schemas.microsoft.com/office/powerpoint/2010/main" val="25413663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1143000"/>
          </a:xfrm>
        </p:spPr>
        <p:txBody>
          <a:bodyPr>
            <a:normAutofit fontScale="90000"/>
          </a:bodyPr>
          <a:lstStyle/>
          <a:p>
            <a:r>
              <a:rPr lang="en-US" b="1" dirty="0"/>
              <a:t>Research into the biological basis for deviance proves</a:t>
            </a:r>
            <a:r>
              <a:rPr lang="en-US" b="1" dirty="0" smtClean="0"/>
              <a:t>:</a:t>
            </a:r>
            <a:endParaRPr lang="en-US" dirty="0"/>
          </a:p>
        </p:txBody>
      </p:sp>
      <p:sp>
        <p:nvSpPr>
          <p:cNvPr id="3" name="Content Placeholder 2"/>
          <p:cNvSpPr>
            <a:spLocks noGrp="1"/>
          </p:cNvSpPr>
          <p:nvPr>
            <p:ph idx="1"/>
          </p:nvPr>
        </p:nvSpPr>
        <p:spPr>
          <a:xfrm>
            <a:off x="457200" y="2365440"/>
            <a:ext cx="8229600" cy="4525963"/>
          </a:xfrm>
        </p:spPr>
        <p:txBody>
          <a:bodyPr>
            <a:normAutofit/>
          </a:bodyPr>
          <a:lstStyle/>
          <a:p>
            <a:r>
              <a:rPr lang="en-US" sz="2400" b="1" dirty="0" smtClean="0"/>
              <a:t>A. </a:t>
            </a:r>
            <a:r>
              <a:rPr lang="en-US" sz="2400" dirty="0" smtClean="0"/>
              <a:t>That </a:t>
            </a:r>
            <a:r>
              <a:rPr lang="en-US" sz="2400" dirty="0"/>
              <a:t>skull shape and body type are effective predictors of individual deviance</a:t>
            </a:r>
          </a:p>
          <a:p>
            <a:r>
              <a:rPr lang="en-US" sz="2400" b="1" dirty="0" smtClean="0"/>
              <a:t>B. </a:t>
            </a:r>
            <a:r>
              <a:rPr lang="en-US" sz="2400" dirty="0" smtClean="0"/>
              <a:t>That </a:t>
            </a:r>
            <a:r>
              <a:rPr lang="en-US" sz="2400" dirty="0"/>
              <a:t>person’s level of deviance is determined solely by their genetic inheritance</a:t>
            </a:r>
          </a:p>
          <a:p>
            <a:r>
              <a:rPr lang="en-US" sz="2400" b="1" dirty="0" smtClean="0"/>
              <a:t>C. </a:t>
            </a:r>
            <a:r>
              <a:rPr lang="en-US" sz="2400" dirty="0" smtClean="0"/>
              <a:t>That </a:t>
            </a:r>
            <a:r>
              <a:rPr lang="en-US" sz="2400" dirty="0"/>
              <a:t>identical twins have identical levels of deviance</a:t>
            </a:r>
          </a:p>
          <a:p>
            <a:r>
              <a:rPr lang="en-US" sz="2400" b="1" dirty="0" smtClean="0"/>
              <a:t>D. </a:t>
            </a:r>
            <a:r>
              <a:rPr lang="en-US" sz="2400" dirty="0" smtClean="0"/>
              <a:t>That </a:t>
            </a:r>
            <a:r>
              <a:rPr lang="en-US" sz="2400" dirty="0"/>
              <a:t>any biological basis for deviance is complex and likely to be heavily influenced by social environmental factors</a:t>
            </a:r>
          </a:p>
          <a:p>
            <a:r>
              <a:rPr lang="en-US" sz="2400" b="1" dirty="0" smtClean="0"/>
              <a:t>E. </a:t>
            </a:r>
            <a:r>
              <a:rPr lang="en-US" sz="2400" dirty="0" smtClean="0"/>
              <a:t>That </a:t>
            </a:r>
            <a:r>
              <a:rPr lang="en-US" sz="2400" dirty="0"/>
              <a:t>men are more deviant than women</a:t>
            </a:r>
          </a:p>
          <a:p>
            <a:endParaRPr lang="en-US" sz="2400" dirty="0"/>
          </a:p>
        </p:txBody>
      </p:sp>
    </p:spTree>
    <p:extLst>
      <p:ext uri="{BB962C8B-B14F-4D97-AF65-F5344CB8AC3E}">
        <p14:creationId xmlns:p14="http://schemas.microsoft.com/office/powerpoint/2010/main" val="20340798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a:normAutofit fontScale="90000"/>
          </a:bodyPr>
          <a:lstStyle/>
          <a:p>
            <a:r>
              <a:rPr lang="en-US" b="1" dirty="0"/>
              <a:t>According to functionalist theory, deviance</a:t>
            </a:r>
            <a:r>
              <a:rPr lang="en-US" b="1" dirty="0" smtClean="0"/>
              <a:t>:</a:t>
            </a:r>
            <a:endParaRPr lang="en-US" dirty="0"/>
          </a:p>
        </p:txBody>
      </p:sp>
      <p:sp>
        <p:nvSpPr>
          <p:cNvPr id="3" name="Content Placeholder 2"/>
          <p:cNvSpPr>
            <a:spLocks noGrp="1"/>
          </p:cNvSpPr>
          <p:nvPr>
            <p:ph idx="1"/>
          </p:nvPr>
        </p:nvSpPr>
        <p:spPr>
          <a:xfrm>
            <a:off x="457200" y="2209800"/>
            <a:ext cx="8229600" cy="4525963"/>
          </a:xfrm>
        </p:spPr>
        <p:txBody>
          <a:bodyPr>
            <a:normAutofit/>
          </a:bodyPr>
          <a:lstStyle/>
          <a:p>
            <a:r>
              <a:rPr lang="en-US" sz="2400" b="1" dirty="0" smtClean="0"/>
              <a:t>A. </a:t>
            </a:r>
            <a:r>
              <a:rPr lang="en-US" sz="2400" dirty="0" smtClean="0"/>
              <a:t>Can </a:t>
            </a:r>
            <a:r>
              <a:rPr lang="en-US" sz="2400" dirty="0"/>
              <a:t>serve a useful purpose for society</a:t>
            </a:r>
          </a:p>
          <a:p>
            <a:r>
              <a:rPr lang="en-US" sz="2400" b="1" dirty="0" smtClean="0"/>
              <a:t>B. </a:t>
            </a:r>
            <a:r>
              <a:rPr lang="en-US" sz="2400" dirty="0" smtClean="0"/>
              <a:t>Happens </a:t>
            </a:r>
            <a:r>
              <a:rPr lang="en-US" sz="2400" dirty="0"/>
              <a:t>because societies typically have a low degree of consensus on norms and values</a:t>
            </a:r>
          </a:p>
          <a:p>
            <a:r>
              <a:rPr lang="en-US" sz="2400" b="1" dirty="0" smtClean="0"/>
              <a:t>C. </a:t>
            </a:r>
            <a:r>
              <a:rPr lang="en-US" sz="2400" dirty="0" smtClean="0"/>
              <a:t>Undermines </a:t>
            </a:r>
            <a:r>
              <a:rPr lang="en-US" sz="2400" dirty="0"/>
              <a:t>social solidarity by confusing the boundary between right and wrong</a:t>
            </a:r>
          </a:p>
          <a:p>
            <a:r>
              <a:rPr lang="en-US" sz="2400" b="1" dirty="0" smtClean="0"/>
              <a:t>D. </a:t>
            </a:r>
            <a:r>
              <a:rPr lang="en-US" sz="2400" dirty="0" smtClean="0"/>
              <a:t>Never </a:t>
            </a:r>
            <a:r>
              <a:rPr lang="en-US" sz="2400" dirty="0"/>
              <a:t>occurs under conditions of anomie</a:t>
            </a:r>
          </a:p>
          <a:p>
            <a:r>
              <a:rPr lang="en-US" sz="2400" b="1" dirty="0" smtClean="0"/>
              <a:t>E. </a:t>
            </a:r>
            <a:r>
              <a:rPr lang="en-US" sz="2400" dirty="0" smtClean="0"/>
              <a:t>Is </a:t>
            </a:r>
            <a:r>
              <a:rPr lang="en-US" sz="2400" dirty="0"/>
              <a:t>caused by biological differences amongst individuals</a:t>
            </a:r>
          </a:p>
        </p:txBody>
      </p:sp>
    </p:spTree>
    <p:extLst>
      <p:ext uri="{BB962C8B-B14F-4D97-AF65-F5344CB8AC3E}">
        <p14:creationId xmlns:p14="http://schemas.microsoft.com/office/powerpoint/2010/main" val="14969235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1143000"/>
          </a:xfrm>
        </p:spPr>
        <p:txBody>
          <a:bodyPr>
            <a:noAutofit/>
          </a:bodyPr>
          <a:lstStyle/>
          <a:p>
            <a:r>
              <a:rPr lang="en-US" sz="2000" b="1" dirty="0"/>
              <a:t>According to Merton, children growing up in poor neighborhoods who accept the cultural goal of society but who reject the legitimate means of getting the goal because they either do not value these means or do not feel they have access to them are likely to practice ___.</a:t>
            </a:r>
            <a:endParaRPr lang="en-US" sz="2000" dirty="0"/>
          </a:p>
        </p:txBody>
      </p:sp>
      <p:sp>
        <p:nvSpPr>
          <p:cNvPr id="3" name="Content Placeholder 2"/>
          <p:cNvSpPr>
            <a:spLocks noGrp="1"/>
          </p:cNvSpPr>
          <p:nvPr>
            <p:ph idx="1"/>
          </p:nvPr>
        </p:nvSpPr>
        <p:spPr>
          <a:xfrm>
            <a:off x="457200" y="2359177"/>
            <a:ext cx="8229600" cy="4525963"/>
          </a:xfrm>
        </p:spPr>
        <p:txBody>
          <a:bodyPr>
            <a:normAutofit/>
          </a:bodyPr>
          <a:lstStyle/>
          <a:p>
            <a:r>
              <a:rPr lang="en-US" b="1" dirty="0" smtClean="0"/>
              <a:t>A. </a:t>
            </a:r>
            <a:r>
              <a:rPr lang="en-US" dirty="0" smtClean="0"/>
              <a:t>Conformity</a:t>
            </a:r>
            <a:endParaRPr lang="en-US" dirty="0"/>
          </a:p>
          <a:p>
            <a:r>
              <a:rPr lang="en-US" b="1" dirty="0" smtClean="0"/>
              <a:t>B. </a:t>
            </a:r>
            <a:r>
              <a:rPr lang="en-US" dirty="0" smtClean="0"/>
              <a:t>Innovation</a:t>
            </a:r>
            <a:endParaRPr lang="en-US" dirty="0"/>
          </a:p>
          <a:p>
            <a:r>
              <a:rPr lang="en-US" b="1" dirty="0" smtClean="0"/>
              <a:t>C. </a:t>
            </a:r>
            <a:r>
              <a:rPr lang="en-US" dirty="0" smtClean="0"/>
              <a:t>Ritualism</a:t>
            </a:r>
            <a:endParaRPr lang="en-US" dirty="0"/>
          </a:p>
          <a:p>
            <a:r>
              <a:rPr lang="en-US" b="1" dirty="0" smtClean="0"/>
              <a:t>D. </a:t>
            </a:r>
            <a:r>
              <a:rPr lang="en-US" dirty="0" err="1" smtClean="0"/>
              <a:t>Retreatism</a:t>
            </a:r>
            <a:endParaRPr lang="en-US" dirty="0"/>
          </a:p>
          <a:p>
            <a:r>
              <a:rPr lang="en-US" b="1" dirty="0" smtClean="0"/>
              <a:t>E. </a:t>
            </a:r>
            <a:r>
              <a:rPr lang="en-US" dirty="0" smtClean="0"/>
              <a:t>Rebellion</a:t>
            </a:r>
            <a:endParaRPr lang="en-US" dirty="0"/>
          </a:p>
          <a:p>
            <a:endParaRPr lang="en-US" dirty="0"/>
          </a:p>
        </p:txBody>
      </p:sp>
    </p:spTree>
    <p:extLst>
      <p:ext uri="{BB962C8B-B14F-4D97-AF65-F5344CB8AC3E}">
        <p14:creationId xmlns:p14="http://schemas.microsoft.com/office/powerpoint/2010/main" val="5526746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b="1" dirty="0"/>
              <a:t>Durkheim found that suicide rates were correlated with levels of social solidarity within groups</a:t>
            </a:r>
            <a:r>
              <a:rPr lang="en-US" sz="2800" b="1" dirty="0" smtClean="0"/>
              <a:t>.</a:t>
            </a:r>
            <a:endParaRPr lang="en-US" sz="2800" dirty="0"/>
          </a:p>
        </p:txBody>
      </p:sp>
      <p:sp>
        <p:nvSpPr>
          <p:cNvPr id="3" name="Content Placeholder 2"/>
          <p:cNvSpPr>
            <a:spLocks noGrp="1"/>
          </p:cNvSpPr>
          <p:nvPr>
            <p:ph idx="1"/>
          </p:nvPr>
        </p:nvSpPr>
        <p:spPr>
          <a:xfrm>
            <a:off x="457200" y="2133600"/>
            <a:ext cx="8229600" cy="4525963"/>
          </a:xfrm>
        </p:spPr>
        <p:txBody>
          <a:bodyPr/>
          <a:lstStyle/>
          <a:p>
            <a:r>
              <a:rPr lang="en-US" b="1" dirty="0" smtClean="0"/>
              <a:t>A. </a:t>
            </a:r>
            <a:r>
              <a:rPr lang="en-US" dirty="0" smtClean="0"/>
              <a:t>True</a:t>
            </a:r>
            <a:endParaRPr lang="en-US" dirty="0"/>
          </a:p>
          <a:p>
            <a:r>
              <a:rPr lang="en-US" b="1" dirty="0" smtClean="0"/>
              <a:t>B. </a:t>
            </a:r>
            <a:r>
              <a:rPr lang="en-US" dirty="0" smtClean="0"/>
              <a:t>False</a:t>
            </a:r>
            <a:endParaRPr lang="en-US" dirty="0"/>
          </a:p>
        </p:txBody>
      </p:sp>
    </p:spTree>
    <p:extLst>
      <p:ext uri="{BB962C8B-B14F-4D97-AF65-F5344CB8AC3E}">
        <p14:creationId xmlns:p14="http://schemas.microsoft.com/office/powerpoint/2010/main" val="29769440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1143000"/>
          </a:xfrm>
        </p:spPr>
        <p:txBody>
          <a:bodyPr>
            <a:noAutofit/>
          </a:bodyPr>
          <a:lstStyle/>
          <a:p>
            <a:r>
              <a:rPr lang="en-US" sz="2800" b="1" dirty="0"/>
              <a:t>Class-dominant theories argue that dominant groups in society use their own self-interests to decide what to label deviant or not deviant.</a:t>
            </a:r>
            <a:endParaRPr lang="en-US" sz="2800" dirty="0"/>
          </a:p>
        </p:txBody>
      </p:sp>
      <p:sp>
        <p:nvSpPr>
          <p:cNvPr id="3" name="Content Placeholder 2"/>
          <p:cNvSpPr>
            <a:spLocks noGrp="1"/>
          </p:cNvSpPr>
          <p:nvPr>
            <p:ph idx="1"/>
          </p:nvPr>
        </p:nvSpPr>
        <p:spPr>
          <a:xfrm>
            <a:off x="457200" y="2332037"/>
            <a:ext cx="8229600" cy="4525963"/>
          </a:xfrm>
        </p:spPr>
        <p:txBody>
          <a:bodyPr/>
          <a:lstStyle/>
          <a:p>
            <a:r>
              <a:rPr lang="en-US" b="1" dirty="0"/>
              <a:t>A. </a:t>
            </a:r>
            <a:r>
              <a:rPr lang="en-US" dirty="0"/>
              <a:t>True</a:t>
            </a:r>
          </a:p>
          <a:p>
            <a:r>
              <a:rPr lang="en-US" b="1" dirty="0"/>
              <a:t>B. </a:t>
            </a:r>
            <a:r>
              <a:rPr lang="en-US" dirty="0"/>
              <a:t>False</a:t>
            </a:r>
          </a:p>
          <a:p>
            <a:endParaRPr lang="en-US" dirty="0"/>
          </a:p>
        </p:txBody>
      </p:sp>
    </p:spTree>
    <p:extLst>
      <p:ext uri="{BB962C8B-B14F-4D97-AF65-F5344CB8AC3E}">
        <p14:creationId xmlns:p14="http://schemas.microsoft.com/office/powerpoint/2010/main" val="6352597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a:t>Feminist theory argues that men’s deviance is more stigmatized than women’s deviance.</a:t>
            </a:r>
            <a:endParaRPr lang="en-US" sz="3200" dirty="0"/>
          </a:p>
        </p:txBody>
      </p:sp>
      <p:sp>
        <p:nvSpPr>
          <p:cNvPr id="3" name="Content Placeholder 2"/>
          <p:cNvSpPr>
            <a:spLocks noGrp="1"/>
          </p:cNvSpPr>
          <p:nvPr>
            <p:ph idx="1"/>
          </p:nvPr>
        </p:nvSpPr>
        <p:spPr>
          <a:xfrm>
            <a:off x="381000" y="2209800"/>
            <a:ext cx="8229600" cy="4525963"/>
          </a:xfrm>
        </p:spPr>
        <p:txBody>
          <a:bodyPr/>
          <a:lstStyle/>
          <a:p>
            <a:r>
              <a:rPr lang="en-US" b="1" dirty="0"/>
              <a:t>A. </a:t>
            </a:r>
            <a:r>
              <a:rPr lang="en-US" dirty="0"/>
              <a:t>True</a:t>
            </a:r>
          </a:p>
          <a:p>
            <a:r>
              <a:rPr lang="en-US" b="1" dirty="0"/>
              <a:t>B. </a:t>
            </a:r>
            <a:r>
              <a:rPr lang="en-US" dirty="0"/>
              <a:t>False</a:t>
            </a:r>
          </a:p>
          <a:p>
            <a:endParaRPr lang="en-US" dirty="0"/>
          </a:p>
        </p:txBody>
      </p:sp>
    </p:spTree>
    <p:extLst>
      <p:ext uri="{BB962C8B-B14F-4D97-AF65-F5344CB8AC3E}">
        <p14:creationId xmlns:p14="http://schemas.microsoft.com/office/powerpoint/2010/main" val="3770026869"/>
      </p:ext>
    </p:extLst>
  </p:cSld>
  <p:clrMapOvr>
    <a:masterClrMapping/>
  </p:clrMapOvr>
</p:sld>
</file>

<file path=ppt/theme/theme1.xml><?xml version="1.0" encoding="utf-8"?>
<a:theme xmlns:a="http://schemas.openxmlformats.org/drawingml/2006/main" name="The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30</TotalTime>
  <Words>459</Words>
  <Application>Microsoft Office PowerPoint</Application>
  <PresentationFormat>On-screen Show (4:3)</PresentationFormat>
  <Paragraphs>67</Paragraphs>
  <Slides>11</Slides>
  <Notes>10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Theme1</vt:lpstr>
      <vt:lpstr>Chapter 06</vt:lpstr>
      <vt:lpstr>Deviance is:</vt:lpstr>
      <vt:lpstr>In a pluralistic society:</vt:lpstr>
      <vt:lpstr>Research into the biological basis for deviance proves:</vt:lpstr>
      <vt:lpstr>According to functionalist theory, deviance:</vt:lpstr>
      <vt:lpstr>According to Merton, children growing up in poor neighborhoods who accept the cultural goal of society but who reject the legitimate means of getting the goal because they either do not value these means or do not feel they have access to them are likely to practice ___.</vt:lpstr>
      <vt:lpstr>Durkheim found that suicide rates were correlated with levels of social solidarity within groups.</vt:lpstr>
      <vt:lpstr>Class-dominant theories argue that dominant groups in society use their own self-interests to decide what to label deviant or not deviant.</vt:lpstr>
      <vt:lpstr>Feminist theory argues that men’s deviance is more stigmatized than women’s deviance.</vt:lpstr>
      <vt:lpstr>White-collar crime has very little impact on society.</vt:lpstr>
      <vt:lpstr>Governments cannot commit crimes.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SageUser</dc:creator>
  <cp:lastModifiedBy>Austin, Rebecca</cp:lastModifiedBy>
  <cp:revision>9</cp:revision>
  <dcterms:created xsi:type="dcterms:W3CDTF">2014-10-21T21:43:17Z</dcterms:created>
  <dcterms:modified xsi:type="dcterms:W3CDTF">2016-04-29T20:58:56Z</dcterms:modified>
</cp:coreProperties>
</file>