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3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42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1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23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641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61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34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317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893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51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dirty="0" smtClean="0">
                <a:latin typeface="Boopee" pitchFamily="2" charset="0"/>
              </a:rPr>
              <a:t>Chapter </a:t>
            </a:r>
            <a:r>
              <a:rPr lang="en-US" altLang="en-US" sz="6600" b="1" dirty="0" smtClean="0">
                <a:latin typeface="Boopee" pitchFamily="2" charset="0"/>
              </a:rPr>
              <a:t>05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tx1"/>
                </a:solidFill>
                <a:latin typeface="Boopee"/>
              </a:rPr>
              <a:t>Groups, Organizations, and Bureaucracies</a:t>
            </a:r>
            <a:endParaRPr lang="en-US" sz="5400" b="1" dirty="0">
              <a:solidFill>
                <a:schemeClr val="tx1"/>
              </a:solidFill>
              <a:latin typeface="Boopee"/>
            </a:endParaRPr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A person’s friends and colleagues provide them with social capital.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02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Weber believed that bureaucracies build iron cages that protect us from losing our humanity, creativity and autonomy</a:t>
            </a:r>
            <a:r>
              <a:rPr lang="en-US" sz="2800" b="1" dirty="0" smtClean="0"/>
              <a:t>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330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Groupthink is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A </a:t>
            </a:r>
            <a:r>
              <a:rPr lang="en-US" sz="2400" dirty="0"/>
              <a:t>technique sociologists use to examine how groups communicate with each other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When </a:t>
            </a:r>
            <a:r>
              <a:rPr lang="en-US" sz="2400" dirty="0"/>
              <a:t>a group elevates consensus, conformity, and group preservation above other values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The </a:t>
            </a:r>
            <a:r>
              <a:rPr lang="en-US" sz="2400" dirty="0"/>
              <a:t>process which assures that group act ethically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A </a:t>
            </a:r>
            <a:r>
              <a:rPr lang="en-US" sz="2400" dirty="0"/>
              <a:t>technique sociologists use to sort behavior into certain broad categories of action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When </a:t>
            </a:r>
            <a:r>
              <a:rPr lang="en-US" sz="2400" dirty="0"/>
              <a:t>a group uses consensus and compromise to build relationships with other groups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Reference groups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Can </a:t>
            </a:r>
            <a:r>
              <a:rPr lang="en-US" sz="2800" dirty="0"/>
              <a:t>only be primary groups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Can </a:t>
            </a:r>
            <a:r>
              <a:rPr lang="en-US" sz="2800" dirty="0"/>
              <a:t>only be secondary groups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Can </a:t>
            </a:r>
            <a:r>
              <a:rPr lang="en-US" sz="2800" dirty="0"/>
              <a:t>only exist in face-to-face interaction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Can </a:t>
            </a:r>
            <a:r>
              <a:rPr lang="en-US" sz="2800" dirty="0"/>
              <a:t>rise and fall in influence over a person’s lifetime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Have </a:t>
            </a:r>
            <a:r>
              <a:rPr lang="en-US" sz="2800" dirty="0"/>
              <a:t>little influence on our own self-perceptions</a:t>
            </a:r>
          </a:p>
        </p:txBody>
      </p:sp>
    </p:spTree>
    <p:extLst>
      <p:ext uri="{BB962C8B-B14F-4D97-AF65-F5344CB8AC3E}">
        <p14:creationId xmlns:p14="http://schemas.microsoft.com/office/powerpoint/2010/main" val="3422197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Mary and Susan have an intense friendship. According to Simmel, their friendship could be described as </a:t>
            </a:r>
            <a:r>
              <a:rPr lang="en-US" sz="3200" b="1" dirty="0" smtClean="0"/>
              <a:t>___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A. </a:t>
            </a:r>
            <a:r>
              <a:rPr lang="en-US" dirty="0" smtClean="0"/>
              <a:t>A </a:t>
            </a:r>
            <a:r>
              <a:rPr lang="en-US" dirty="0"/>
              <a:t>dyad</a:t>
            </a:r>
          </a:p>
          <a:p>
            <a:r>
              <a:rPr lang="en-US" b="1" dirty="0" smtClean="0"/>
              <a:t>B. </a:t>
            </a:r>
            <a:r>
              <a:rPr lang="en-US" dirty="0" smtClean="0"/>
              <a:t>A </a:t>
            </a:r>
            <a:r>
              <a:rPr lang="en-US" dirty="0"/>
              <a:t>triad</a:t>
            </a:r>
          </a:p>
          <a:p>
            <a:r>
              <a:rPr lang="en-US" b="1" dirty="0" smtClean="0"/>
              <a:t>C. </a:t>
            </a:r>
            <a:r>
              <a:rPr lang="en-US" dirty="0" smtClean="0"/>
              <a:t>An </a:t>
            </a:r>
            <a:r>
              <a:rPr lang="en-US" dirty="0"/>
              <a:t>alliance</a:t>
            </a:r>
          </a:p>
          <a:p>
            <a:r>
              <a:rPr lang="en-US" b="1" dirty="0" smtClean="0"/>
              <a:t>D. </a:t>
            </a:r>
            <a:r>
              <a:rPr lang="en-US" dirty="0" smtClean="0"/>
              <a:t>A </a:t>
            </a:r>
            <a:r>
              <a:rPr lang="en-US" dirty="0"/>
              <a:t>secondary group</a:t>
            </a:r>
          </a:p>
          <a:p>
            <a:r>
              <a:rPr lang="en-US" b="1" dirty="0" smtClean="0"/>
              <a:t>E. </a:t>
            </a:r>
            <a:r>
              <a:rPr lang="en-US" dirty="0" smtClean="0"/>
              <a:t>A </a:t>
            </a:r>
            <a:r>
              <a:rPr lang="en-US" dirty="0"/>
              <a:t>formal organization</a:t>
            </a:r>
          </a:p>
        </p:txBody>
      </p:sp>
    </p:spTree>
    <p:extLst>
      <p:ext uri="{BB962C8B-B14F-4D97-AF65-F5344CB8AC3E}">
        <p14:creationId xmlns:p14="http://schemas.microsoft.com/office/powerpoint/2010/main" val="2616138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As group size gets bigger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The </a:t>
            </a:r>
            <a:r>
              <a:rPr lang="en-US" sz="2800" dirty="0"/>
              <a:t>intensity of relationships within the group decreases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The </a:t>
            </a:r>
            <a:r>
              <a:rPr lang="en-US" sz="2800" dirty="0"/>
              <a:t>number of possible alliances within the group decreases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Groups </a:t>
            </a:r>
            <a:r>
              <a:rPr lang="en-US" sz="2800" dirty="0"/>
              <a:t>tend to become less ethical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Groups </a:t>
            </a:r>
            <a:r>
              <a:rPr lang="en-US" sz="2800" dirty="0"/>
              <a:t>lose the ability to exclude members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Groups </a:t>
            </a:r>
            <a:r>
              <a:rPr lang="en-US" sz="2800" dirty="0"/>
              <a:t>become less likely to have formal structures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70403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Asch and Milgram’s studies demonstrated: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That </a:t>
            </a:r>
            <a:r>
              <a:rPr lang="en-US" sz="2400" dirty="0"/>
              <a:t>group pressure is ineffective for promoting group conformity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That </a:t>
            </a:r>
            <a:r>
              <a:rPr lang="en-US" sz="2400" dirty="0"/>
              <a:t>people will always trust their personal judgments over group consensus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That </a:t>
            </a:r>
            <a:r>
              <a:rPr lang="en-US" sz="2400" dirty="0"/>
              <a:t>ordinary individuals will conform to orders given to them by people in positions of authority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That </a:t>
            </a:r>
            <a:r>
              <a:rPr lang="en-US" sz="2400" dirty="0"/>
              <a:t>you cannot pressure ordinary people into </a:t>
            </a:r>
            <a:r>
              <a:rPr lang="en-US" sz="2400" dirty="0" err="1"/>
              <a:t>behaviour</a:t>
            </a:r>
            <a:r>
              <a:rPr lang="en-US" sz="2400" dirty="0"/>
              <a:t> that runs counter to their own beliefs or sense of right or wrong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That </a:t>
            </a:r>
            <a:r>
              <a:rPr lang="en-US" sz="2400" dirty="0"/>
              <a:t>most people are highly resistant to conformity</a:t>
            </a:r>
          </a:p>
        </p:txBody>
      </p:sp>
    </p:spTree>
    <p:extLst>
      <p:ext uri="{BB962C8B-B14F-4D97-AF65-F5344CB8AC3E}">
        <p14:creationId xmlns:p14="http://schemas.microsoft.com/office/powerpoint/2010/main" val="1930589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Primary groups are more important than secondary groups for fulfilling personal needs of belonging and fulfilment</a:t>
            </a:r>
            <a:r>
              <a:rPr lang="en-US" sz="2800" b="1" dirty="0" smtClean="0"/>
              <a:t>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7695"/>
            <a:ext cx="8229600" cy="4525963"/>
          </a:xfrm>
        </p:spPr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732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A social club can be said to be engaging in social closure if it only allows men to be members.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345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A social club can be said to be engaging in social closure if it only allows men to be members.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14292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7452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30</TotalTime>
  <Words>462</Words>
  <Application>Microsoft Office PowerPoint</Application>
  <PresentationFormat>On-screen Show (4:3)</PresentationFormat>
  <Paragraphs>67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05</vt:lpstr>
      <vt:lpstr>Groupthink is:</vt:lpstr>
      <vt:lpstr>Reference groups:</vt:lpstr>
      <vt:lpstr>Mary and Susan have an intense friendship. According to Simmel, their friendship could be described as ___</vt:lpstr>
      <vt:lpstr>As group size gets bigger:</vt:lpstr>
      <vt:lpstr>Asch and Milgram’s studies demonstrated:</vt:lpstr>
      <vt:lpstr>Primary groups are more important than secondary groups for fulfilling personal needs of belonging and fulfilment.</vt:lpstr>
      <vt:lpstr>A social club can be said to be engaging in social closure if it only allows men to be members.</vt:lpstr>
      <vt:lpstr>A social club can be said to be engaging in social closure if it only allows men to be members.</vt:lpstr>
      <vt:lpstr>A person’s friends and colleagues provide them with social capital.</vt:lpstr>
      <vt:lpstr>Weber believed that bureaucracies build iron cages that protect us from losing our humanity, creativity and autonomy.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Austin, Rebecca</cp:lastModifiedBy>
  <cp:revision>9</cp:revision>
  <dcterms:created xsi:type="dcterms:W3CDTF">2014-10-21T21:43:17Z</dcterms:created>
  <dcterms:modified xsi:type="dcterms:W3CDTF">2016-04-29T20:49:47Z</dcterms:modified>
</cp:coreProperties>
</file>