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1" autoAdjust="0"/>
  </p:normalViewPr>
  <p:slideViewPr>
    <p:cSldViewPr>
      <p:cViewPr>
        <p:scale>
          <a:sx n="76" d="100"/>
          <a:sy n="76" d="100"/>
        </p:scale>
        <p:origin x="-1038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17D44-5F6A-45B1-8CC1-D019B2726459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BF174-DE4D-4B3F-97C2-77013C09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8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116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</a:t>
            </a:r>
            <a:r>
              <a:rPr lang="en-US" smtClean="0"/>
              <a:t>: 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18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93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851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047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5356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7534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245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8162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925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92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7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6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SAGEFS01\Freezone\Scott V\Chambliss_PPT\Chambliss_Discovering_Sociology_2e_PPT_Conten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0118"/>
            <a:ext cx="8229600" cy="4525963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1701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4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2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9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7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2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1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394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sz="6600" b="1" dirty="0" smtClean="0">
                <a:latin typeface="Boopee" pitchFamily="2" charset="0"/>
              </a:rPr>
              <a:t>Chapter </a:t>
            </a:r>
            <a:r>
              <a:rPr lang="en-US" altLang="en-US" sz="6600" b="1" dirty="0" smtClean="0">
                <a:latin typeface="Boopee" pitchFamily="2" charset="0"/>
              </a:rPr>
              <a:t>04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tx1"/>
                </a:solidFill>
                <a:latin typeface="Boopee"/>
              </a:rPr>
              <a:t>Socialization and Social Interaction</a:t>
            </a:r>
            <a:endParaRPr lang="en-US" sz="5400" b="1" dirty="0">
              <a:solidFill>
                <a:schemeClr val="tx1"/>
              </a:solidFill>
              <a:latin typeface="Boopee"/>
            </a:endParaRPr>
          </a:p>
        </p:txBody>
      </p:sp>
    </p:spTree>
    <p:extLst>
      <p:ext uri="{BB962C8B-B14F-4D97-AF65-F5344CB8AC3E}">
        <p14:creationId xmlns:p14="http://schemas.microsoft.com/office/powerpoint/2010/main" val="205768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When a teacher consistently treats the boys and girls in their class differently they are giving the students a hidden curriculum lesson in gender.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048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Media violence has the ability to socialize people into accepting real-life violence.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968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Socialization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A. </a:t>
            </a:r>
            <a:r>
              <a:rPr lang="en-US" dirty="0" smtClean="0"/>
              <a:t>Only </a:t>
            </a:r>
            <a:r>
              <a:rPr lang="en-US" dirty="0"/>
              <a:t>occurs during childhood</a:t>
            </a:r>
          </a:p>
          <a:p>
            <a:r>
              <a:rPr lang="en-US" b="1" dirty="0" smtClean="0"/>
              <a:t>B. </a:t>
            </a:r>
            <a:r>
              <a:rPr lang="en-US" dirty="0" smtClean="0"/>
              <a:t>Is </a:t>
            </a:r>
            <a:r>
              <a:rPr lang="en-US" dirty="0"/>
              <a:t>the main means by which culture is reproduced</a:t>
            </a:r>
          </a:p>
          <a:p>
            <a:r>
              <a:rPr lang="en-US" b="1" dirty="0" smtClean="0"/>
              <a:t>C. </a:t>
            </a:r>
            <a:r>
              <a:rPr lang="en-US" dirty="0" smtClean="0"/>
              <a:t>Does </a:t>
            </a:r>
            <a:r>
              <a:rPr lang="en-US" dirty="0"/>
              <a:t>not actively involve individuals</a:t>
            </a:r>
          </a:p>
          <a:p>
            <a:r>
              <a:rPr lang="en-US" b="1" dirty="0" smtClean="0"/>
              <a:t>D. </a:t>
            </a:r>
            <a:r>
              <a:rPr lang="en-US" dirty="0" smtClean="0"/>
              <a:t>Is </a:t>
            </a:r>
            <a:r>
              <a:rPr lang="en-US" dirty="0"/>
              <a:t>not a daily process</a:t>
            </a:r>
          </a:p>
          <a:p>
            <a:r>
              <a:rPr lang="en-US" b="1" dirty="0" smtClean="0"/>
              <a:t>E. </a:t>
            </a:r>
            <a:r>
              <a:rPr lang="en-US" dirty="0" smtClean="0"/>
              <a:t>Only </a:t>
            </a:r>
            <a:r>
              <a:rPr lang="en-US" dirty="0"/>
              <a:t>happens in developed societies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353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Accounts of children raised in long-term social isolation demonstrate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That </a:t>
            </a:r>
            <a:r>
              <a:rPr lang="en-US" sz="2800" dirty="0"/>
              <a:t>people’s ability to speak is wholly biological in nature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That </a:t>
            </a:r>
            <a:r>
              <a:rPr lang="en-US" sz="2800" dirty="0"/>
              <a:t>effective language socialization can occur in social isolation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Humanity </a:t>
            </a:r>
            <a:r>
              <a:rPr lang="en-US" sz="2800" dirty="0"/>
              <a:t>requires social interaction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Nature </a:t>
            </a:r>
            <a:r>
              <a:rPr lang="en-US" sz="2800" dirty="0"/>
              <a:t>is more important than nurture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Socialization </a:t>
            </a:r>
            <a:r>
              <a:rPr lang="en-US" sz="2800" dirty="0"/>
              <a:t>is not important for identity</a:t>
            </a:r>
          </a:p>
        </p:txBody>
      </p:sp>
    </p:spTree>
    <p:extLst>
      <p:ext uri="{BB962C8B-B14F-4D97-AF65-F5344CB8AC3E}">
        <p14:creationId xmlns:p14="http://schemas.microsoft.com/office/powerpoint/2010/main" val="89377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/>
              <a:t>According to social learning theory, if a politician overwhelmingly wins an election by telling vicious lies about his competitor </a:t>
            </a:r>
            <a:r>
              <a:rPr lang="en-US" sz="2400" b="1" dirty="0" smtClean="0"/>
              <a:t>then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The </a:t>
            </a:r>
            <a:r>
              <a:rPr lang="en-US" sz="2400" dirty="0"/>
              <a:t>competitor is likely to feel that their opponent’s victory is deserved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The </a:t>
            </a:r>
            <a:r>
              <a:rPr lang="en-US" sz="2400" dirty="0"/>
              <a:t>competitor is likely to feel they should not tell lies about their opponent in future elections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The </a:t>
            </a:r>
            <a:r>
              <a:rPr lang="en-US" sz="2400" dirty="0"/>
              <a:t>politician is likely to feel less confident about their chances for success in their job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Other </a:t>
            </a:r>
            <a:r>
              <a:rPr lang="en-US" sz="2400" dirty="0"/>
              <a:t>politicians who have watched the campaign are less likely to run similar campaigns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The </a:t>
            </a:r>
            <a:r>
              <a:rPr lang="en-US" sz="2400" dirty="0"/>
              <a:t>politician is more likely to run a campaign based on lies again</a:t>
            </a:r>
          </a:p>
        </p:txBody>
      </p:sp>
    </p:spTree>
    <p:extLst>
      <p:ext uri="{BB962C8B-B14F-4D97-AF65-F5344CB8AC3E}">
        <p14:creationId xmlns:p14="http://schemas.microsoft.com/office/powerpoint/2010/main" val="4149063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The looking-glass self is ____’s idea about how we use the judgments we receive from social interaction to shape our identity</a:t>
            </a:r>
            <a:r>
              <a:rPr lang="en-US" sz="3200" b="1" dirty="0" smtClean="0"/>
              <a:t>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A. </a:t>
            </a:r>
            <a:r>
              <a:rPr lang="en-US" dirty="0" smtClean="0"/>
              <a:t>Cooley</a:t>
            </a:r>
            <a:endParaRPr lang="en-US" dirty="0"/>
          </a:p>
          <a:p>
            <a:r>
              <a:rPr lang="en-US" b="1" dirty="0" smtClean="0"/>
              <a:t>B. </a:t>
            </a:r>
            <a:r>
              <a:rPr lang="en-US" dirty="0" smtClean="0"/>
              <a:t>Mead</a:t>
            </a:r>
            <a:endParaRPr lang="en-US" dirty="0"/>
          </a:p>
          <a:p>
            <a:r>
              <a:rPr lang="en-US" b="1" dirty="0" smtClean="0"/>
              <a:t>C. </a:t>
            </a:r>
            <a:r>
              <a:rPr lang="en-US" dirty="0" smtClean="0"/>
              <a:t>Kohlberg</a:t>
            </a:r>
            <a:endParaRPr lang="en-US" dirty="0"/>
          </a:p>
          <a:p>
            <a:r>
              <a:rPr lang="en-US" b="1" dirty="0" smtClean="0"/>
              <a:t>D. </a:t>
            </a:r>
            <a:r>
              <a:rPr lang="en-US" dirty="0" smtClean="0"/>
              <a:t>Piaget</a:t>
            </a:r>
            <a:endParaRPr lang="en-US" dirty="0"/>
          </a:p>
          <a:p>
            <a:r>
              <a:rPr lang="en-US" b="1" dirty="0" smtClean="0"/>
              <a:t>E. </a:t>
            </a:r>
            <a:r>
              <a:rPr lang="en-US" dirty="0" smtClean="0"/>
              <a:t>Freud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603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Mead believed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That </a:t>
            </a:r>
            <a:r>
              <a:rPr lang="en-US" sz="2400" dirty="0"/>
              <a:t>the self consists of three parts: the id, the ego, and the superego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That </a:t>
            </a:r>
            <a:r>
              <a:rPr lang="en-US" sz="2400" dirty="0"/>
              <a:t>we develop our sense of who we are by passively observing others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That </a:t>
            </a:r>
            <a:r>
              <a:rPr lang="en-US" sz="2400" dirty="0"/>
              <a:t>every person we encounter has an equal influence on how we develop our sense of self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Socialization </a:t>
            </a:r>
            <a:r>
              <a:rPr lang="en-US" sz="2400" dirty="0"/>
              <a:t>only occurs when people are with strangers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That </a:t>
            </a:r>
            <a:r>
              <a:rPr lang="en-US" sz="2400" dirty="0"/>
              <a:t>our sense of self and our place in society develops in stages during our childhood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7454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Behaviour</a:t>
            </a:r>
            <a:r>
              <a:rPr lang="en-US" b="1" dirty="0"/>
              <a:t> is determined exclusively by biology</a:t>
            </a:r>
            <a:r>
              <a:rPr lang="en-US" b="1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r>
              <a:rPr lang="en-US" b="1" dirty="0" smtClean="0"/>
              <a:t>A. </a:t>
            </a:r>
            <a:r>
              <a:rPr lang="en-US" dirty="0" smtClean="0"/>
              <a:t>True</a:t>
            </a:r>
            <a:endParaRPr lang="en-US" dirty="0"/>
          </a:p>
          <a:p>
            <a:r>
              <a:rPr lang="en-US" b="1" dirty="0" smtClean="0"/>
              <a:t>B. </a:t>
            </a:r>
            <a:r>
              <a:rPr lang="en-US" dirty="0" smtClean="0"/>
              <a:t>False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705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A person’s best friends and their romantic partners are members of their primary groups.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991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According to Piaget, infants are highly social and concerned more with the feelings of other people than themselves.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073726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32</TotalTime>
  <Words>475</Words>
  <Application>Microsoft Office PowerPoint</Application>
  <PresentationFormat>On-screen Show (4:3)</PresentationFormat>
  <Paragraphs>67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</vt:lpstr>
      <vt:lpstr>Chapter 04</vt:lpstr>
      <vt:lpstr>Socialization:</vt:lpstr>
      <vt:lpstr>Accounts of children raised in long-term social isolation demonstrate</vt:lpstr>
      <vt:lpstr>According to social learning theory, if a politician overwhelmingly wins an election by telling vicious lies about his competitor then</vt:lpstr>
      <vt:lpstr>The looking-glass self is ____’s idea about how we use the judgments we receive from social interaction to shape our identity.</vt:lpstr>
      <vt:lpstr>Mead believed:</vt:lpstr>
      <vt:lpstr>Behaviour is determined exclusively by biology.</vt:lpstr>
      <vt:lpstr>A person’s best friends and their romantic partners are members of their primary groups.</vt:lpstr>
      <vt:lpstr>According to Piaget, infants are highly social and concerned more with the feelings of other people than themselves.</vt:lpstr>
      <vt:lpstr>When a teacher consistently treats the boys and girls in their class differently they are giving the students a hidden curriculum lesson in gender.</vt:lpstr>
      <vt:lpstr>Media violence has the ability to socialize people into accepting real-life violence.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SageUser</dc:creator>
  <cp:lastModifiedBy>Austin, Rebecca</cp:lastModifiedBy>
  <cp:revision>10</cp:revision>
  <dcterms:created xsi:type="dcterms:W3CDTF">2014-10-21T21:43:17Z</dcterms:created>
  <dcterms:modified xsi:type="dcterms:W3CDTF">2016-04-29T20:39:28Z</dcterms:modified>
</cp:coreProperties>
</file>