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3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</a:t>
            </a:r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</a:t>
            </a:r>
            <a:r>
              <a:rPr lang="en-US" smtClean="0"/>
              <a:t>: 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228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20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80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8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784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28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538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98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942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8405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</a:t>
            </a:r>
            <a:r>
              <a:rPr lang="en-US" altLang="en-US" sz="6600" b="1" dirty="0" smtClean="0">
                <a:latin typeface="Boopee" pitchFamily="2" charset="0"/>
              </a:rPr>
              <a:t>03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1"/>
                </a:solidFill>
                <a:latin typeface="Boopee"/>
              </a:rPr>
              <a:t>Culture and Mass Media</a:t>
            </a:r>
            <a:endParaRPr lang="en-US" sz="5400" b="1" dirty="0">
              <a:solidFill>
                <a:schemeClr val="tx1"/>
              </a:solidFill>
              <a:latin typeface="Boopee"/>
            </a:endParaRPr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Modern art, ballet, and opera are examples of popular culture within the United States.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9511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911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Some scholars believe the U.S. legal justice system has a rape culture.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724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___ is an example of material culture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A. </a:t>
            </a:r>
            <a:r>
              <a:rPr lang="en-US" dirty="0" smtClean="0"/>
              <a:t>Patriotism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Honor</a:t>
            </a:r>
            <a:endParaRPr lang="en-US" dirty="0"/>
          </a:p>
          <a:p>
            <a:r>
              <a:rPr lang="en-US" b="1" dirty="0" smtClean="0"/>
              <a:t>C. </a:t>
            </a:r>
            <a:r>
              <a:rPr lang="en-US" dirty="0" smtClean="0"/>
              <a:t>Duty</a:t>
            </a:r>
            <a:endParaRPr lang="en-US" dirty="0"/>
          </a:p>
          <a:p>
            <a:r>
              <a:rPr lang="en-US" b="1" dirty="0" smtClean="0"/>
              <a:t>D. </a:t>
            </a:r>
            <a:r>
              <a:rPr lang="en-US" dirty="0" smtClean="0"/>
              <a:t>The </a:t>
            </a:r>
            <a:r>
              <a:rPr lang="en-US" dirty="0"/>
              <a:t>Constitution of the United States</a:t>
            </a:r>
          </a:p>
          <a:p>
            <a:r>
              <a:rPr lang="en-US" b="1" dirty="0" smtClean="0"/>
              <a:t>E. </a:t>
            </a:r>
            <a:r>
              <a:rPr lang="en-US" dirty="0" smtClean="0"/>
              <a:t>Freedom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Nonmaterial culture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A. </a:t>
            </a:r>
            <a:r>
              <a:rPr lang="en-US" dirty="0" smtClean="0"/>
              <a:t>Has </a:t>
            </a:r>
            <a:r>
              <a:rPr lang="en-US" dirty="0"/>
              <a:t>little influence on society</a:t>
            </a:r>
          </a:p>
          <a:p>
            <a:r>
              <a:rPr lang="en-US" b="1" dirty="0" smtClean="0"/>
              <a:t>B. </a:t>
            </a:r>
            <a:r>
              <a:rPr lang="en-US" dirty="0" smtClean="0"/>
              <a:t>Includes </a:t>
            </a:r>
            <a:r>
              <a:rPr lang="en-US" dirty="0"/>
              <a:t>the types of building materials a community uses</a:t>
            </a:r>
          </a:p>
          <a:p>
            <a:r>
              <a:rPr lang="en-US" b="1" dirty="0" smtClean="0"/>
              <a:t>C. </a:t>
            </a:r>
            <a:r>
              <a:rPr lang="en-US" dirty="0" smtClean="0"/>
              <a:t>Includes </a:t>
            </a:r>
            <a:r>
              <a:rPr lang="en-US" dirty="0"/>
              <a:t>roads, houses, and books</a:t>
            </a:r>
          </a:p>
          <a:p>
            <a:r>
              <a:rPr lang="en-US" b="1" dirty="0" smtClean="0"/>
              <a:t>D. </a:t>
            </a:r>
            <a:r>
              <a:rPr lang="en-US" dirty="0" smtClean="0"/>
              <a:t>Does </a:t>
            </a:r>
            <a:r>
              <a:rPr lang="en-US" dirty="0"/>
              <a:t>not vary from society to society</a:t>
            </a:r>
          </a:p>
          <a:p>
            <a:r>
              <a:rPr lang="en-US" b="1" dirty="0" smtClean="0"/>
              <a:t>E. </a:t>
            </a:r>
            <a:r>
              <a:rPr lang="en-US" dirty="0" smtClean="0"/>
              <a:t>Is </a:t>
            </a:r>
            <a:r>
              <a:rPr lang="en-US" dirty="0"/>
              <a:t>made up of beliefs, norms, and values</a:t>
            </a:r>
          </a:p>
        </p:txBody>
      </p:sp>
    </p:spTree>
    <p:extLst>
      <p:ext uri="{BB962C8B-B14F-4D97-AF65-F5344CB8AC3E}">
        <p14:creationId xmlns:p14="http://schemas.microsoft.com/office/powerpoint/2010/main" val="2329398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weakest type of norm is called a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A. </a:t>
            </a:r>
            <a:r>
              <a:rPr lang="en-US" dirty="0" smtClean="0"/>
              <a:t>Law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Folkway</a:t>
            </a:r>
            <a:endParaRPr lang="en-US" dirty="0"/>
          </a:p>
          <a:p>
            <a:r>
              <a:rPr lang="en-US" b="1" dirty="0" smtClean="0"/>
              <a:t>C. </a:t>
            </a:r>
            <a:r>
              <a:rPr lang="en-US" dirty="0" smtClean="0"/>
              <a:t>More</a:t>
            </a:r>
            <a:endParaRPr lang="en-US" dirty="0"/>
          </a:p>
          <a:p>
            <a:r>
              <a:rPr lang="en-US" b="1" dirty="0" smtClean="0"/>
              <a:t>D. </a:t>
            </a:r>
            <a:r>
              <a:rPr lang="en-US" dirty="0" smtClean="0"/>
              <a:t>Taboo</a:t>
            </a:r>
            <a:endParaRPr lang="en-US" dirty="0"/>
          </a:p>
          <a:p>
            <a:r>
              <a:rPr lang="en-US" b="1" dirty="0" smtClean="0"/>
              <a:t>E. </a:t>
            </a:r>
            <a:r>
              <a:rPr lang="en-US" dirty="0" smtClean="0"/>
              <a:t>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610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Recent surveys such as the Washington Post/Kaiser/Harvard Survey Project have found that “American values” include: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A. </a:t>
            </a:r>
            <a:r>
              <a:rPr lang="en-US" dirty="0" smtClean="0"/>
              <a:t>Equality</a:t>
            </a:r>
            <a:r>
              <a:rPr lang="en-US" dirty="0"/>
              <a:t>, hard work, and self-reliance</a:t>
            </a:r>
          </a:p>
          <a:p>
            <a:r>
              <a:rPr lang="en-US" b="1" dirty="0" smtClean="0"/>
              <a:t>B. </a:t>
            </a:r>
            <a:r>
              <a:rPr lang="en-US" dirty="0" smtClean="0"/>
              <a:t>War</a:t>
            </a:r>
            <a:r>
              <a:rPr lang="en-US" dirty="0"/>
              <a:t>, inequality, and power</a:t>
            </a:r>
          </a:p>
          <a:p>
            <a:r>
              <a:rPr lang="en-US" b="1" dirty="0" smtClean="0"/>
              <a:t>C. </a:t>
            </a:r>
            <a:r>
              <a:rPr lang="en-US" dirty="0" smtClean="0"/>
              <a:t>Community</a:t>
            </a:r>
            <a:r>
              <a:rPr lang="en-US" dirty="0"/>
              <a:t>, shared sacrifice, and compromise</a:t>
            </a:r>
          </a:p>
          <a:p>
            <a:r>
              <a:rPr lang="en-US" b="1" dirty="0" smtClean="0"/>
              <a:t>D. </a:t>
            </a:r>
            <a:r>
              <a:rPr lang="en-US" dirty="0" smtClean="0"/>
              <a:t>Pacifism</a:t>
            </a:r>
            <a:r>
              <a:rPr lang="en-US" dirty="0"/>
              <a:t>, globalism, and environmentalism</a:t>
            </a:r>
          </a:p>
          <a:p>
            <a:r>
              <a:rPr lang="en-US" b="1" dirty="0" smtClean="0"/>
              <a:t>E. </a:t>
            </a:r>
            <a:r>
              <a:rPr lang="en-US" dirty="0" smtClean="0"/>
              <a:t>Elitism</a:t>
            </a:r>
            <a:r>
              <a:rPr lang="en-US" dirty="0"/>
              <a:t>, segregation, and authority</a:t>
            </a:r>
          </a:p>
        </p:txBody>
      </p:sp>
    </p:spTree>
    <p:extLst>
      <p:ext uri="{BB962C8B-B14F-4D97-AF65-F5344CB8AC3E}">
        <p14:creationId xmlns:p14="http://schemas.microsoft.com/office/powerpoint/2010/main" val="361741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Ideal culture is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The </a:t>
            </a:r>
            <a:r>
              <a:rPr lang="en-US" sz="2400" dirty="0"/>
              <a:t>values, norms, and </a:t>
            </a:r>
            <a:r>
              <a:rPr lang="en-US" sz="2400" dirty="0" err="1"/>
              <a:t>behaviours</a:t>
            </a:r>
            <a:r>
              <a:rPr lang="en-US" sz="2400" dirty="0"/>
              <a:t> people in a society actually practice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When </a:t>
            </a:r>
            <a:r>
              <a:rPr lang="en-US" sz="2400" dirty="0"/>
              <a:t>a society chooses the very best form of cultural practice as its model of </a:t>
            </a:r>
            <a:r>
              <a:rPr lang="en-US" sz="2400" dirty="0" err="1"/>
              <a:t>behaviour</a:t>
            </a:r>
            <a:endParaRPr lang="en-US" sz="2400" dirty="0"/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Culture </a:t>
            </a:r>
            <a:r>
              <a:rPr lang="en-US" sz="2400" dirty="0"/>
              <a:t>that is created by the elite of society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The </a:t>
            </a:r>
            <a:r>
              <a:rPr lang="en-US" sz="2400" dirty="0"/>
              <a:t>cultural ideas proven to be true by scientific research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The </a:t>
            </a:r>
            <a:r>
              <a:rPr lang="en-US" sz="2400" dirty="0"/>
              <a:t>values, norms, and </a:t>
            </a:r>
            <a:r>
              <a:rPr lang="en-US" sz="2400" dirty="0" err="1"/>
              <a:t>behaviours</a:t>
            </a:r>
            <a:r>
              <a:rPr lang="en-US" sz="2400" dirty="0"/>
              <a:t> people in a society claim they believe in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4671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Symbols can be letters, words, images, rituals, or actions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01766"/>
            <a:ext cx="8229600" cy="4525963"/>
          </a:xfrm>
        </p:spPr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099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Culture consists of only those beliefs, values, and symbols that are the same in all societies.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867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Countercultures embrace the norms, values, and practices of the dominant culture.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27473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32</TotalTime>
  <Words>393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03</vt:lpstr>
      <vt:lpstr>___ is an example of material culture.</vt:lpstr>
      <vt:lpstr>Nonmaterial culture:</vt:lpstr>
      <vt:lpstr>The weakest type of norm is called a </vt:lpstr>
      <vt:lpstr>Recent surveys such as the Washington Post/Kaiser/Harvard Survey Project have found that “American values” include:</vt:lpstr>
      <vt:lpstr>Ideal culture is:</vt:lpstr>
      <vt:lpstr>Symbols can be letters, words, images, rituals, or actions.</vt:lpstr>
      <vt:lpstr>Culture consists of only those beliefs, values, and symbols that are the same in all societies.</vt:lpstr>
      <vt:lpstr>Countercultures embrace the norms, values, and practices of the dominant culture.</vt:lpstr>
      <vt:lpstr>Modern art, ballet, and opera are examples of popular culture within the United States.</vt:lpstr>
      <vt:lpstr>Some scholars believe the U.S. legal justice system has a rape culture.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Austin, Rebecca</cp:lastModifiedBy>
  <cp:revision>10</cp:revision>
  <dcterms:created xsi:type="dcterms:W3CDTF">2014-10-21T21:43:17Z</dcterms:created>
  <dcterms:modified xsi:type="dcterms:W3CDTF">2016-04-29T20:27:23Z</dcterms:modified>
</cp:coreProperties>
</file>