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11" autoAdjust="0"/>
  </p:normalViewPr>
  <p:slideViewPr>
    <p:cSldViewPr>
      <p:cViewPr>
        <p:scale>
          <a:sx n="76" d="100"/>
          <a:sy n="76" d="100"/>
        </p:scale>
        <p:origin x="-1038" y="-1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317D44-5F6A-45B1-8CC1-D019B2726459}" type="datetimeFigureOut">
              <a:rPr lang="en-US" smtClean="0"/>
              <a:t>4/29/2016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6BF174-DE4D-4B3F-97C2-77013C09710A}" type="slidenum">
              <a:rPr lang="en-US" smtClean="0"/>
              <a:t>‹#›</a:t>
            </a:fld>
            <a:endParaRPr lang="en-US"/>
          </a:p>
        </p:txBody>
      </p:sp>
    </p:spTree>
    <p:extLst>
      <p:ext uri="{BB962C8B-B14F-4D97-AF65-F5344CB8AC3E}">
        <p14:creationId xmlns:p14="http://schemas.microsoft.com/office/powerpoint/2010/main" val="3816081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 </a:t>
            </a:r>
            <a:r>
              <a:rPr lang="en-US" dirty="0" smtClean="0"/>
              <a:t>A</a:t>
            </a:r>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2</a:t>
            </a:fld>
            <a:endParaRPr lang="en-US"/>
          </a:p>
        </p:txBody>
      </p:sp>
    </p:spTree>
    <p:extLst>
      <p:ext uri="{BB962C8B-B14F-4D97-AF65-F5344CB8AC3E}">
        <p14:creationId xmlns:p14="http://schemas.microsoft.com/office/powerpoint/2010/main" val="6136931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11</a:t>
            </a:fld>
            <a:endParaRPr lang="en-US"/>
          </a:p>
        </p:txBody>
      </p:sp>
    </p:spTree>
    <p:extLst>
      <p:ext uri="{BB962C8B-B14F-4D97-AF65-F5344CB8AC3E}">
        <p14:creationId xmlns:p14="http://schemas.microsoft.com/office/powerpoint/2010/main" val="1469238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C</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3</a:t>
            </a:fld>
            <a:endParaRPr lang="en-US"/>
          </a:p>
        </p:txBody>
      </p:sp>
    </p:spTree>
    <p:extLst>
      <p:ext uri="{BB962C8B-B14F-4D97-AF65-F5344CB8AC3E}">
        <p14:creationId xmlns:p14="http://schemas.microsoft.com/office/powerpoint/2010/main" val="2901602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E</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4</a:t>
            </a:fld>
            <a:endParaRPr lang="en-US"/>
          </a:p>
        </p:txBody>
      </p:sp>
    </p:spTree>
    <p:extLst>
      <p:ext uri="{BB962C8B-B14F-4D97-AF65-F5344CB8AC3E}">
        <p14:creationId xmlns:p14="http://schemas.microsoft.com/office/powerpoint/2010/main" val="3104105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t>
            </a:r>
            <a:r>
              <a:rPr lang="en-US" b="0" dirty="0" smtClean="0"/>
              <a:t>B</a:t>
            </a:r>
            <a:endParaRPr lang="en-US" dirty="0" smtClean="0"/>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5</a:t>
            </a:fld>
            <a:endParaRPr lang="en-US"/>
          </a:p>
        </p:txBody>
      </p:sp>
    </p:spTree>
    <p:extLst>
      <p:ext uri="{BB962C8B-B14F-4D97-AF65-F5344CB8AC3E}">
        <p14:creationId xmlns:p14="http://schemas.microsoft.com/office/powerpoint/2010/main" val="3287657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C</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6</a:t>
            </a:fld>
            <a:endParaRPr lang="en-US"/>
          </a:p>
        </p:txBody>
      </p:sp>
    </p:spTree>
    <p:extLst>
      <p:ext uri="{BB962C8B-B14F-4D97-AF65-F5344CB8AC3E}">
        <p14:creationId xmlns:p14="http://schemas.microsoft.com/office/powerpoint/2010/main" val="3108208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7</a:t>
            </a:fld>
            <a:endParaRPr lang="en-US"/>
          </a:p>
        </p:txBody>
      </p:sp>
    </p:spTree>
    <p:extLst>
      <p:ext uri="{BB962C8B-B14F-4D97-AF65-F5344CB8AC3E}">
        <p14:creationId xmlns:p14="http://schemas.microsoft.com/office/powerpoint/2010/main" val="906569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A</a:t>
            </a:r>
          </a:p>
        </p:txBody>
      </p:sp>
      <p:sp>
        <p:nvSpPr>
          <p:cNvPr id="4" name="Slide Number Placeholder 3"/>
          <p:cNvSpPr>
            <a:spLocks noGrp="1"/>
          </p:cNvSpPr>
          <p:nvPr>
            <p:ph type="sldNum" sz="quarter" idx="10"/>
          </p:nvPr>
        </p:nvSpPr>
        <p:spPr/>
        <p:txBody>
          <a:bodyPr/>
          <a:lstStyle/>
          <a:p>
            <a:fld id="{C86BF174-DE4D-4B3F-97C2-77013C09710A}" type="slidenum">
              <a:rPr lang="en-US" smtClean="0"/>
              <a:t>8</a:t>
            </a:fld>
            <a:endParaRPr lang="en-US"/>
          </a:p>
        </p:txBody>
      </p:sp>
    </p:spTree>
    <p:extLst>
      <p:ext uri="{BB962C8B-B14F-4D97-AF65-F5344CB8AC3E}">
        <p14:creationId xmlns:p14="http://schemas.microsoft.com/office/powerpoint/2010/main" val="626526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9</a:t>
            </a:fld>
            <a:endParaRPr lang="en-US"/>
          </a:p>
        </p:txBody>
      </p:sp>
    </p:spTree>
    <p:extLst>
      <p:ext uri="{BB962C8B-B14F-4D97-AF65-F5344CB8AC3E}">
        <p14:creationId xmlns:p14="http://schemas.microsoft.com/office/powerpoint/2010/main" val="1930293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ANSWER: B</a:t>
            </a:r>
          </a:p>
          <a:p>
            <a:endParaRPr lang="en-US" dirty="0"/>
          </a:p>
        </p:txBody>
      </p:sp>
      <p:sp>
        <p:nvSpPr>
          <p:cNvPr id="4" name="Slide Number Placeholder 3"/>
          <p:cNvSpPr>
            <a:spLocks noGrp="1"/>
          </p:cNvSpPr>
          <p:nvPr>
            <p:ph type="sldNum" sz="quarter" idx="10"/>
          </p:nvPr>
        </p:nvSpPr>
        <p:spPr/>
        <p:txBody>
          <a:bodyPr/>
          <a:lstStyle/>
          <a:p>
            <a:fld id="{C86BF174-DE4D-4B3F-97C2-77013C09710A}" type="slidenum">
              <a:rPr lang="en-US" smtClean="0"/>
              <a:t>10</a:t>
            </a:fld>
            <a:endParaRPr lang="en-US"/>
          </a:p>
        </p:txBody>
      </p:sp>
    </p:spTree>
    <p:extLst>
      <p:ext uri="{BB962C8B-B14F-4D97-AF65-F5344CB8AC3E}">
        <p14:creationId xmlns:p14="http://schemas.microsoft.com/office/powerpoint/2010/main" val="506490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6"/>
          <p:cNvSpPr>
            <a:spLocks noGrp="1"/>
          </p:cNvSpPr>
          <p:nvPr>
            <p:ph type="dt" sz="half" idx="10"/>
          </p:nvPr>
        </p:nvSpPr>
        <p:spPr/>
        <p:txBody>
          <a:bodyPr/>
          <a:lstStyle/>
          <a:p>
            <a:fld id="{CA6A0B73-C89B-4933-8D82-34AC6EB7C238}" type="datetimeFigureOut">
              <a:rPr lang="en-US" smtClean="0"/>
              <a:t>4/29/2016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953092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904473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62096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2" descr="\\SAGEFS01\Freezone\Scott V\Chambliss_PPT\Chambliss_Discovering_Sociology_2e_PPT_Content.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33400" y="838200"/>
            <a:ext cx="82296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921810"/>
            <a:ext cx="8229600" cy="4525963"/>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grpSp>
        <p:nvGrpSpPr>
          <p:cNvPr id="8" name="Group 7"/>
          <p:cNvGrpSpPr/>
          <p:nvPr userDrawn="1"/>
        </p:nvGrpSpPr>
        <p:grpSpPr>
          <a:xfrm>
            <a:off x="0" y="6477000"/>
            <a:ext cx="9144000" cy="381000"/>
            <a:chOff x="0" y="6477000"/>
            <a:chExt cx="9144000" cy="381000"/>
          </a:xfrm>
        </p:grpSpPr>
        <p:sp>
          <p:nvSpPr>
            <p:cNvPr id="9" name="Rectangle 8"/>
            <p:cNvSpPr/>
            <p:nvPr userDrawn="1"/>
          </p:nvSpPr>
          <p:spPr>
            <a:xfrm>
              <a:off x="0" y="6477000"/>
              <a:ext cx="9144000" cy="381000"/>
            </a:xfrm>
            <a:prstGeom prst="rect">
              <a:avLst/>
            </a:prstGeom>
            <a:gradFill>
              <a:gsLst>
                <a:gs pos="21265">
                  <a:srgbClr val="8DC34C"/>
                </a:gs>
                <a:gs pos="61691">
                  <a:srgbClr val="82AB44"/>
                </a:gs>
                <a:gs pos="35442">
                  <a:srgbClr val="89BB49"/>
                </a:gs>
                <a:gs pos="100000">
                  <a:srgbClr val="78963D">
                    <a:lumMod val="0"/>
                    <a:lumOff val="100000"/>
                  </a:srgbClr>
                </a:gs>
                <a:gs pos="0">
                  <a:srgbClr val="92D050"/>
                </a:gs>
                <a:gs pos="99000">
                  <a:srgbClr val="78953D">
                    <a:lumMod val="100000"/>
                  </a:srgbClr>
                </a:gs>
                <a:gs pos="100000">
                  <a:schemeClr val="accent3">
                    <a:lumMod val="7500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extBox 7"/>
            <p:cNvSpPr txBox="1">
              <a:spLocks noChangeArrowheads="1"/>
            </p:cNvSpPr>
            <p:nvPr userDrawn="1"/>
          </p:nvSpPr>
          <p:spPr bwMode="auto">
            <a:xfrm>
              <a:off x="152400" y="6553200"/>
              <a:ext cx="40386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altLang="en-US" sz="900" b="1" dirty="0" smtClean="0"/>
                <a:t>© 2016 SAGE Publications, Inc. </a:t>
              </a:r>
            </a:p>
          </p:txBody>
        </p:sp>
      </p:grpSp>
    </p:spTree>
    <p:extLst>
      <p:ext uri="{BB962C8B-B14F-4D97-AF65-F5344CB8AC3E}">
        <p14:creationId xmlns:p14="http://schemas.microsoft.com/office/powerpoint/2010/main" val="13617015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6A0B73-C89B-4933-8D82-34AC6EB7C238}"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877347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6A0B73-C89B-4933-8D82-34AC6EB7C238}"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449820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6A0B73-C89B-4933-8D82-34AC6EB7C238}" type="datetimeFigureOut">
              <a:rPr lang="en-US" smtClean="0"/>
              <a:t>4/29/2016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4034192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6A0B73-C89B-4933-8D82-34AC6EB7C238}" type="datetimeFigureOut">
              <a:rPr lang="en-US" smtClean="0"/>
              <a:t>4/29/2016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722572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6A0B73-C89B-4933-8D82-34AC6EB7C238}" type="datetimeFigureOut">
              <a:rPr lang="en-US" smtClean="0"/>
              <a:t>4/29/2016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623622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6A0B73-C89B-4933-8D82-34AC6EB7C238}"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445110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6A0B73-C89B-4933-8D82-34AC6EB7C238}"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83944-7FA3-483E-8A95-0EB3A29B040F}" type="slidenum">
              <a:rPr lang="en-US" smtClean="0"/>
              <a:t>‹#›</a:t>
            </a:fld>
            <a:endParaRPr lang="en-US"/>
          </a:p>
        </p:txBody>
      </p:sp>
    </p:spTree>
    <p:extLst>
      <p:ext uri="{BB962C8B-B14F-4D97-AF65-F5344CB8AC3E}">
        <p14:creationId xmlns:p14="http://schemas.microsoft.com/office/powerpoint/2010/main" val="3409463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6A0B73-C89B-4933-8D82-34AC6EB7C238}" type="datetimeFigureOut">
              <a:rPr lang="en-US" smtClean="0"/>
              <a:t>4/29/2016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383944-7FA3-483E-8A95-0EB3A29B040F}" type="slidenum">
              <a:rPr lang="en-US" smtClean="0"/>
              <a:t>‹#›</a:t>
            </a:fld>
            <a:endParaRPr lang="en-US"/>
          </a:p>
        </p:txBody>
      </p:sp>
      <p:grpSp>
        <p:nvGrpSpPr>
          <p:cNvPr id="7" name="Group 6"/>
          <p:cNvGrpSpPr/>
          <p:nvPr userDrawn="1"/>
        </p:nvGrpSpPr>
        <p:grpSpPr>
          <a:xfrm>
            <a:off x="0" y="6477000"/>
            <a:ext cx="9144000" cy="381000"/>
            <a:chOff x="0" y="6477000"/>
            <a:chExt cx="9144000" cy="381000"/>
          </a:xfrm>
        </p:grpSpPr>
        <p:sp>
          <p:nvSpPr>
            <p:cNvPr id="8" name="Rectangle 7"/>
            <p:cNvSpPr/>
            <p:nvPr userDrawn="1"/>
          </p:nvSpPr>
          <p:spPr>
            <a:xfrm>
              <a:off x="0" y="6477000"/>
              <a:ext cx="9144000" cy="381000"/>
            </a:xfrm>
            <a:prstGeom prst="rect">
              <a:avLst/>
            </a:prstGeom>
            <a:gradFill>
              <a:gsLst>
                <a:gs pos="21265">
                  <a:srgbClr val="8DC34C"/>
                </a:gs>
                <a:gs pos="61691">
                  <a:srgbClr val="82AB44"/>
                </a:gs>
                <a:gs pos="35442">
                  <a:srgbClr val="89BB49"/>
                </a:gs>
                <a:gs pos="100000">
                  <a:srgbClr val="78963D">
                    <a:lumMod val="0"/>
                    <a:lumOff val="100000"/>
                  </a:srgbClr>
                </a:gs>
                <a:gs pos="0">
                  <a:srgbClr val="92D050"/>
                </a:gs>
                <a:gs pos="99000">
                  <a:srgbClr val="78953D">
                    <a:lumMod val="100000"/>
                  </a:srgbClr>
                </a:gs>
                <a:gs pos="100000">
                  <a:schemeClr val="accent3">
                    <a:lumMod val="7500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 name="TextBox 7"/>
            <p:cNvSpPr txBox="1">
              <a:spLocks noChangeArrowheads="1"/>
            </p:cNvSpPr>
            <p:nvPr userDrawn="1"/>
          </p:nvSpPr>
          <p:spPr bwMode="auto">
            <a:xfrm>
              <a:off x="152400" y="6553200"/>
              <a:ext cx="40386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altLang="en-US" sz="900" b="1" dirty="0" smtClean="0"/>
                <a:t>© 2016 SAGE Publications, Inc. </a:t>
              </a:r>
            </a:p>
          </p:txBody>
        </p:sp>
      </p:grpSp>
    </p:spTree>
    <p:extLst>
      <p:ext uri="{BB962C8B-B14F-4D97-AF65-F5344CB8AC3E}">
        <p14:creationId xmlns:p14="http://schemas.microsoft.com/office/powerpoint/2010/main" val="365394427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ltLang="en-US" sz="6600" b="1" dirty="0" smtClean="0">
                <a:latin typeface="Boopee" pitchFamily="2" charset="0"/>
              </a:rPr>
              <a:t>Chapter </a:t>
            </a:r>
            <a:r>
              <a:rPr lang="en-US" altLang="en-US" sz="6600" b="1" dirty="0" smtClean="0">
                <a:latin typeface="Boopee" pitchFamily="2" charset="0"/>
              </a:rPr>
              <a:t>02</a:t>
            </a:r>
            <a:endParaRPr lang="en-US" dirty="0"/>
          </a:p>
        </p:txBody>
      </p:sp>
      <p:sp>
        <p:nvSpPr>
          <p:cNvPr id="3" name="Subtitle 2"/>
          <p:cNvSpPr>
            <a:spLocks noGrp="1"/>
          </p:cNvSpPr>
          <p:nvPr>
            <p:ph type="subTitle" idx="1"/>
          </p:nvPr>
        </p:nvSpPr>
        <p:spPr>
          <a:xfrm>
            <a:off x="1600200" y="3886200"/>
            <a:ext cx="6400800" cy="1752600"/>
          </a:xfrm>
        </p:spPr>
        <p:txBody>
          <a:bodyPr>
            <a:normAutofit/>
          </a:bodyPr>
          <a:lstStyle/>
          <a:p>
            <a:r>
              <a:rPr lang="en-US" sz="5400" b="1" dirty="0" smtClean="0">
                <a:solidFill>
                  <a:schemeClr val="tx1"/>
                </a:solidFill>
                <a:latin typeface="Boopee"/>
              </a:rPr>
              <a:t>Discover Sociological Research</a:t>
            </a:r>
            <a:endParaRPr lang="en-US" sz="5400" b="1" dirty="0">
              <a:solidFill>
                <a:schemeClr val="tx1"/>
              </a:solidFill>
              <a:latin typeface="Boopee"/>
            </a:endParaRPr>
          </a:p>
        </p:txBody>
      </p:sp>
    </p:spTree>
    <p:extLst>
      <p:ext uri="{BB962C8B-B14F-4D97-AF65-F5344CB8AC3E}">
        <p14:creationId xmlns:p14="http://schemas.microsoft.com/office/powerpoint/2010/main" val="20576856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1143000"/>
          </a:xfrm>
        </p:spPr>
        <p:txBody>
          <a:bodyPr>
            <a:noAutofit/>
          </a:bodyPr>
          <a:lstStyle/>
          <a:p>
            <a:r>
              <a:rPr lang="en-US" sz="2800" b="1" dirty="0"/>
              <a:t>A study found that as rates of television watching increase rates of exercising decreased. This is an example of a positive correlation.</a:t>
            </a:r>
            <a:endParaRPr lang="en-US" sz="2800" dirty="0"/>
          </a:p>
        </p:txBody>
      </p:sp>
      <p:sp>
        <p:nvSpPr>
          <p:cNvPr id="3" name="Content Placeholder 2"/>
          <p:cNvSpPr>
            <a:spLocks noGrp="1"/>
          </p:cNvSpPr>
          <p:nvPr>
            <p:ph idx="1"/>
          </p:nvPr>
        </p:nvSpPr>
        <p:spPr>
          <a:xfrm>
            <a:off x="533400" y="2318467"/>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2702478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1143000"/>
          </a:xfrm>
        </p:spPr>
        <p:txBody>
          <a:bodyPr>
            <a:noAutofit/>
          </a:bodyPr>
          <a:lstStyle/>
          <a:p>
            <a:r>
              <a:rPr lang="en-US" sz="2000" b="1" dirty="0"/>
              <a:t>In an experiment where a researcher will play different genres of music and then measure how these genres of music affects subjects’ ability to concentrate, the different genres of music being played represent an independent variable.</a:t>
            </a:r>
            <a:endParaRPr lang="en-US" sz="2000" dirty="0"/>
          </a:p>
        </p:txBody>
      </p:sp>
      <p:sp>
        <p:nvSpPr>
          <p:cNvPr id="3" name="Content Placeholder 2"/>
          <p:cNvSpPr>
            <a:spLocks noGrp="1"/>
          </p:cNvSpPr>
          <p:nvPr>
            <p:ph idx="1"/>
          </p:nvPr>
        </p:nvSpPr>
        <p:spPr>
          <a:xfrm>
            <a:off x="457200" y="2332037"/>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556462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1143000"/>
          </a:xfrm>
        </p:spPr>
        <p:txBody>
          <a:bodyPr>
            <a:noAutofit/>
          </a:bodyPr>
          <a:lstStyle/>
          <a:p>
            <a:r>
              <a:rPr lang="en-US" sz="2400" b="1" dirty="0"/>
              <a:t>When a researcher gathers specific data in the field and then uses this data to reveal larger patterns that can be used to create more general theories he or she is using ____.</a:t>
            </a:r>
            <a:br>
              <a:rPr lang="en-US" sz="2400" b="1" dirty="0"/>
            </a:br>
            <a:endParaRPr lang="en-US" sz="2400" dirty="0"/>
          </a:p>
        </p:txBody>
      </p:sp>
      <p:sp>
        <p:nvSpPr>
          <p:cNvPr id="3" name="Content Placeholder 2"/>
          <p:cNvSpPr>
            <a:spLocks noGrp="1"/>
          </p:cNvSpPr>
          <p:nvPr>
            <p:ph idx="1"/>
          </p:nvPr>
        </p:nvSpPr>
        <p:spPr>
          <a:xfrm>
            <a:off x="457200" y="2295503"/>
            <a:ext cx="8229600" cy="4525963"/>
          </a:xfrm>
        </p:spPr>
        <p:txBody>
          <a:bodyPr>
            <a:normAutofit/>
          </a:bodyPr>
          <a:lstStyle/>
          <a:p>
            <a:pPr marL="0" indent="0">
              <a:buNone/>
            </a:pPr>
            <a:r>
              <a:rPr lang="en-US" b="1" dirty="0" smtClean="0"/>
              <a:t>A. </a:t>
            </a:r>
            <a:r>
              <a:rPr lang="en-US" dirty="0" smtClean="0"/>
              <a:t>Inductive </a:t>
            </a:r>
            <a:r>
              <a:rPr lang="en-US" dirty="0"/>
              <a:t>reasoning</a:t>
            </a:r>
          </a:p>
          <a:p>
            <a:pPr marL="0" indent="0">
              <a:buNone/>
            </a:pPr>
            <a:r>
              <a:rPr lang="en-US" b="1" dirty="0" smtClean="0"/>
              <a:t>B. </a:t>
            </a:r>
            <a:r>
              <a:rPr lang="en-US" dirty="0" smtClean="0"/>
              <a:t>Deductive </a:t>
            </a:r>
            <a:r>
              <a:rPr lang="en-US" dirty="0"/>
              <a:t>reasoning</a:t>
            </a:r>
          </a:p>
          <a:p>
            <a:pPr marL="0" indent="0">
              <a:buNone/>
            </a:pPr>
            <a:r>
              <a:rPr lang="en-US" b="1" dirty="0" smtClean="0"/>
              <a:t>C. </a:t>
            </a:r>
            <a:r>
              <a:rPr lang="en-US" dirty="0" smtClean="0"/>
              <a:t>An </a:t>
            </a:r>
            <a:r>
              <a:rPr lang="en-US" dirty="0"/>
              <a:t>operational definition</a:t>
            </a:r>
          </a:p>
          <a:p>
            <a:pPr marL="0" indent="0">
              <a:buNone/>
            </a:pPr>
            <a:r>
              <a:rPr lang="en-US" b="1" dirty="0" smtClean="0"/>
              <a:t>D. </a:t>
            </a:r>
            <a:r>
              <a:rPr lang="en-US" dirty="0" smtClean="0"/>
              <a:t>Correlation</a:t>
            </a:r>
            <a:endParaRPr lang="en-US" dirty="0"/>
          </a:p>
          <a:p>
            <a:pPr marL="0" indent="0">
              <a:buNone/>
            </a:pPr>
            <a:r>
              <a:rPr lang="en-US" b="1" dirty="0" smtClean="0"/>
              <a:t>E. </a:t>
            </a:r>
            <a:r>
              <a:rPr lang="en-US" dirty="0" smtClean="0"/>
              <a:t>Bias</a:t>
            </a:r>
            <a:endParaRPr lang="en-US" dirty="0"/>
          </a:p>
          <a:p>
            <a:pPr marL="0" indent="0">
              <a:buNone/>
            </a:pPr>
            <a:endParaRPr lang="en-US" dirty="0"/>
          </a:p>
        </p:txBody>
      </p:sp>
    </p:spTree>
    <p:extLst>
      <p:ext uri="{BB962C8B-B14F-4D97-AF65-F5344CB8AC3E}">
        <p14:creationId xmlns:p14="http://schemas.microsoft.com/office/powerpoint/2010/main" val="89377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Quantitative research</a:t>
            </a:r>
            <a:r>
              <a:rPr lang="en-US" b="1" dirty="0" smtClean="0"/>
              <a:t>:</a:t>
            </a:r>
            <a:endParaRPr lang="en-US" dirty="0"/>
          </a:p>
        </p:txBody>
      </p:sp>
      <p:sp>
        <p:nvSpPr>
          <p:cNvPr id="3" name="Content Placeholder 2"/>
          <p:cNvSpPr>
            <a:spLocks noGrp="1"/>
          </p:cNvSpPr>
          <p:nvPr>
            <p:ph idx="1"/>
          </p:nvPr>
        </p:nvSpPr>
        <p:spPr/>
        <p:txBody>
          <a:bodyPr>
            <a:noAutofit/>
          </a:bodyPr>
          <a:lstStyle/>
          <a:p>
            <a:r>
              <a:rPr lang="en-US" sz="2400" b="1" dirty="0" smtClean="0"/>
              <a:t>A. </a:t>
            </a:r>
            <a:r>
              <a:rPr lang="en-US" sz="2400" dirty="0" smtClean="0"/>
              <a:t>Focuses </a:t>
            </a:r>
            <a:r>
              <a:rPr lang="en-US" sz="2400" dirty="0"/>
              <a:t>on gathering subjective data that cannot be converted to numbers</a:t>
            </a:r>
          </a:p>
          <a:p>
            <a:r>
              <a:rPr lang="en-US" sz="2400" b="1" dirty="0" smtClean="0"/>
              <a:t>B. </a:t>
            </a:r>
            <a:r>
              <a:rPr lang="en-US" sz="2400" dirty="0" smtClean="0"/>
              <a:t>Focuses </a:t>
            </a:r>
            <a:r>
              <a:rPr lang="en-US" sz="2400" dirty="0"/>
              <a:t>on producing in-depth knowledge of social life, institutions, and processes</a:t>
            </a:r>
          </a:p>
          <a:p>
            <a:r>
              <a:rPr lang="en-US" sz="2400" b="1" dirty="0" smtClean="0"/>
              <a:t>C. </a:t>
            </a:r>
            <a:r>
              <a:rPr lang="en-US" sz="2400" dirty="0" smtClean="0"/>
              <a:t>Focuses </a:t>
            </a:r>
            <a:r>
              <a:rPr lang="en-US" sz="2400" dirty="0"/>
              <a:t>more on identifying patterns of social behavior and social attitudes than on revealing the meanings or reasons for social phenomena</a:t>
            </a:r>
          </a:p>
          <a:p>
            <a:r>
              <a:rPr lang="en-US" sz="2400" b="1" dirty="0" smtClean="0"/>
              <a:t>D. </a:t>
            </a:r>
            <a:r>
              <a:rPr lang="en-US" sz="2400" dirty="0" smtClean="0"/>
              <a:t>Generally </a:t>
            </a:r>
            <a:r>
              <a:rPr lang="en-US" sz="2400" dirty="0"/>
              <a:t>has small population sample sizes</a:t>
            </a:r>
          </a:p>
          <a:p>
            <a:r>
              <a:rPr lang="en-US" sz="2400" b="1" dirty="0" smtClean="0"/>
              <a:t>E. </a:t>
            </a:r>
            <a:r>
              <a:rPr lang="en-US" sz="2400" dirty="0" smtClean="0"/>
              <a:t>Gathers </a:t>
            </a:r>
            <a:r>
              <a:rPr lang="en-US" sz="2400" dirty="0"/>
              <a:t>data through focus groups, participant and nonparticipant observation, interviews, and archival research</a:t>
            </a:r>
          </a:p>
          <a:p>
            <a:endParaRPr lang="en-US" sz="2400" dirty="0"/>
          </a:p>
        </p:txBody>
      </p:sp>
    </p:spTree>
    <p:extLst>
      <p:ext uri="{BB962C8B-B14F-4D97-AF65-F5344CB8AC3E}">
        <p14:creationId xmlns:p14="http://schemas.microsoft.com/office/powerpoint/2010/main" val="4059479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Correlation is:</a:t>
            </a:r>
            <a:endParaRPr lang="en-US" b="1" dirty="0"/>
          </a:p>
        </p:txBody>
      </p:sp>
      <p:sp>
        <p:nvSpPr>
          <p:cNvPr id="3" name="Content Placeholder 2"/>
          <p:cNvSpPr>
            <a:spLocks noGrp="1"/>
          </p:cNvSpPr>
          <p:nvPr>
            <p:ph idx="1"/>
          </p:nvPr>
        </p:nvSpPr>
        <p:spPr/>
        <p:txBody>
          <a:bodyPr>
            <a:normAutofit/>
          </a:bodyPr>
          <a:lstStyle/>
          <a:p>
            <a:r>
              <a:rPr lang="en-US" sz="2800" b="1" dirty="0" smtClean="0"/>
              <a:t>A. </a:t>
            </a:r>
            <a:r>
              <a:rPr lang="en-US" sz="2800" dirty="0" smtClean="0"/>
              <a:t>When </a:t>
            </a:r>
            <a:r>
              <a:rPr lang="en-US" sz="2800" dirty="0"/>
              <a:t>on variable causes another variable</a:t>
            </a:r>
          </a:p>
          <a:p>
            <a:r>
              <a:rPr lang="en-US" sz="2800" b="1" dirty="0" smtClean="0"/>
              <a:t>B. </a:t>
            </a:r>
            <a:r>
              <a:rPr lang="en-US" sz="2800" dirty="0" smtClean="0"/>
              <a:t>When </a:t>
            </a:r>
            <a:r>
              <a:rPr lang="en-US" sz="2800" dirty="0"/>
              <a:t>two variables are unrelated to each other</a:t>
            </a:r>
          </a:p>
          <a:p>
            <a:r>
              <a:rPr lang="en-US" sz="2800" b="1" dirty="0" smtClean="0"/>
              <a:t>C. </a:t>
            </a:r>
            <a:r>
              <a:rPr lang="en-US" sz="2800" dirty="0" smtClean="0"/>
              <a:t>When </a:t>
            </a:r>
            <a:r>
              <a:rPr lang="en-US" sz="2800" dirty="0"/>
              <a:t>two variables measure the exact same thing</a:t>
            </a:r>
          </a:p>
          <a:p>
            <a:r>
              <a:rPr lang="en-US" sz="2800" b="1" dirty="0" smtClean="0"/>
              <a:t>D. </a:t>
            </a:r>
            <a:r>
              <a:rPr lang="en-US" sz="2800" dirty="0" smtClean="0"/>
              <a:t>A </a:t>
            </a:r>
            <a:r>
              <a:rPr lang="en-US" sz="2800" dirty="0"/>
              <a:t>measure of how accurately a variable measures a particular value</a:t>
            </a:r>
          </a:p>
          <a:p>
            <a:r>
              <a:rPr lang="en-US" sz="2800" b="1" dirty="0" smtClean="0"/>
              <a:t>E. </a:t>
            </a:r>
            <a:r>
              <a:rPr lang="en-US" sz="2800" dirty="0" smtClean="0"/>
              <a:t>A </a:t>
            </a:r>
            <a:r>
              <a:rPr lang="en-US" sz="2800" dirty="0"/>
              <a:t>measure of how associated two or more variables are with each other</a:t>
            </a:r>
          </a:p>
          <a:p>
            <a:endParaRPr lang="en-US" sz="2800" dirty="0"/>
          </a:p>
        </p:txBody>
      </p:sp>
    </p:spTree>
    <p:extLst>
      <p:ext uri="{BB962C8B-B14F-4D97-AF65-F5344CB8AC3E}">
        <p14:creationId xmlns:p14="http://schemas.microsoft.com/office/powerpoint/2010/main" val="3969231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1143000"/>
          </a:xfrm>
        </p:spPr>
        <p:txBody>
          <a:bodyPr>
            <a:noAutofit/>
          </a:bodyPr>
          <a:lstStyle/>
          <a:p>
            <a:r>
              <a:rPr lang="en-US" sz="2000" b="1" dirty="0"/>
              <a:t>A study found that as rates of outdoor ice skating increased the rate of daily snowfall increased as well. The researcher concluded that ice skating caused snowfall. This is an example of ___.</a:t>
            </a:r>
            <a:br>
              <a:rPr lang="en-US" sz="2000" b="1" dirty="0"/>
            </a:br>
            <a:endParaRPr lang="en-US" sz="2000" dirty="0"/>
          </a:p>
        </p:txBody>
      </p:sp>
      <p:sp>
        <p:nvSpPr>
          <p:cNvPr id="3" name="Content Placeholder 2"/>
          <p:cNvSpPr>
            <a:spLocks noGrp="1"/>
          </p:cNvSpPr>
          <p:nvPr>
            <p:ph idx="1"/>
          </p:nvPr>
        </p:nvSpPr>
        <p:spPr>
          <a:xfrm>
            <a:off x="457200" y="2350826"/>
            <a:ext cx="8229600" cy="4525963"/>
          </a:xfrm>
        </p:spPr>
        <p:txBody>
          <a:bodyPr>
            <a:normAutofit/>
          </a:bodyPr>
          <a:lstStyle/>
          <a:p>
            <a:r>
              <a:rPr lang="en-US" b="1" dirty="0" smtClean="0"/>
              <a:t>A. </a:t>
            </a:r>
            <a:r>
              <a:rPr lang="en-US" dirty="0" smtClean="0"/>
              <a:t>A </a:t>
            </a:r>
            <a:r>
              <a:rPr lang="en-US" dirty="0"/>
              <a:t>causal relationship</a:t>
            </a:r>
          </a:p>
          <a:p>
            <a:r>
              <a:rPr lang="en-US" b="1" dirty="0" smtClean="0"/>
              <a:t>B. </a:t>
            </a:r>
            <a:r>
              <a:rPr lang="en-US" dirty="0" smtClean="0"/>
              <a:t>A </a:t>
            </a:r>
            <a:r>
              <a:rPr lang="en-US" dirty="0"/>
              <a:t>spurious relationship </a:t>
            </a:r>
          </a:p>
          <a:p>
            <a:r>
              <a:rPr lang="en-US" b="1" dirty="0" smtClean="0"/>
              <a:t>C. </a:t>
            </a:r>
            <a:r>
              <a:rPr lang="en-US" dirty="0" smtClean="0"/>
              <a:t>A </a:t>
            </a:r>
            <a:r>
              <a:rPr lang="en-US" dirty="0"/>
              <a:t>negative correlation</a:t>
            </a:r>
          </a:p>
          <a:p>
            <a:r>
              <a:rPr lang="en-US" b="1" dirty="0" smtClean="0"/>
              <a:t>D. </a:t>
            </a:r>
            <a:r>
              <a:rPr lang="en-US" dirty="0" smtClean="0"/>
              <a:t>An </a:t>
            </a:r>
            <a:r>
              <a:rPr lang="en-US" dirty="0"/>
              <a:t>operational definition</a:t>
            </a:r>
          </a:p>
          <a:p>
            <a:r>
              <a:rPr lang="en-US" b="1" dirty="0" smtClean="0"/>
              <a:t>E. </a:t>
            </a:r>
            <a:r>
              <a:rPr lang="en-US" dirty="0" smtClean="0"/>
              <a:t>Bias</a:t>
            </a:r>
            <a:endParaRPr lang="en-US" dirty="0"/>
          </a:p>
          <a:p>
            <a:endParaRPr lang="en-US" dirty="0"/>
          </a:p>
        </p:txBody>
      </p:sp>
    </p:spTree>
    <p:extLst>
      <p:ext uri="{BB962C8B-B14F-4D97-AF65-F5344CB8AC3E}">
        <p14:creationId xmlns:p14="http://schemas.microsoft.com/office/powerpoint/2010/main" val="2299496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1143000"/>
          </a:xfrm>
        </p:spPr>
        <p:txBody>
          <a:bodyPr>
            <a:normAutofit fontScale="90000"/>
          </a:bodyPr>
          <a:lstStyle/>
          <a:p>
            <a:r>
              <a:rPr lang="en-US" b="1" dirty="0"/>
              <a:t>The principle of falsification argues that</a:t>
            </a:r>
            <a:r>
              <a:rPr lang="en-US" b="1" dirty="0" smtClean="0"/>
              <a:t>:</a:t>
            </a:r>
            <a:endParaRPr lang="en-US" dirty="0"/>
          </a:p>
        </p:txBody>
      </p:sp>
      <p:sp>
        <p:nvSpPr>
          <p:cNvPr id="3" name="Content Placeholder 2"/>
          <p:cNvSpPr>
            <a:spLocks noGrp="1"/>
          </p:cNvSpPr>
          <p:nvPr>
            <p:ph idx="1"/>
          </p:nvPr>
        </p:nvSpPr>
        <p:spPr>
          <a:xfrm>
            <a:off x="457200" y="2209800"/>
            <a:ext cx="8229600" cy="4525963"/>
          </a:xfrm>
        </p:spPr>
        <p:txBody>
          <a:bodyPr>
            <a:normAutofit/>
          </a:bodyPr>
          <a:lstStyle/>
          <a:p>
            <a:r>
              <a:rPr lang="en-US" sz="2800" b="1" dirty="0" smtClean="0"/>
              <a:t>A. </a:t>
            </a:r>
            <a:r>
              <a:rPr lang="en-US" sz="2800" dirty="0" smtClean="0"/>
              <a:t>Scientific </a:t>
            </a:r>
            <a:r>
              <a:rPr lang="en-US" sz="2800" dirty="0"/>
              <a:t>theories cannot be proven wrong</a:t>
            </a:r>
          </a:p>
          <a:p>
            <a:r>
              <a:rPr lang="en-US" sz="2800" b="1" dirty="0" smtClean="0"/>
              <a:t>B. </a:t>
            </a:r>
            <a:r>
              <a:rPr lang="en-US" sz="2800" dirty="0" smtClean="0"/>
              <a:t>Since </a:t>
            </a:r>
            <a:r>
              <a:rPr lang="en-US" sz="2800" dirty="0"/>
              <a:t>qualitative variables cannot be expressed numerically, they are not valid</a:t>
            </a:r>
          </a:p>
          <a:p>
            <a:r>
              <a:rPr lang="en-US" sz="2800" b="1" dirty="0" smtClean="0"/>
              <a:t>C. </a:t>
            </a:r>
            <a:r>
              <a:rPr lang="en-US" sz="2800" dirty="0" smtClean="0"/>
              <a:t>A </a:t>
            </a:r>
            <a:r>
              <a:rPr lang="en-US" sz="2800" dirty="0"/>
              <a:t>scientific theory must lead to disprovable hypotheses</a:t>
            </a:r>
          </a:p>
          <a:p>
            <a:r>
              <a:rPr lang="en-US" sz="2800" b="1" dirty="0" smtClean="0"/>
              <a:t>D. </a:t>
            </a:r>
            <a:r>
              <a:rPr lang="en-US" sz="2800" dirty="0" smtClean="0"/>
              <a:t>If </a:t>
            </a:r>
            <a:r>
              <a:rPr lang="en-US" sz="2800" dirty="0"/>
              <a:t>a theory has the potential to be proven false, it must be false</a:t>
            </a:r>
          </a:p>
          <a:p>
            <a:r>
              <a:rPr lang="en-US" sz="2800" b="1" dirty="0" smtClean="0"/>
              <a:t>E. </a:t>
            </a:r>
            <a:r>
              <a:rPr lang="en-US" sz="2800" dirty="0" smtClean="0"/>
              <a:t>Theories </a:t>
            </a:r>
            <a:r>
              <a:rPr lang="en-US" sz="2800" dirty="0"/>
              <a:t>can be decisively proven to be true</a:t>
            </a:r>
          </a:p>
          <a:p>
            <a:endParaRPr lang="en-US" sz="2800" dirty="0"/>
          </a:p>
        </p:txBody>
      </p:sp>
    </p:spTree>
    <p:extLst>
      <p:ext uri="{BB962C8B-B14F-4D97-AF65-F5344CB8AC3E}">
        <p14:creationId xmlns:p14="http://schemas.microsoft.com/office/powerpoint/2010/main" val="3706752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1143000"/>
          </a:xfrm>
        </p:spPr>
        <p:txBody>
          <a:bodyPr>
            <a:noAutofit/>
          </a:bodyPr>
          <a:lstStyle/>
          <a:p>
            <a:r>
              <a:rPr lang="en-US" sz="3600" b="1" dirty="0"/>
              <a:t>The scientific method is not effective for testing theories.</a:t>
            </a:r>
            <a:endParaRPr lang="en-US" sz="3600" dirty="0"/>
          </a:p>
        </p:txBody>
      </p:sp>
      <p:sp>
        <p:nvSpPr>
          <p:cNvPr id="3" name="Content Placeholder 2"/>
          <p:cNvSpPr>
            <a:spLocks noGrp="1"/>
          </p:cNvSpPr>
          <p:nvPr>
            <p:ph idx="1"/>
          </p:nvPr>
        </p:nvSpPr>
        <p:spPr>
          <a:xfrm>
            <a:off x="457200" y="2332037"/>
            <a:ext cx="8229600" cy="4525963"/>
          </a:xfrm>
        </p:spPr>
        <p:txBody>
          <a:bodyPr/>
          <a:lstStyle/>
          <a:p>
            <a:r>
              <a:rPr lang="en-US" b="1" dirty="0" smtClean="0"/>
              <a:t>A. </a:t>
            </a:r>
            <a:r>
              <a:rPr lang="en-US" dirty="0" smtClean="0"/>
              <a:t>True</a:t>
            </a:r>
            <a:endParaRPr lang="en-US" dirty="0"/>
          </a:p>
          <a:p>
            <a:r>
              <a:rPr lang="en-US" b="1" dirty="0" smtClean="0"/>
              <a:t>B. </a:t>
            </a:r>
            <a:r>
              <a:rPr lang="en-US" dirty="0" smtClean="0"/>
              <a:t>False</a:t>
            </a:r>
            <a:endParaRPr lang="en-US" dirty="0"/>
          </a:p>
        </p:txBody>
      </p:sp>
    </p:spTree>
    <p:extLst>
      <p:ext uri="{BB962C8B-B14F-4D97-AF65-F5344CB8AC3E}">
        <p14:creationId xmlns:p14="http://schemas.microsoft.com/office/powerpoint/2010/main" val="1681847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A good scientific theory needs to be both logically consistent and capable of being disproven.</a:t>
            </a:r>
            <a:endParaRPr lang="en-US" sz="2800" dirty="0"/>
          </a:p>
        </p:txBody>
      </p:sp>
      <p:sp>
        <p:nvSpPr>
          <p:cNvPr id="3" name="Content Placeholder 2"/>
          <p:cNvSpPr>
            <a:spLocks noGrp="1"/>
          </p:cNvSpPr>
          <p:nvPr>
            <p:ph idx="1"/>
          </p:nvPr>
        </p:nvSpPr>
        <p:spPr>
          <a:xfrm>
            <a:off x="457200" y="2133600"/>
            <a:ext cx="8229600" cy="4525963"/>
          </a:xfrm>
        </p:spPr>
        <p:txBody>
          <a:bodyPr/>
          <a:lstStyle/>
          <a:p>
            <a:r>
              <a:rPr lang="en-US" b="1" dirty="0"/>
              <a:t>A. </a:t>
            </a:r>
            <a:r>
              <a:rPr lang="en-US" dirty="0"/>
              <a:t>True</a:t>
            </a:r>
          </a:p>
          <a:p>
            <a:r>
              <a:rPr lang="en-US" b="1" dirty="0"/>
              <a:t>B. </a:t>
            </a:r>
            <a:r>
              <a:rPr lang="en-US" dirty="0"/>
              <a:t>False</a:t>
            </a:r>
            <a:endParaRPr lang="en-US" dirty="0"/>
          </a:p>
        </p:txBody>
      </p:sp>
    </p:spTree>
    <p:extLst>
      <p:ext uri="{BB962C8B-B14F-4D97-AF65-F5344CB8AC3E}">
        <p14:creationId xmlns:p14="http://schemas.microsoft.com/office/powerpoint/2010/main" val="4072225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1143000"/>
          </a:xfrm>
        </p:spPr>
        <p:txBody>
          <a:bodyPr>
            <a:noAutofit/>
          </a:bodyPr>
          <a:lstStyle/>
          <a:p>
            <a:r>
              <a:rPr lang="en-US" sz="2800" b="1" dirty="0"/>
              <a:t>A study found that as rates of television watching increase rates of exercising decreased. This is an example of a positive correlation.</a:t>
            </a:r>
            <a:endParaRPr lang="en-US" sz="2800" dirty="0"/>
          </a:p>
        </p:txBody>
      </p:sp>
      <p:sp>
        <p:nvSpPr>
          <p:cNvPr id="3" name="Content Placeholder 2"/>
          <p:cNvSpPr>
            <a:spLocks noGrp="1"/>
          </p:cNvSpPr>
          <p:nvPr>
            <p:ph idx="1"/>
          </p:nvPr>
        </p:nvSpPr>
        <p:spPr>
          <a:xfrm>
            <a:off x="457200" y="2326818"/>
            <a:ext cx="8229600" cy="4525963"/>
          </a:xfrm>
        </p:spPr>
        <p:txBody>
          <a:bodyPr/>
          <a:lstStyle/>
          <a:p>
            <a:r>
              <a:rPr lang="en-US" b="1" dirty="0"/>
              <a:t>A. </a:t>
            </a:r>
            <a:r>
              <a:rPr lang="en-US" dirty="0"/>
              <a:t>True</a:t>
            </a:r>
          </a:p>
          <a:p>
            <a:r>
              <a:rPr lang="en-US" b="1" dirty="0"/>
              <a:t>B. </a:t>
            </a:r>
            <a:r>
              <a:rPr lang="en-US" dirty="0"/>
              <a:t>False</a:t>
            </a:r>
          </a:p>
          <a:p>
            <a:endParaRPr lang="en-US" dirty="0"/>
          </a:p>
        </p:txBody>
      </p:sp>
    </p:spTree>
    <p:extLst>
      <p:ext uri="{BB962C8B-B14F-4D97-AF65-F5344CB8AC3E}">
        <p14:creationId xmlns:p14="http://schemas.microsoft.com/office/powerpoint/2010/main" val="3281649893"/>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32</TotalTime>
  <Words>503</Words>
  <Application>Microsoft Office PowerPoint</Application>
  <PresentationFormat>On-screen Show (4:3)</PresentationFormat>
  <Paragraphs>67</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Theme1</vt:lpstr>
      <vt:lpstr>Chapter 02</vt:lpstr>
      <vt:lpstr>When a researcher gathers specific data in the field and then uses this data to reveal larger patterns that can be used to create more general theories he or she is using ____. </vt:lpstr>
      <vt:lpstr>Quantitative research:</vt:lpstr>
      <vt:lpstr>Correlation is:</vt:lpstr>
      <vt:lpstr>A study found that as rates of outdoor ice skating increased the rate of daily snowfall increased as well. The researcher concluded that ice skating caused snowfall. This is an example of ___. </vt:lpstr>
      <vt:lpstr>The principle of falsification argues that:</vt:lpstr>
      <vt:lpstr>The scientific method is not effective for testing theories.</vt:lpstr>
      <vt:lpstr>A good scientific theory needs to be both logically consistent and capable of being disproven.</vt:lpstr>
      <vt:lpstr>A study found that as rates of television watching increase rates of exercising decreased. This is an example of a positive correlation.</vt:lpstr>
      <vt:lpstr>A study found that as rates of television watching increase rates of exercising decreased. This is an example of a positive correlation.</vt:lpstr>
      <vt:lpstr>In an experiment where a researcher will play different genres of music and then measure how these genres of music affects subjects’ ability to concentrate, the different genres of music being played represent an independent variable.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SageUser</dc:creator>
  <cp:lastModifiedBy>Austin, Rebecca</cp:lastModifiedBy>
  <cp:revision>10</cp:revision>
  <dcterms:created xsi:type="dcterms:W3CDTF">2014-10-21T21:43:17Z</dcterms:created>
  <dcterms:modified xsi:type="dcterms:W3CDTF">2016-04-29T20:15:17Z</dcterms:modified>
</cp:coreProperties>
</file>