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4"/>
  </p:notesMasterIdLst>
  <p:handoutMasterIdLst>
    <p:handoutMasterId r:id="rId35"/>
  </p:handoutMasterIdLst>
  <p:sldIdLst>
    <p:sldId id="256" r:id="rId5"/>
    <p:sldId id="366" r:id="rId6"/>
    <p:sldId id="288" r:id="rId7"/>
    <p:sldId id="289" r:id="rId8"/>
    <p:sldId id="344" r:id="rId9"/>
    <p:sldId id="342" r:id="rId10"/>
    <p:sldId id="345" r:id="rId11"/>
    <p:sldId id="346" r:id="rId12"/>
    <p:sldId id="347" r:id="rId13"/>
    <p:sldId id="343" r:id="rId14"/>
    <p:sldId id="348" r:id="rId15"/>
    <p:sldId id="349" r:id="rId16"/>
    <p:sldId id="294"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71393" autoAdjust="0"/>
  </p:normalViewPr>
  <p:slideViewPr>
    <p:cSldViewPr>
      <p:cViewPr varScale="1">
        <p:scale>
          <a:sx n="53" d="100"/>
          <a:sy n="53" d="100"/>
        </p:scale>
        <p:origin x="1896"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4/19/2017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 65 </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772793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
            </a:r>
            <a:br>
              <a:rPr lang="en-US" sz="1200" dirty="0" smtClean="0"/>
            </a:br>
            <a:r>
              <a:rPr lang="en-US" sz="1200" dirty="0" smtClean="0"/>
              <a:t>Table 3.3. </a:t>
            </a:r>
            <a:r>
              <a:rPr lang="en-US" sz="1200" baseline="0" dirty="0" smtClean="0"/>
              <a:t>shows Steps 1, 2, and 3 for the </a:t>
            </a:r>
            <a:r>
              <a:rPr lang="en-US" sz="1200" b="1" baseline="0" dirty="0" smtClean="0"/>
              <a:t>definitional formula</a:t>
            </a:r>
            <a:r>
              <a:rPr lang="en-US" sz="1200" b="0" baseline="0" dirty="0" smtClean="0"/>
              <a:t> for SS</a:t>
            </a:r>
            <a:r>
              <a:rPr lang="en-US" sz="1200" b="1" baseline="0" dirty="0" smtClean="0"/>
              <a:t>.</a:t>
            </a:r>
            <a:br>
              <a:rPr lang="en-US" sz="1200" b="1" baseline="0" dirty="0" smtClean="0"/>
            </a:br>
            <a:r>
              <a:rPr lang="en-US" sz="1200" b="0" baseline="0" dirty="0" smtClean="0"/>
              <a:t>p. 68</a:t>
            </a:r>
            <a:r>
              <a:rPr lang="en-US" sz="1200" b="1" baseline="0" dirty="0" smtClean="0"/>
              <a:t/>
            </a:r>
            <a:br>
              <a:rPr lang="en-US" sz="1200" b="1" baseline="0" dirty="0" smtClean="0"/>
            </a:br>
            <a:endParaRPr lang="en-US" sz="1200"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r>
              <a:rPr lang="en-US" sz="1200" baseline="0" dirty="0" smtClean="0"/>
              <a:t>“</a:t>
            </a:r>
            <a:r>
              <a:rPr lang="en-US" sz="1200" kern="1200" baseline="0" dirty="0" smtClean="0">
                <a:solidFill>
                  <a:schemeClr val="tx1"/>
                </a:solidFill>
                <a:latin typeface="+mn-lt"/>
                <a:ea typeface="+mn-ea"/>
                <a:cs typeface="+mn-cs"/>
              </a:rPr>
              <a:t>Our next step is to compute the </a:t>
            </a:r>
            <a:r>
              <a:rPr lang="en-US" sz="1200" b="1" kern="1200" baseline="0" dirty="0" smtClean="0">
                <a:solidFill>
                  <a:schemeClr val="tx1"/>
                </a:solidFill>
                <a:latin typeface="+mn-lt"/>
                <a:ea typeface="+mn-ea"/>
                <a:cs typeface="+mn-cs"/>
              </a:rPr>
              <a:t>sum of the squared deviation scores (</a:t>
            </a:r>
            <a:r>
              <a:rPr lang="en-US" sz="1200" b="1" i="1" kern="1200" baseline="0" dirty="0" smtClean="0">
                <a:solidFill>
                  <a:schemeClr val="tx1"/>
                </a:solidFill>
                <a:latin typeface="+mn-lt"/>
                <a:ea typeface="+mn-ea"/>
                <a:cs typeface="+mn-cs"/>
              </a:rPr>
              <a:t>SS). </a:t>
            </a:r>
            <a:r>
              <a:rPr lang="en-US" sz="1200" b="0" i="0" kern="1200" baseline="0" dirty="0" smtClean="0">
                <a:solidFill>
                  <a:schemeClr val="tx1"/>
                </a:solidFill>
                <a:latin typeface="+mn-lt"/>
                <a:ea typeface="+mn-ea"/>
                <a:cs typeface="+mn-cs"/>
              </a:rPr>
              <a:t>To compute the SS, you simply add (i.e., sum)</a:t>
            </a:r>
          </a:p>
          <a:p>
            <a:r>
              <a:rPr lang="en-US" sz="1200" kern="1200" baseline="0" dirty="0" smtClean="0">
                <a:solidFill>
                  <a:schemeClr val="tx1"/>
                </a:solidFill>
                <a:latin typeface="+mn-lt"/>
                <a:ea typeface="+mn-ea"/>
                <a:cs typeface="+mn-cs"/>
              </a:rPr>
              <a:t>the squared deviation scores as was done in Table 3.3.</a:t>
            </a:r>
            <a:r>
              <a:rPr lang="en-US" sz="1200" baseline="0" dirty="0" smtClean="0"/>
              <a:t>” p. 68</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411546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Table 3.4</a:t>
            </a:r>
            <a:r>
              <a:rPr lang="en-US" sz="1200" baseline="0" dirty="0" smtClean="0"/>
              <a:t> is on p. 69</a:t>
            </a:r>
            <a:endParaRPr lang="en-US" sz="1200" dirty="0" smtClean="0"/>
          </a:p>
          <a:p>
            <a:r>
              <a:rPr lang="en-US" sz="1200" dirty="0" smtClean="0"/>
              <a:t/>
            </a:r>
            <a:br>
              <a:rPr lang="en-US" sz="1200" dirty="0" smtClean="0"/>
            </a:br>
            <a:r>
              <a:rPr lang="en-US" sz="1200" dirty="0" smtClean="0"/>
              <a:t>“</a:t>
            </a:r>
            <a:r>
              <a:rPr lang="en-US" sz="1200" kern="1200" baseline="0" dirty="0" smtClean="0">
                <a:solidFill>
                  <a:schemeClr val="tx1"/>
                </a:solidFill>
                <a:latin typeface="+mn-lt"/>
                <a:ea typeface="+mn-ea"/>
                <a:cs typeface="+mn-cs"/>
              </a:rPr>
              <a:t>The computational method and the definitional method will ALWAYS give you the same answer.</a:t>
            </a:r>
          </a:p>
          <a:p>
            <a:r>
              <a:rPr lang="en-US" sz="1200" kern="1200" baseline="0" dirty="0" smtClean="0">
                <a:solidFill>
                  <a:schemeClr val="tx1"/>
                </a:solidFill>
                <a:latin typeface="+mn-lt"/>
                <a:ea typeface="+mn-ea"/>
                <a:cs typeface="+mn-cs"/>
              </a:rPr>
              <a:t>However, we highly recommend the computational method.</a:t>
            </a:r>
            <a:r>
              <a:rPr lang="en-US" sz="1200" dirty="0" smtClean="0"/>
              <a:t>” p. 68</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3071491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a:p>
            <a:endParaRPr lang="en-US" sz="1200" dirty="0" smtClean="0"/>
          </a:p>
          <a:p>
            <a:r>
              <a:rPr lang="en-US" sz="1200" dirty="0" smtClean="0"/>
              <a:t>Explain the symbol for population</a:t>
            </a:r>
            <a:r>
              <a:rPr lang="en-US" sz="1200" baseline="0" dirty="0" smtClean="0"/>
              <a:t> variance is “sigma squared”, the lower case Greek letter sigma.</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4191152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3296629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Table 3.4</a:t>
            </a:r>
            <a:r>
              <a:rPr lang="en-US" sz="1200" baseline="0" dirty="0" smtClean="0"/>
              <a:t> is on p. 70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There appears to be two tables called Table 3.4. (This one should be called 3.5)</a:t>
            </a:r>
            <a:endParaRPr lang="en-US" sz="1200" dirty="0" smtClean="0"/>
          </a:p>
          <a:p>
            <a:r>
              <a:rPr lang="en-US" sz="1200" dirty="0" smtClean="0"/>
              <a:t/>
            </a:r>
            <a:br>
              <a:rPr lang="en-US" sz="1200" dirty="0" smtClean="0"/>
            </a:br>
            <a:r>
              <a:rPr lang="en-US" sz="1200" dirty="0" smtClean="0"/>
              <a:t>“</a:t>
            </a:r>
            <a:r>
              <a:rPr lang="en-US" sz="1200" kern="1200" baseline="0" dirty="0" smtClean="0">
                <a:solidFill>
                  <a:schemeClr val="tx1"/>
                </a:solidFill>
                <a:latin typeface="+mn-lt"/>
                <a:ea typeface="+mn-ea"/>
                <a:cs typeface="+mn-cs"/>
              </a:rPr>
              <a:t>The computational method and the definitional method will ALWAYS give you the same answer.</a:t>
            </a:r>
          </a:p>
          <a:p>
            <a:r>
              <a:rPr lang="en-US" sz="1200" kern="1200" baseline="0" dirty="0" smtClean="0">
                <a:solidFill>
                  <a:schemeClr val="tx1"/>
                </a:solidFill>
                <a:latin typeface="+mn-lt"/>
                <a:ea typeface="+mn-ea"/>
                <a:cs typeface="+mn-cs"/>
              </a:rPr>
              <a:t>However, we highly recommend the computational method.</a:t>
            </a:r>
            <a:r>
              <a:rPr lang="en-US" sz="1200" dirty="0" smtClean="0"/>
              <a:t>” p. 68</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3571421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2047675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281536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endParaRPr lang="en-US" sz="1200" dirty="0" smtClean="0"/>
          </a:p>
          <a:p>
            <a:endParaRPr lang="en-US" sz="1200" dirty="0" smtClean="0"/>
          </a:p>
          <a:p>
            <a:r>
              <a:rPr lang="en-US" sz="1200" i="0" dirty="0" smtClean="0"/>
              <a:t>“</a:t>
            </a:r>
            <a:r>
              <a:rPr lang="en-US" sz="1200" i="0" kern="1200" baseline="0" dirty="0" smtClean="0">
                <a:solidFill>
                  <a:schemeClr val="tx1"/>
                </a:solidFill>
                <a:latin typeface="+mn-lt"/>
                <a:ea typeface="+mn-ea"/>
                <a:cs typeface="+mn-cs"/>
              </a:rPr>
              <a:t>Why we divide by N − 1 when using a sample to estimate a population’s variability rather than by</a:t>
            </a:r>
          </a:p>
          <a:p>
            <a:r>
              <a:rPr lang="en-US" sz="1200" i="0" kern="1200" baseline="0" dirty="0" smtClean="0">
                <a:solidFill>
                  <a:schemeClr val="tx1"/>
                </a:solidFill>
                <a:latin typeface="+mn-lt"/>
                <a:ea typeface="+mn-ea"/>
                <a:cs typeface="+mn-cs"/>
              </a:rPr>
              <a:t>N is a somewhat complicated issue. The simplest explanation is that samples are less variable than</a:t>
            </a:r>
          </a:p>
          <a:p>
            <a:r>
              <a:rPr lang="en-US" sz="1200" i="0" kern="1200" baseline="0" dirty="0" smtClean="0">
                <a:solidFill>
                  <a:schemeClr val="tx1"/>
                </a:solidFill>
                <a:latin typeface="+mn-lt"/>
                <a:ea typeface="+mn-ea"/>
                <a:cs typeface="+mn-cs"/>
              </a:rPr>
              <a:t>populations, and without the N - 1 adjustment, our variability estimate would be too low.</a:t>
            </a:r>
            <a:r>
              <a:rPr lang="en-US" sz="1200" dirty="0" smtClean="0"/>
              <a:t>” p. 73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2577441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endParaRPr lang="en-US" sz="1400" dirty="0" smtClean="0"/>
          </a:p>
          <a:p>
            <a:endParaRPr lang="en-US" sz="1200" dirty="0" smtClean="0"/>
          </a:p>
          <a:p>
            <a:r>
              <a:rPr lang="en-US" sz="1200" i="0" dirty="0" smtClean="0"/>
              <a:t>“</a:t>
            </a:r>
            <a:r>
              <a:rPr lang="en-US" sz="1200" i="0" kern="1200" baseline="0" dirty="0" smtClean="0">
                <a:solidFill>
                  <a:schemeClr val="tx1"/>
                </a:solidFill>
                <a:latin typeface="+mn-lt"/>
                <a:ea typeface="+mn-ea"/>
                <a:cs typeface="+mn-cs"/>
              </a:rPr>
              <a:t>Why we divide by N − 1 when using a sample to estimate a population’s variability rather than by</a:t>
            </a:r>
          </a:p>
          <a:p>
            <a:r>
              <a:rPr lang="en-US" sz="1200" i="0" kern="1200" baseline="0" dirty="0" smtClean="0">
                <a:solidFill>
                  <a:schemeClr val="tx1"/>
                </a:solidFill>
                <a:latin typeface="+mn-lt"/>
                <a:ea typeface="+mn-ea"/>
                <a:cs typeface="+mn-cs"/>
              </a:rPr>
              <a:t>N is a somewhat complicated issue. The simplest explanation is that samples are less variable than</a:t>
            </a:r>
          </a:p>
          <a:p>
            <a:r>
              <a:rPr lang="en-US" sz="1200" i="0" kern="1200" baseline="0" dirty="0" smtClean="0">
                <a:solidFill>
                  <a:schemeClr val="tx1"/>
                </a:solidFill>
                <a:latin typeface="+mn-lt"/>
                <a:ea typeface="+mn-ea"/>
                <a:cs typeface="+mn-cs"/>
              </a:rPr>
              <a:t>populations, and without the N - 1 adjustment, our variability estimate would be too low.</a:t>
            </a:r>
            <a:r>
              <a:rPr lang="en-US" sz="1200" dirty="0" smtClean="0"/>
              <a:t>” p. 73</a:t>
            </a:r>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1298267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 65 </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2788502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endParaRPr lang="en-US" sz="14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2299517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Learning Objective: </a:t>
            </a:r>
            <a:r>
              <a:rPr lang="en-US" dirty="0" smtClean="0"/>
              <a:t>Compute the variance and the standard deviation for a sample using a calculator and SPSS</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1974949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p>
          <a:p>
            <a:r>
              <a:rPr lang="en-US" sz="1400" dirty="0" smtClean="0"/>
              <a:t>“</a:t>
            </a:r>
            <a:r>
              <a:rPr lang="en-US" sz="1200" kern="1200" baseline="0" dirty="0" smtClean="0">
                <a:solidFill>
                  <a:schemeClr val="tx1"/>
                </a:solidFill>
                <a:latin typeface="+mn-lt"/>
                <a:ea typeface="+mn-ea"/>
                <a:cs typeface="+mn-cs"/>
              </a:rPr>
              <a:t>Begin by entering the sample scores (2, 2, 5, 2, 6, 4, 0) into one column in SPSS. This is what your data file should look like when it is done (Figure 3.1):</a:t>
            </a:r>
            <a:r>
              <a:rPr lang="en-US" sz="1400" dirty="0" smtClean="0"/>
              <a:t>” p. 75</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526966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Learning Objective: Enter data into SPSS and generate frequency distribution tables and graphs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text refers to the data from Table 1.2 about cell phones that have been entered into an SPSS data file.</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560957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Analyze, Descriptive</a:t>
            </a:r>
            <a:r>
              <a:rPr lang="en-US" sz="1200" baseline="0" dirty="0" smtClean="0"/>
              <a:t> Statistics, Frequencies</a:t>
            </a: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2859151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Learning Objective: Enter data into SPSS and generate frequency distribution tables and graphs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text refers to the data from Table 1.2 about cell phones that have been entered into an SPSS data file.</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3786320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“Important Note: SPSS computes the sample standard deviation and variance, not the population</a:t>
            </a:r>
          </a:p>
          <a:p>
            <a:r>
              <a:rPr lang="en-US" sz="1200" kern="1200" baseline="0" dirty="0" smtClean="0">
                <a:solidFill>
                  <a:schemeClr val="tx1"/>
                </a:solidFill>
                <a:latin typeface="+mn-lt"/>
                <a:ea typeface="+mn-ea"/>
                <a:cs typeface="+mn-cs"/>
              </a:rPr>
              <a:t>values.” p. 75</a:t>
            </a:r>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3989825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Learning Objective: Enter data into SPSS and generate frequency distribution tables and graphs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text refers to the data from Table 1.2 about cell phones that have been entered into an SPSS data file.</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1291403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“Important Note: SPSS computes the sample standard deviation and variance, not the population</a:t>
            </a:r>
          </a:p>
          <a:p>
            <a:r>
              <a:rPr lang="en-US" sz="1200" kern="1200" baseline="0" dirty="0" smtClean="0">
                <a:solidFill>
                  <a:schemeClr val="tx1"/>
                </a:solidFill>
                <a:latin typeface="+mn-lt"/>
                <a:ea typeface="+mn-ea"/>
                <a:cs typeface="+mn-cs"/>
              </a:rPr>
              <a:t>values.” p. 75</a:t>
            </a:r>
            <a:endParaRPr lang="en-US"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2544310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Compute the variance and the standard deviation for a sample using a calculator and SPSS</a:t>
            </a:r>
          </a:p>
          <a:p>
            <a:endParaRPr lang="en-US" sz="1200" b="1"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273023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Learning</a:t>
            </a:r>
            <a:r>
              <a:rPr lang="en-US" sz="1200" baseline="0" dirty="0" smtClean="0"/>
              <a:t> Objective: </a:t>
            </a:r>
            <a:r>
              <a:rPr lang="en-US" sz="1200" dirty="0" smtClean="0"/>
              <a:t>Compute the variance and the standard deviation for a population using a calculator</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2360058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Explain what the standard deviation measures</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1414079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342536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1244338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
            </a:r>
            <a:br>
              <a:rPr lang="en-US" sz="1200" dirty="0" smtClean="0"/>
            </a:br>
            <a:r>
              <a:rPr lang="en-US" sz="1200" dirty="0" smtClean="0"/>
              <a:t>Table 3.1. </a:t>
            </a:r>
            <a:r>
              <a:rPr lang="en-US" sz="1200" baseline="0" dirty="0" smtClean="0"/>
              <a:t>shows Step 1 of the </a:t>
            </a:r>
            <a:r>
              <a:rPr lang="en-US" sz="1200" b="1" baseline="0" dirty="0" smtClean="0"/>
              <a:t>definitional formula</a:t>
            </a:r>
            <a:r>
              <a:rPr lang="en-US" sz="1200" b="0" baseline="0" dirty="0" smtClean="0"/>
              <a:t> for SS</a:t>
            </a:r>
            <a:r>
              <a:rPr lang="en-US" sz="1200" b="1" baseline="0" dirty="0" smtClean="0"/>
              <a:t>.</a:t>
            </a:r>
            <a:br>
              <a:rPr lang="en-US" sz="1200" b="1" baseline="0" dirty="0" smtClean="0"/>
            </a:br>
            <a:r>
              <a:rPr lang="en-US" sz="1200" b="0" baseline="0" dirty="0" smtClean="0"/>
              <a:t>p. 67</a:t>
            </a:r>
            <a:r>
              <a:rPr lang="en-US" sz="1200" b="1" baseline="0" dirty="0" smtClean="0"/>
              <a:t/>
            </a:r>
            <a:br>
              <a:rPr lang="en-US" sz="1200" b="1" baseline="0" dirty="0" smtClean="0"/>
            </a:b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2656715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Objective: </a:t>
            </a:r>
            <a:r>
              <a:rPr lang="en-US" sz="1200" dirty="0" smtClean="0"/>
              <a:t>Compute the variance and the standard deviation for a population using a calculator</a:t>
            </a:r>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1953192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Learning Objective: </a:t>
            </a:r>
            <a:r>
              <a:rPr lang="en-US" sz="1200" dirty="0" smtClean="0"/>
              <a:t>Compute the variance and the standard deviation for a population using a calculator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
            </a:r>
            <a:br>
              <a:rPr lang="en-US" sz="1200" dirty="0" smtClean="0"/>
            </a:br>
            <a:r>
              <a:rPr lang="en-US" sz="1200" dirty="0" smtClean="0"/>
              <a:t>Table 3.2. </a:t>
            </a:r>
            <a:r>
              <a:rPr lang="en-US" sz="1200" baseline="0" dirty="0" smtClean="0"/>
              <a:t>shows Steps 1 and 2 of the </a:t>
            </a:r>
            <a:r>
              <a:rPr lang="en-US" sz="1200" b="1" baseline="0" dirty="0" smtClean="0"/>
              <a:t>definitional formula</a:t>
            </a:r>
            <a:r>
              <a:rPr lang="en-US" sz="1200" b="0" baseline="0" dirty="0" smtClean="0"/>
              <a:t> for SS</a:t>
            </a:r>
            <a:r>
              <a:rPr lang="en-US" sz="1200" b="1" baseline="0" dirty="0" smtClean="0"/>
              <a:t>.</a:t>
            </a:r>
            <a:br>
              <a:rPr lang="en-US" sz="1200" b="1" baseline="0" dirty="0" smtClean="0"/>
            </a:br>
            <a:r>
              <a:rPr lang="en-US" sz="1200" b="0" baseline="0" dirty="0" smtClean="0"/>
              <a:t>p. 67</a:t>
            </a:r>
            <a:r>
              <a:rPr lang="en-US" sz="1200" b="1" baseline="0" dirty="0" smtClean="0"/>
              <a:t/>
            </a:r>
            <a:br>
              <a:rPr lang="en-US" sz="1200" b="1" baseline="0" dirty="0" smtClean="0"/>
            </a:br>
            <a:endParaRPr lang="en-US" sz="12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3072756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0"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7201399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90299480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1841684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217957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4413398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
        <p:nvSpPr>
          <p:cNvPr id="6"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9"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924905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6210644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8139302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1935182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1811686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757320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15828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8534400" y="6356350"/>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3: Compute the Sum of the Squared Deviation Scores</a:t>
            </a:r>
            <a:endParaRPr lang="en-US" dirty="0" smtClean="0"/>
          </a:p>
        </p:txBody>
      </p:sp>
      <p:sp>
        <p:nvSpPr>
          <p:cNvPr id="7" name="Content Placeholder 6"/>
          <p:cNvSpPr>
            <a:spLocks noGrp="1"/>
          </p:cNvSpPr>
          <p:nvPr>
            <p:ph idx="1"/>
          </p:nvPr>
        </p:nvSpPr>
        <p:spPr/>
        <p:txBody>
          <a:bodyPr/>
          <a:lstStyle/>
          <a:p>
            <a:r>
              <a:rPr lang="en-US" dirty="0" smtClean="0"/>
              <a:t>Definitional formula SS = Σ(</a:t>
            </a:r>
            <a:r>
              <a:rPr lang="en-US" i="1" dirty="0" smtClean="0"/>
              <a:t>X</a:t>
            </a:r>
            <a:r>
              <a:rPr lang="en-US" dirty="0" smtClean="0"/>
              <a:t> − </a:t>
            </a:r>
            <a:r>
              <a:rPr lang="en-US" i="1" dirty="0" smtClean="0"/>
              <a:t>μ</a:t>
            </a:r>
            <a:r>
              <a:rPr lang="en-US" dirty="0" smtClean="0"/>
              <a:t>)2</a:t>
            </a:r>
          </a:p>
          <a:p>
            <a:pPr lvl="1"/>
            <a:r>
              <a:rPr lang="en-US" dirty="0" smtClean="0"/>
              <a:t>add up the squared deviation scores</a:t>
            </a:r>
          </a:p>
          <a:p>
            <a:pPr lvl="1"/>
            <a:r>
              <a:rPr lang="en-US" dirty="0" smtClean="0"/>
              <a:t>See Table 3.3</a:t>
            </a:r>
            <a:br>
              <a:rPr lang="en-US" dirty="0" smtClean="0"/>
            </a:br>
            <a:endParaRPr lang="en-US" dirty="0" smtClean="0"/>
          </a:p>
          <a:p>
            <a:r>
              <a:rPr lang="en-US" dirty="0" smtClean="0"/>
              <a:t>Computational formula SS =</a:t>
            </a:r>
          </a:p>
          <a:p>
            <a:pPr lvl="1"/>
            <a:r>
              <a:rPr lang="en-US" dirty="0" smtClean="0"/>
              <a:t>See Table 3.4 </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pic>
        <p:nvPicPr>
          <p:cNvPr id="1026" name="Picture 2"/>
          <p:cNvPicPr>
            <a:picLocks noChangeAspect="1" noChangeArrowheads="1"/>
          </p:cNvPicPr>
          <p:nvPr/>
        </p:nvPicPr>
        <p:blipFill>
          <a:blip r:embed="rId3"/>
          <a:srcRect/>
          <a:stretch>
            <a:fillRect/>
          </a:stretch>
        </p:blipFill>
        <p:spPr bwMode="auto">
          <a:xfrm>
            <a:off x="7010400" y="3886200"/>
            <a:ext cx="1981200" cy="99060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3.3: Computing SS With the Definitional method, Step 3</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085372" y="1981200"/>
            <a:ext cx="7096177" cy="305630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3.4: Computing SS With the Computational Method</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219200" y="1752600"/>
            <a:ext cx="6908855" cy="335342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srcRect/>
          <a:stretch>
            <a:fillRect/>
          </a:stretch>
        </p:blipFill>
        <p:spPr bwMode="auto">
          <a:xfrm>
            <a:off x="1600200" y="4876800"/>
            <a:ext cx="6705600" cy="1154903"/>
          </a:xfrm>
          <a:prstGeom prst="rect">
            <a:avLst/>
          </a:prstGeom>
          <a:noFill/>
          <a:ln w="9525">
            <a:noFill/>
            <a:miter lim="800000"/>
            <a:headEnd/>
            <a:tailEnd/>
          </a:ln>
          <a:effectLst/>
        </p:spPr>
      </p:pic>
      <p:sp>
        <p:nvSpPr>
          <p:cNvPr id="6" name="Title 5"/>
          <p:cNvSpPr>
            <a:spLocks noGrp="1"/>
          </p:cNvSpPr>
          <p:nvPr>
            <p:ph type="title"/>
          </p:nvPr>
        </p:nvSpPr>
        <p:spPr/>
        <p:txBody>
          <a:bodyPr/>
          <a:lstStyle/>
          <a:p>
            <a:r>
              <a:rPr lang="en-US" dirty="0" smtClean="0"/>
              <a:t>Step 4: Compute the Variance, σ2</a:t>
            </a:r>
          </a:p>
        </p:txBody>
      </p:sp>
      <p:sp>
        <p:nvSpPr>
          <p:cNvPr id="7" name="Content Placeholder 6"/>
          <p:cNvSpPr>
            <a:spLocks noGrp="1"/>
          </p:cNvSpPr>
          <p:nvPr>
            <p:ph idx="1"/>
          </p:nvPr>
        </p:nvSpPr>
        <p:spPr/>
        <p:txBody>
          <a:bodyPr/>
          <a:lstStyle/>
          <a:p>
            <a:r>
              <a:rPr lang="en-US" dirty="0" smtClean="0"/>
              <a:t>Variance</a:t>
            </a:r>
          </a:p>
          <a:p>
            <a:pPr lvl="1"/>
            <a:r>
              <a:rPr lang="en-US" dirty="0" smtClean="0"/>
              <a:t>the typical squared deviation of all the scores from the mean</a:t>
            </a:r>
          </a:p>
          <a:p>
            <a:pPr lvl="1"/>
            <a:r>
              <a:rPr lang="en-US" dirty="0" smtClean="0"/>
              <a:t>divide the sum of the squared deviation scores (</a:t>
            </a:r>
            <a:r>
              <a:rPr lang="en-US" i="1" dirty="0" smtClean="0"/>
              <a:t>SS</a:t>
            </a:r>
            <a:r>
              <a:rPr lang="en-US" dirty="0" smtClean="0"/>
              <a:t>) by the number of squared deviations (</a:t>
            </a:r>
            <a:r>
              <a:rPr lang="en-US" i="1" dirty="0" smtClean="0"/>
              <a:t>N</a:t>
            </a:r>
            <a:r>
              <a:rPr lang="en-US" dirty="0" smtClean="0"/>
              <a:t>)</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the Standard Deviation, σ</a:t>
            </a:r>
            <a:endParaRPr lang="en-US" dirty="0" smtClean="0"/>
          </a:p>
        </p:txBody>
      </p:sp>
      <p:sp>
        <p:nvSpPr>
          <p:cNvPr id="7" name="Content Placeholder 6"/>
          <p:cNvSpPr>
            <a:spLocks noGrp="1"/>
          </p:cNvSpPr>
          <p:nvPr>
            <p:ph idx="1"/>
          </p:nvPr>
        </p:nvSpPr>
        <p:spPr/>
        <p:txBody>
          <a:bodyPr/>
          <a:lstStyle/>
          <a:p>
            <a:r>
              <a:rPr lang="en-US" dirty="0" smtClean="0"/>
              <a:t>Standard deviation</a:t>
            </a:r>
          </a:p>
          <a:p>
            <a:pPr lvl="1"/>
            <a:r>
              <a:rPr lang="en-US" dirty="0" smtClean="0"/>
              <a:t>the typical deviation of scores from the mean</a:t>
            </a:r>
          </a:p>
          <a:p>
            <a:pPr lvl="1"/>
            <a:r>
              <a:rPr lang="en-US" dirty="0" smtClean="0"/>
              <a:t>the square root of the variance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pic>
        <p:nvPicPr>
          <p:cNvPr id="3074" name="Picture 2"/>
          <p:cNvPicPr>
            <a:picLocks noChangeAspect="1" noChangeArrowheads="1"/>
          </p:cNvPicPr>
          <p:nvPr/>
        </p:nvPicPr>
        <p:blipFill>
          <a:blip r:embed="rId3"/>
          <a:srcRect/>
          <a:stretch>
            <a:fillRect/>
          </a:stretch>
        </p:blipFill>
        <p:spPr bwMode="auto">
          <a:xfrm>
            <a:off x="1219200" y="4349750"/>
            <a:ext cx="7740650" cy="8318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3.4: Summary of Five Steps to Computing a Population’s Standard Deviation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168345" y="1610976"/>
            <a:ext cx="6908855" cy="3353421"/>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176587"/>
            <a:ext cx="6970713" cy="1362075"/>
          </a:xfrm>
        </p:spPr>
        <p:txBody>
          <a:bodyPr/>
          <a:lstStyle/>
          <a:p>
            <a:r>
              <a:rPr lang="en-US" dirty="0" smtClean="0"/>
              <a:t>Sample Variability</a:t>
            </a:r>
          </a:p>
        </p:txBody>
      </p:sp>
      <p:sp>
        <p:nvSpPr>
          <p:cNvPr id="3" name="Text Placeholder 2"/>
          <p:cNvSpPr>
            <a:spLocks noGrp="1"/>
          </p:cNvSpPr>
          <p:nvPr>
            <p:ph type="body" idx="4294967295"/>
          </p:nvPr>
        </p:nvSpPr>
        <p:spPr>
          <a:xfrm>
            <a:off x="914400" y="1676400"/>
            <a:ext cx="6970713" cy="1500187"/>
          </a:xfrm>
        </p:spPr>
        <p:txBody>
          <a:bodyPr>
            <a:normAutofit lnSpcReduction="10000"/>
          </a:bodyPr>
          <a:lstStyle/>
          <a:p>
            <a:r>
              <a:rPr lang="en-US" smtClean="0"/>
              <a:t>Compute the variance and the standard deviation for a sample using a calculator and SPSS</a:t>
            </a:r>
            <a:endParaRPr lang="en-US" dirty="0" smtClean="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Steps 1 Through 3: Obtaining the </a:t>
            </a:r>
            <a:r>
              <a:rPr lang="en-US" i="1" dirty="0" smtClean="0"/>
              <a:t>SS</a:t>
            </a:r>
          </a:p>
        </p:txBody>
      </p:sp>
      <p:sp>
        <p:nvSpPr>
          <p:cNvPr id="7" name="Content Placeholder 6"/>
          <p:cNvSpPr>
            <a:spLocks noGrp="1"/>
          </p:cNvSpPr>
          <p:nvPr>
            <p:ph idx="1"/>
          </p:nvPr>
        </p:nvSpPr>
        <p:spPr/>
        <p:txBody>
          <a:bodyPr/>
          <a:lstStyle/>
          <a:p>
            <a:r>
              <a:rPr lang="en-US" dirty="0" smtClean="0"/>
              <a:t>Computing the sum of the squared deviation scores (SS) is identical for a sample and population. </a:t>
            </a:r>
          </a:p>
          <a:p>
            <a:r>
              <a:rPr lang="en-US" dirty="0" smtClean="0"/>
              <a:t>For scores, 2, 2, 5, 2, 6, 4, 0</a:t>
            </a:r>
          </a:p>
          <a:p>
            <a:r>
              <a:rPr lang="en-US" i="1" dirty="0" smtClean="0"/>
              <a:t>SX</a:t>
            </a:r>
            <a:r>
              <a:rPr lang="en-US" dirty="0" smtClean="0"/>
              <a:t> = 21 and </a:t>
            </a:r>
            <a:r>
              <a:rPr lang="en-US" i="1" dirty="0" smtClean="0"/>
              <a:t>SX</a:t>
            </a:r>
            <a:r>
              <a:rPr lang="en-US" baseline="30000" dirty="0" smtClean="0"/>
              <a:t>2</a:t>
            </a:r>
            <a:r>
              <a:rPr lang="en-US" dirty="0" smtClean="0"/>
              <a:t> = 89</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pic>
        <p:nvPicPr>
          <p:cNvPr id="4098" name="Picture 2"/>
          <p:cNvPicPr>
            <a:picLocks noChangeAspect="1" noChangeArrowheads="1"/>
          </p:cNvPicPr>
          <p:nvPr/>
        </p:nvPicPr>
        <p:blipFill>
          <a:blip r:embed="rId3"/>
          <a:srcRect/>
          <a:stretch>
            <a:fillRect/>
          </a:stretch>
        </p:blipFill>
        <p:spPr bwMode="auto">
          <a:xfrm>
            <a:off x="6248400" y="4038600"/>
            <a:ext cx="2209800" cy="230708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4: Compute the Sample Variance,</a:t>
            </a:r>
            <a:r>
              <a:rPr lang="en-US" i="1" dirty="0" smtClean="0"/>
              <a:t>SD</a:t>
            </a:r>
            <a:r>
              <a:rPr lang="en-US" baseline="30000" dirty="0" smtClean="0"/>
              <a:t>2</a:t>
            </a:r>
          </a:p>
        </p:txBody>
      </p:sp>
      <p:sp>
        <p:nvSpPr>
          <p:cNvPr id="7" name="Content Placeholder 6"/>
          <p:cNvSpPr>
            <a:spLocks noGrp="1"/>
          </p:cNvSpPr>
          <p:nvPr>
            <p:ph idx="1"/>
          </p:nvPr>
        </p:nvSpPr>
        <p:spPr/>
        <p:txBody>
          <a:bodyPr/>
          <a:lstStyle/>
          <a:p>
            <a:r>
              <a:rPr lang="en-US" dirty="0" smtClean="0"/>
              <a:t>To compute the sample variance, you divide the </a:t>
            </a:r>
            <a:r>
              <a:rPr lang="en-US" i="1" dirty="0" smtClean="0"/>
              <a:t>SS</a:t>
            </a:r>
            <a:r>
              <a:rPr lang="en-US" dirty="0" smtClean="0"/>
              <a:t> by </a:t>
            </a:r>
            <a:r>
              <a:rPr lang="en-US" i="1" dirty="0" smtClean="0"/>
              <a:t>N</a:t>
            </a:r>
            <a:r>
              <a:rPr lang="en-US" dirty="0" smtClean="0"/>
              <a:t> − 1</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pic>
        <p:nvPicPr>
          <p:cNvPr id="5122" name="Picture 2"/>
          <p:cNvPicPr>
            <a:picLocks noChangeAspect="1" noChangeArrowheads="1"/>
          </p:cNvPicPr>
          <p:nvPr/>
        </p:nvPicPr>
        <p:blipFill>
          <a:blip r:embed="rId3"/>
          <a:srcRect/>
          <a:stretch>
            <a:fillRect/>
          </a:stretch>
        </p:blipFill>
        <p:spPr bwMode="auto">
          <a:xfrm>
            <a:off x="1371600" y="3581400"/>
            <a:ext cx="7038975" cy="10572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5: Compute the Sample Standard Deviation, </a:t>
            </a:r>
            <a:r>
              <a:rPr lang="en-US" i="1" dirty="0" smtClean="0"/>
              <a:t>SD</a:t>
            </a:r>
          </a:p>
        </p:txBody>
      </p:sp>
      <p:sp>
        <p:nvSpPr>
          <p:cNvPr id="7" name="Content Placeholder 6"/>
          <p:cNvSpPr>
            <a:spLocks noGrp="1"/>
          </p:cNvSpPr>
          <p:nvPr>
            <p:ph idx="1"/>
          </p:nvPr>
        </p:nvSpPr>
        <p:spPr/>
        <p:txBody>
          <a:bodyPr/>
          <a:lstStyle/>
          <a:p>
            <a:r>
              <a:rPr lang="en-US" smtClean="0"/>
              <a:t>Take the square root of the sample variance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dirty="0"/>
          </a:p>
        </p:txBody>
      </p:sp>
      <p:pic>
        <p:nvPicPr>
          <p:cNvPr id="6146" name="Picture 2"/>
          <p:cNvPicPr>
            <a:picLocks noChangeAspect="1" noChangeArrowheads="1"/>
          </p:cNvPicPr>
          <p:nvPr/>
        </p:nvPicPr>
        <p:blipFill>
          <a:blip r:embed="rId3"/>
          <a:srcRect/>
          <a:stretch>
            <a:fillRect/>
          </a:stretch>
        </p:blipFill>
        <p:spPr bwMode="auto">
          <a:xfrm>
            <a:off x="1219200" y="3429000"/>
            <a:ext cx="7772400" cy="933811"/>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
          </p:nvPr>
        </p:nvSpPr>
        <p:spPr>
          <a:xfrm>
            <a:off x="8461828" y="6461702"/>
            <a:ext cx="609600" cy="365125"/>
          </a:xfrm>
        </p:spPr>
        <p:txBody>
          <a:bodyPr/>
          <a:lstStyle/>
          <a:p>
            <a:fld id="{57791E2C-D482-4158-8F4A-4C0B35475140}" type="slidenum">
              <a:rPr lang="en-US" smtClean="0"/>
              <a:pPr/>
              <a:t>2</a:t>
            </a:fld>
            <a:endParaRPr lang="en-US" dirty="0"/>
          </a:p>
        </p:txBody>
      </p:sp>
      <p:sp>
        <p:nvSpPr>
          <p:cNvPr id="8" name="Footer Placeholder 7"/>
          <p:cNvSpPr>
            <a:spLocks noGrp="1"/>
          </p:cNvSpPr>
          <p:nvPr>
            <p:ph type="ftr" sz="quarter" idx="3"/>
          </p:nvPr>
        </p:nvSpPr>
        <p:spPr>
          <a:xfrm>
            <a:off x="838200" y="6460259"/>
            <a:ext cx="7623628" cy="365125"/>
          </a:xfrm>
        </p:spPr>
        <p:txBody>
          <a:bodyPr/>
          <a:lstStyle/>
          <a:p>
            <a:r>
              <a:rPr lang="en-US" smtClean="0"/>
              <a:t>Carlson and Winquist, An Introduction to Statistics: An Active Learning Approach, 2e, SAGE Publishing, 2018. </a:t>
            </a:r>
            <a:endParaRPr lang="en-US" dirty="0"/>
          </a:p>
        </p:txBody>
      </p:sp>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smtClean="0"/>
              <a:t>Chapter 3: Variability</a:t>
            </a:r>
            <a:endParaRPr lang="en-US" dirty="0"/>
          </a:p>
        </p:txBody>
      </p:sp>
    </p:spTree>
    <p:extLst>
      <p:ext uri="{BB962C8B-B14F-4D97-AF65-F5344CB8AC3E}">
        <p14:creationId xmlns:p14="http://schemas.microsoft.com/office/powerpoint/2010/main" val="19419536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3.6: Summary of Five Steps to Computing A Sample Standard Deviation.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066800" y="1483018"/>
            <a:ext cx="7056997" cy="361603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21</a:t>
            </a:fld>
            <a:endParaRPr lang="en-US"/>
          </a:p>
        </p:txBody>
      </p:sp>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normAutofit/>
          </a:bodyPr>
          <a:lstStyle/>
          <a:p>
            <a:r>
              <a:rPr lang="en-US" smtClean="0"/>
              <a:t>Compute the variance and the standard deviation for a sample using a calculator and SPSS</a:t>
            </a:r>
            <a:endParaRPr lang="en-US" dirty="0" smtClean="0"/>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3.1: SPSS Screenshot of Data Entry Screen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600200" y="1506532"/>
            <a:ext cx="5949275" cy="378767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Computing Measures of Variability</a:t>
            </a:r>
            <a:endParaRPr lang="en-US" dirty="0"/>
          </a:p>
        </p:txBody>
      </p:sp>
      <p:sp>
        <p:nvSpPr>
          <p:cNvPr id="7" name="Content Placeholder 6"/>
          <p:cNvSpPr>
            <a:spLocks noGrp="1"/>
          </p:cNvSpPr>
          <p:nvPr>
            <p:ph idx="1"/>
          </p:nvPr>
        </p:nvSpPr>
        <p:spPr/>
        <p:txBody>
          <a:bodyPr/>
          <a:lstStyle/>
          <a:p>
            <a:r>
              <a:rPr lang="en-US" smtClean="0"/>
              <a:t>Click on the Analyze menu. Choose Descriptive Statistics and then Frequencies (see Figure 3.2). </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6423767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3.2: SPSS Screenshot of Analyze Menu for Measures of Variability</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739800" y="1475879"/>
            <a:ext cx="5595128" cy="353756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Computing Measures of Variability</a:t>
            </a:r>
            <a:endParaRPr lang="en-US" dirty="0"/>
          </a:p>
        </p:txBody>
      </p:sp>
      <p:sp>
        <p:nvSpPr>
          <p:cNvPr id="7" name="Content Placeholder 6"/>
          <p:cNvSpPr>
            <a:spLocks noGrp="1"/>
          </p:cNvSpPr>
          <p:nvPr>
            <p:ph idx="1"/>
          </p:nvPr>
        </p:nvSpPr>
        <p:spPr/>
        <p:txBody>
          <a:bodyPr/>
          <a:lstStyle/>
          <a:p>
            <a:r>
              <a:rPr lang="en-US" smtClean="0"/>
              <a:t>Move the variable(s) of interest into the Variable(s) box (see Figure 3.3).</a:t>
            </a:r>
          </a:p>
          <a:p>
            <a:r>
              <a:rPr lang="en-US" smtClean="0"/>
              <a:t>Make sure the Display Frequency Tables box is unchecked if you do not want a frequency distribution table.</a:t>
            </a:r>
          </a:p>
          <a:p>
            <a:r>
              <a:rPr lang="en-US" smtClean="0"/>
              <a:t>Click on the Statistics button.</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6423767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3.3: SPSS Screenshot of Choosing Variables for Analysis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503218" y="1524000"/>
            <a:ext cx="6093298" cy="366081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Computing Measures of Variability</a:t>
            </a:r>
            <a:endParaRPr lang="en-US" dirty="0"/>
          </a:p>
        </p:txBody>
      </p:sp>
      <p:sp>
        <p:nvSpPr>
          <p:cNvPr id="7" name="Content Placeholder 6"/>
          <p:cNvSpPr>
            <a:spLocks noGrp="1"/>
          </p:cNvSpPr>
          <p:nvPr>
            <p:ph idx="1"/>
          </p:nvPr>
        </p:nvSpPr>
        <p:spPr/>
        <p:txBody>
          <a:bodyPr/>
          <a:lstStyle/>
          <a:p>
            <a:r>
              <a:rPr lang="en-US" smtClean="0"/>
              <a:t>Click on the boxes for mean, standard deviation, variance, minimum, and maximum, and then</a:t>
            </a:r>
          </a:p>
          <a:p>
            <a:r>
              <a:rPr lang="en-US" smtClean="0"/>
              <a:t>click on the Continue button, and then click OK (see Figure 3.4).</a:t>
            </a:r>
          </a:p>
          <a:p>
            <a:r>
              <a:rPr lang="en-US" smtClean="0"/>
              <a:t>Important Note: SPSS computes the sample standard deviation and variance, not the population values.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27</a:t>
            </a:fld>
            <a:endParaRPr lang="en-US"/>
          </a:p>
        </p:txBody>
      </p:sp>
    </p:spTree>
    <p:extLst>
      <p:ext uri="{BB962C8B-B14F-4D97-AF65-F5344CB8AC3E}">
        <p14:creationId xmlns:p14="http://schemas.microsoft.com/office/powerpoint/2010/main" val="6423767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Figure 3.4: SPSS SPSS Screenshot of Selecting Descriptive Statistics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435472" y="1462099"/>
            <a:ext cx="4120657" cy="35929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Figure 3.5: SPSS Output for Descriptive Statistics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206116" y="1565617"/>
            <a:ext cx="2584357" cy="368120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smtClean="0"/>
              <a:t>Explain what the standard deviation measures</a:t>
            </a:r>
          </a:p>
          <a:p>
            <a:r>
              <a:rPr lang="en-US" smtClean="0"/>
              <a:t>Compute the variance and the standard deviation for a population using a calculator</a:t>
            </a:r>
          </a:p>
          <a:p>
            <a:r>
              <a:rPr lang="en-US" smtClean="0"/>
              <a:t>Compute the variance and the standard deviation for a sample using a calculator and SPSS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dirty="0"/>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Population Variability</a:t>
            </a:r>
            <a:endParaRPr lang="en-US" dirty="0" smtClean="0"/>
          </a:p>
        </p:txBody>
      </p:sp>
      <p:sp>
        <p:nvSpPr>
          <p:cNvPr id="7" name="Content Placeholder 6"/>
          <p:cNvSpPr>
            <a:spLocks noGrp="1"/>
          </p:cNvSpPr>
          <p:nvPr>
            <p:ph idx="1"/>
          </p:nvPr>
        </p:nvSpPr>
        <p:spPr/>
        <p:txBody>
          <a:bodyPr/>
          <a:lstStyle/>
          <a:p>
            <a:r>
              <a:rPr lang="en-US" dirty="0" smtClean="0"/>
              <a:t>How “spread out from center” scores are</a:t>
            </a:r>
          </a:p>
          <a:p>
            <a:pPr lvl="1"/>
            <a:r>
              <a:rPr lang="en-US" dirty="0" smtClean="0"/>
              <a:t>Range</a:t>
            </a:r>
          </a:p>
          <a:p>
            <a:pPr lvl="2"/>
            <a:r>
              <a:rPr lang="en-US" dirty="0" smtClean="0"/>
              <a:t>the difference between the highest and lowest scores.</a:t>
            </a:r>
          </a:p>
          <a:p>
            <a:pPr lvl="1"/>
            <a:r>
              <a:rPr lang="en-US" dirty="0" smtClean="0"/>
              <a:t>Standard deviation</a:t>
            </a:r>
          </a:p>
          <a:p>
            <a:pPr lvl="2"/>
            <a:r>
              <a:rPr lang="en-US" dirty="0" smtClean="0"/>
              <a:t>the typical, or standard, distance each score is from the mean.</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5</a:t>
            </a:fld>
            <a:endParaRPr lang="en-US"/>
          </a:p>
        </p:txBody>
      </p:sp>
      <p:sp>
        <p:nvSpPr>
          <p:cNvPr id="2" name="Title 1"/>
          <p:cNvSpPr>
            <a:spLocks noGrp="1"/>
          </p:cNvSpPr>
          <p:nvPr>
            <p:ph type="title"/>
          </p:nvPr>
        </p:nvSpPr>
        <p:spPr/>
        <p:txBody>
          <a:bodyPr>
            <a:normAutofit fontScale="90000"/>
          </a:bodyPr>
          <a:lstStyle/>
          <a:p>
            <a:r>
              <a:rPr lang="en-US" dirty="0" smtClean="0"/>
              <a:t>Steps in Computing a Population’s Standard Deviation</a:t>
            </a:r>
          </a:p>
        </p:txBody>
      </p:sp>
      <p:sp>
        <p:nvSpPr>
          <p:cNvPr id="3" name="Text Placeholder 2"/>
          <p:cNvSpPr>
            <a:spLocks noGrp="1"/>
          </p:cNvSpPr>
          <p:nvPr>
            <p:ph type="body" idx="1"/>
          </p:nvPr>
        </p:nvSpPr>
        <p:spPr/>
        <p:txBody>
          <a:bodyPr/>
          <a:lstStyle/>
          <a:p>
            <a:r>
              <a:rPr lang="en-US" smtClean="0"/>
              <a:t>Compute the variance and the standard deviation for a population using a calculator</a:t>
            </a:r>
            <a:endParaRPr lang="en-US" dirty="0" smtClean="0"/>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1: Compute the Deviation Scores, (</a:t>
            </a:r>
            <a:r>
              <a:rPr lang="en-US" i="1" dirty="0" smtClean="0"/>
              <a:t>X</a:t>
            </a:r>
            <a:r>
              <a:rPr lang="en-US" dirty="0" smtClean="0"/>
              <a:t> − μ)</a:t>
            </a:r>
          </a:p>
        </p:txBody>
      </p:sp>
      <p:sp>
        <p:nvSpPr>
          <p:cNvPr id="7" name="Content Placeholder 6"/>
          <p:cNvSpPr>
            <a:spLocks noGrp="1"/>
          </p:cNvSpPr>
          <p:nvPr>
            <p:ph idx="1"/>
          </p:nvPr>
        </p:nvSpPr>
        <p:spPr/>
        <p:txBody>
          <a:bodyPr/>
          <a:lstStyle/>
          <a:p>
            <a:r>
              <a:rPr lang="en-US" dirty="0" smtClean="0"/>
              <a:t>Subtract the mean from each score</a:t>
            </a:r>
          </a:p>
          <a:p>
            <a:endParaRPr lang="en-US" dirty="0" smtClean="0"/>
          </a:p>
          <a:p>
            <a:r>
              <a:rPr lang="en-US" dirty="0" smtClean="0"/>
              <a:t>Deviation score</a:t>
            </a:r>
          </a:p>
          <a:p>
            <a:pPr lvl="1"/>
            <a:r>
              <a:rPr lang="en-US" dirty="0" smtClean="0"/>
              <a:t>The distance each score is from the mean</a:t>
            </a:r>
          </a:p>
          <a:p>
            <a:r>
              <a:rPr lang="en-US" dirty="0" smtClean="0"/>
              <a:t>if you sum the deviation scores of any distribution, you get 0.</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3.1: Computing Deviation Scores, Step 1</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286000" y="1539688"/>
            <a:ext cx="4642838" cy="381058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Step 2: Square the Deviation Scores, (</a:t>
            </a:r>
            <a:r>
              <a:rPr lang="en-US" i="1" dirty="0" smtClean="0"/>
              <a:t>X</a:t>
            </a:r>
            <a:r>
              <a:rPr lang="en-US" dirty="0" smtClean="0"/>
              <a:t> − </a:t>
            </a:r>
            <a:r>
              <a:rPr lang="el-GR" dirty="0" smtClean="0"/>
              <a:t>μ)2</a:t>
            </a:r>
            <a:endParaRPr lang="en-US" dirty="0" smtClean="0"/>
          </a:p>
        </p:txBody>
      </p:sp>
      <p:sp>
        <p:nvSpPr>
          <p:cNvPr id="7" name="Content Placeholder 6"/>
          <p:cNvSpPr>
            <a:spLocks noGrp="1"/>
          </p:cNvSpPr>
          <p:nvPr>
            <p:ph idx="1"/>
          </p:nvPr>
        </p:nvSpPr>
        <p:spPr/>
        <p:txBody>
          <a:bodyPr/>
          <a:lstStyle/>
          <a:p>
            <a:r>
              <a:rPr lang="en-US" smtClean="0"/>
              <a:t>Square each deviation score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Table 3.2: Computing Deviation Scores, Step 2</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62000" y="2143540"/>
            <a:ext cx="7780733" cy="300108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256CBF6-5C47-44CD-B9A5-0B6F605893D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72791F70-A4E6-4713-BB9C-D7F0E1FA2A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1595</TotalTime>
  <Words>2028</Words>
  <Application>Microsoft Office PowerPoint</Application>
  <PresentationFormat>On-screen Show (4:3)</PresentationFormat>
  <Paragraphs>225</Paragraphs>
  <Slides>29</Slides>
  <Notes>29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1_Office Theme</vt:lpstr>
      <vt:lpstr>PowerPoint Presentation</vt:lpstr>
      <vt:lpstr>An Introduction to Statistics An Active Learning Approach</vt:lpstr>
      <vt:lpstr>Topics to Cover</vt:lpstr>
      <vt:lpstr>Population Variability</vt:lpstr>
      <vt:lpstr>Steps in Computing a Population’s Standard Deviation</vt:lpstr>
      <vt:lpstr>Step 1: Compute the Deviation Scores, (X − μ)</vt:lpstr>
      <vt:lpstr>Table 3.1: Computing Deviation Scores, Step 1</vt:lpstr>
      <vt:lpstr>Step 2: Square the Deviation Scores, (X − μ)2</vt:lpstr>
      <vt:lpstr>Table 3.2: Computing Deviation Scores, Step 2</vt:lpstr>
      <vt:lpstr>Step 3: Compute the Sum of the Squared Deviation Scores</vt:lpstr>
      <vt:lpstr>Table 3.3: Computing SS With the Definitional method, Step 3</vt:lpstr>
      <vt:lpstr>Table 3.4: Computing SS With the Computational Method</vt:lpstr>
      <vt:lpstr>Step 4: Compute the Variance, σ2</vt:lpstr>
      <vt:lpstr>Step 5: Compute the Standard Deviation, σ</vt:lpstr>
      <vt:lpstr>Table 3.4: Summary of Five Steps to Computing a Population’s Standard Deviation</vt:lpstr>
      <vt:lpstr>Sample Variability</vt:lpstr>
      <vt:lpstr>Steps 1 Through 3: Obtaining the SS</vt:lpstr>
      <vt:lpstr>Step 4: Compute the Sample Variance,SD2</vt:lpstr>
      <vt:lpstr>Step 5: Compute the Sample Standard Deviation, SD</vt:lpstr>
      <vt:lpstr>Table 3.6: Summary of Five Steps to Computing A Sample Standard Deviation.</vt:lpstr>
      <vt:lpstr>SPSS</vt:lpstr>
      <vt:lpstr>Figure 3.1: SPSS Screenshot of Data Entry Screen</vt:lpstr>
      <vt:lpstr>Computing Measures of Variability</vt:lpstr>
      <vt:lpstr>Figure 3.2: SPSS Screenshot of Analyze Menu for Measures of Variability</vt:lpstr>
      <vt:lpstr>Computing Measures of Variability</vt:lpstr>
      <vt:lpstr>Figure 3.3: SPSS Screenshot of Choosing Variables for Analysis</vt:lpstr>
      <vt:lpstr>Computing Measures of Variability</vt:lpstr>
      <vt:lpstr>Figure 3.4: SPSS SPSS Screenshot of Selecting Descriptive Statistics</vt:lpstr>
      <vt:lpstr>Figure 3.5: SPSS Output for Descriptive Statistics</vt:lpstr>
    </vt:vector>
  </TitlesOfParts>
  <Company>Sage Publications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Ponnezhil Selvamohan</cp:lastModifiedBy>
  <cp:revision>398</cp:revision>
  <dcterms:created xsi:type="dcterms:W3CDTF">2015-04-30T00:02:08Z</dcterms:created>
  <dcterms:modified xsi:type="dcterms:W3CDTF">2017-04-19T12:29:45Z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