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75"/>
  </p:notesMasterIdLst>
  <p:handoutMasterIdLst>
    <p:handoutMasterId r:id="rId76"/>
  </p:handoutMasterIdLst>
  <p:sldIdLst>
    <p:sldId id="448" r:id="rId5"/>
    <p:sldId id="256" r:id="rId6"/>
    <p:sldId id="369" r:id="rId7"/>
    <p:sldId id="288" r:id="rId8"/>
    <p:sldId id="367" r:id="rId9"/>
    <p:sldId id="381" r:id="rId10"/>
    <p:sldId id="382" r:id="rId11"/>
    <p:sldId id="383" r:id="rId12"/>
    <p:sldId id="384" r:id="rId13"/>
    <p:sldId id="385" r:id="rId14"/>
    <p:sldId id="386" r:id="rId15"/>
    <p:sldId id="387" r:id="rId16"/>
    <p:sldId id="388" r:id="rId17"/>
    <p:sldId id="389" r:id="rId18"/>
    <p:sldId id="390" r:id="rId19"/>
    <p:sldId id="391" r:id="rId20"/>
    <p:sldId id="415" r:id="rId21"/>
    <p:sldId id="417" r:id="rId22"/>
    <p:sldId id="418" r:id="rId23"/>
    <p:sldId id="419" r:id="rId24"/>
    <p:sldId id="420" r:id="rId25"/>
    <p:sldId id="395" r:id="rId26"/>
    <p:sldId id="396" r:id="rId27"/>
    <p:sldId id="397" r:id="rId28"/>
    <p:sldId id="398" r:id="rId29"/>
    <p:sldId id="399" r:id="rId30"/>
    <p:sldId id="401" r:id="rId31"/>
    <p:sldId id="402" r:id="rId32"/>
    <p:sldId id="421" r:id="rId33"/>
    <p:sldId id="422" r:id="rId34"/>
    <p:sldId id="403" r:id="rId35"/>
    <p:sldId id="423" r:id="rId36"/>
    <p:sldId id="424" r:id="rId37"/>
    <p:sldId id="425" r:id="rId38"/>
    <p:sldId id="426" r:id="rId39"/>
    <p:sldId id="427" r:id="rId40"/>
    <p:sldId id="428" r:id="rId41"/>
    <p:sldId id="429" r:id="rId42"/>
    <p:sldId id="430" r:id="rId43"/>
    <p:sldId id="431" r:id="rId44"/>
    <p:sldId id="432" r:id="rId45"/>
    <p:sldId id="433" r:id="rId46"/>
    <p:sldId id="435" r:id="rId47"/>
    <p:sldId id="434" r:id="rId48"/>
    <p:sldId id="436" r:id="rId49"/>
    <p:sldId id="437" r:id="rId50"/>
    <p:sldId id="439" r:id="rId51"/>
    <p:sldId id="440" r:id="rId52"/>
    <p:sldId id="438" r:id="rId53"/>
    <p:sldId id="411" r:id="rId54"/>
    <p:sldId id="441" r:id="rId55"/>
    <p:sldId id="412" r:id="rId56"/>
    <p:sldId id="442" r:id="rId57"/>
    <p:sldId id="443" r:id="rId58"/>
    <p:sldId id="444" r:id="rId59"/>
    <p:sldId id="413" r:id="rId60"/>
    <p:sldId id="446" r:id="rId61"/>
    <p:sldId id="445" r:id="rId62"/>
    <p:sldId id="447" r:id="rId63"/>
    <p:sldId id="370" r:id="rId64"/>
    <p:sldId id="371" r:id="rId65"/>
    <p:sldId id="378" r:id="rId66"/>
    <p:sldId id="379" r:id="rId67"/>
    <p:sldId id="372" r:id="rId68"/>
    <p:sldId id="373" r:id="rId69"/>
    <p:sldId id="380" r:id="rId70"/>
    <p:sldId id="374" r:id="rId71"/>
    <p:sldId id="375" r:id="rId72"/>
    <p:sldId id="376" r:id="rId73"/>
    <p:sldId id="377" r:id="rId7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onnezhil Selvamohan" initials="PS" lastIdx="3" clrIdx="0">
    <p:extLst>
      <p:ext uri="{19B8F6BF-5375-455C-9EA6-DF929625EA0E}">
        <p15:presenceInfo xmlns:p15="http://schemas.microsoft.com/office/powerpoint/2012/main" userId="Ponnezhil Selvamoh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85" autoAdjust="0"/>
    <p:restoredTop sz="84324" autoAdjust="0"/>
  </p:normalViewPr>
  <p:slideViewPr>
    <p:cSldViewPr>
      <p:cViewPr varScale="1">
        <p:scale>
          <a:sx n="101" d="100"/>
          <a:sy n="101" d="100"/>
        </p:scale>
        <p:origin x="1146" y="11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notesViewPr>
    <p:cSldViewPr>
      <p:cViewPr varScale="1">
        <p:scale>
          <a:sx n="55" d="100"/>
          <a:sy n="55" d="100"/>
        </p:scale>
        <p:origin x="-189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86A929F-1AAA-47B7-A269-906688CFF97B}" type="datetimeFigureOut">
              <a:rPr lang="en-US" smtClean="0"/>
              <a:pPr/>
              <a:t>4/21/2017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8AECDE7-37C0-48C3-863A-905835A2AD60}" type="slidenum">
              <a:rPr lang="en-US" smtClean="0"/>
              <a:pPr/>
              <a:t>‹#›</a:t>
            </a:fld>
            <a:endParaRPr lang="en-US"/>
          </a:p>
        </p:txBody>
      </p:sp>
    </p:spTree>
    <p:extLst>
      <p:ext uri="{BB962C8B-B14F-4D97-AF65-F5344CB8AC3E}">
        <p14:creationId xmlns:p14="http://schemas.microsoft.com/office/powerpoint/2010/main" val="11482688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AF8BA7-C0FF-46D8-91FF-02C5475D13CB}" type="datetimeFigureOut">
              <a:rPr lang="en-US" smtClean="0"/>
              <a:pPr/>
              <a:t>4/21/2017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99FBB7-4B6C-4B5C-AB82-AA7608E49EDC}" type="slidenum">
              <a:rPr lang="en-US" smtClean="0"/>
              <a:pPr/>
              <a:t>‹#›</a:t>
            </a:fld>
            <a:endParaRPr lang="en-US"/>
          </a:p>
        </p:txBody>
      </p:sp>
    </p:spTree>
    <p:extLst>
      <p:ext uri="{BB962C8B-B14F-4D97-AF65-F5344CB8AC3E}">
        <p14:creationId xmlns:p14="http://schemas.microsoft.com/office/powerpoint/2010/main" val="1104277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a:t>
            </a:fld>
            <a:endParaRPr lang="en-US"/>
          </a:p>
        </p:txBody>
      </p:sp>
    </p:spTree>
    <p:extLst>
      <p:ext uri="{BB962C8B-B14F-4D97-AF65-F5344CB8AC3E}">
        <p14:creationId xmlns:p14="http://schemas.microsoft.com/office/powerpoint/2010/main" val="35890547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Learning Objective: Explain the logic of the ANOVA </a:t>
            </a:r>
            <a:r>
              <a:rPr lang="en-US" sz="1200" i="1" kern="1200" dirty="0" smtClean="0">
                <a:solidFill>
                  <a:schemeClr val="tx1"/>
                </a:solidFill>
                <a:effectLst/>
                <a:latin typeface="+mn-lt"/>
                <a:ea typeface="+mn-ea"/>
                <a:cs typeface="+mn-cs"/>
              </a:rPr>
              <a:t>F </a:t>
            </a:r>
            <a:r>
              <a:rPr lang="en-US" sz="1200" kern="1200" dirty="0" smtClean="0">
                <a:solidFill>
                  <a:schemeClr val="tx1"/>
                </a:solidFill>
                <a:effectLst/>
                <a:latin typeface="+mn-lt"/>
                <a:ea typeface="+mn-ea"/>
                <a:cs typeface="+mn-cs"/>
              </a:rPr>
              <a:t>ratio</a:t>
            </a:r>
            <a:br>
              <a:rPr lang="en-US" sz="1200" kern="1200" dirty="0" smtClean="0">
                <a:solidFill>
                  <a:schemeClr val="tx1"/>
                </a:solidFill>
                <a:effectLst/>
                <a:latin typeface="+mn-lt"/>
                <a:ea typeface="+mn-ea"/>
                <a:cs typeface="+mn-cs"/>
              </a:rPr>
            </a:b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11</a:t>
            </a:fld>
            <a:endParaRPr lang="en-US"/>
          </a:p>
        </p:txBody>
      </p:sp>
    </p:spTree>
    <p:extLst>
      <p:ext uri="{BB962C8B-B14F-4D97-AF65-F5344CB8AC3E}">
        <p14:creationId xmlns:p14="http://schemas.microsoft.com/office/powerpoint/2010/main" val="32103831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effectLst/>
                <a:latin typeface="+mn-lt"/>
                <a:ea typeface="+mn-ea"/>
                <a:cs typeface="+mn-cs"/>
              </a:rPr>
              <a:t>Learning Objective: Explain the logic of the ANOVA </a:t>
            </a:r>
            <a:r>
              <a:rPr lang="en-US" sz="1200" i="1" kern="1200" smtClean="0">
                <a:solidFill>
                  <a:schemeClr val="tx1"/>
                </a:solidFill>
                <a:effectLst/>
                <a:latin typeface="+mn-lt"/>
                <a:ea typeface="+mn-ea"/>
                <a:cs typeface="+mn-cs"/>
              </a:rPr>
              <a:t>F </a:t>
            </a:r>
            <a:r>
              <a:rPr lang="en-US" sz="1200" kern="1200" smtClean="0">
                <a:solidFill>
                  <a:schemeClr val="tx1"/>
                </a:solidFill>
                <a:effectLst/>
                <a:latin typeface="+mn-lt"/>
                <a:ea typeface="+mn-ea"/>
                <a:cs typeface="+mn-cs"/>
              </a:rPr>
              <a:t>ratio</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12</a:t>
            </a:fld>
            <a:endParaRPr lang="en-US"/>
          </a:p>
        </p:txBody>
      </p:sp>
    </p:spTree>
    <p:extLst>
      <p:ext uri="{BB962C8B-B14F-4D97-AF65-F5344CB8AC3E}">
        <p14:creationId xmlns:p14="http://schemas.microsoft.com/office/powerpoint/2010/main" val="34696862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Learning Objective: Explain the logic of the ANOVA </a:t>
            </a:r>
            <a:r>
              <a:rPr lang="en-US" sz="1200" i="1" kern="1200" dirty="0" smtClean="0">
                <a:solidFill>
                  <a:schemeClr val="tx1"/>
                </a:solidFill>
                <a:effectLst/>
                <a:latin typeface="+mn-lt"/>
                <a:ea typeface="+mn-ea"/>
                <a:cs typeface="+mn-cs"/>
              </a:rPr>
              <a:t>F </a:t>
            </a:r>
            <a:r>
              <a:rPr lang="en-US" sz="1200" kern="1200" dirty="0" smtClean="0">
                <a:solidFill>
                  <a:schemeClr val="tx1"/>
                </a:solidFill>
                <a:effectLst/>
                <a:latin typeface="+mn-lt"/>
                <a:ea typeface="+mn-ea"/>
                <a:cs typeface="+mn-cs"/>
              </a:rPr>
              <a:t>ratio</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how measurement error, individual differences, and treatment effects influence the numerator and the denominator of the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ratio</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13</a:t>
            </a:fld>
            <a:endParaRPr lang="en-US"/>
          </a:p>
        </p:txBody>
      </p:sp>
    </p:spTree>
    <p:extLst>
      <p:ext uri="{BB962C8B-B14F-4D97-AF65-F5344CB8AC3E}">
        <p14:creationId xmlns:p14="http://schemas.microsoft.com/office/powerpoint/2010/main" val="5603387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Learning Objective: Explain the logic of the ANOVA </a:t>
            </a:r>
            <a:r>
              <a:rPr lang="en-US" sz="1200" i="1" kern="1200" dirty="0" smtClean="0">
                <a:solidFill>
                  <a:schemeClr val="tx1"/>
                </a:solidFill>
                <a:effectLst/>
                <a:latin typeface="+mn-lt"/>
                <a:ea typeface="+mn-ea"/>
                <a:cs typeface="+mn-cs"/>
              </a:rPr>
              <a:t>F </a:t>
            </a:r>
            <a:r>
              <a:rPr lang="en-US" sz="1200" kern="1200" dirty="0" smtClean="0">
                <a:solidFill>
                  <a:schemeClr val="tx1"/>
                </a:solidFill>
                <a:effectLst/>
                <a:latin typeface="+mn-lt"/>
                <a:ea typeface="+mn-ea"/>
                <a:cs typeface="+mn-cs"/>
              </a:rPr>
              <a:t>ratio</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how measurement error, individual differences, and treatment effects influence the numerator and the denominator of the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ratio</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14</a:t>
            </a:fld>
            <a:endParaRPr lang="en-US"/>
          </a:p>
        </p:txBody>
      </p:sp>
    </p:spTree>
    <p:extLst>
      <p:ext uri="{BB962C8B-B14F-4D97-AF65-F5344CB8AC3E}">
        <p14:creationId xmlns:p14="http://schemas.microsoft.com/office/powerpoint/2010/main" val="606062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Learning Objective: Explain the logic of the ANOVA </a:t>
            </a:r>
            <a:r>
              <a:rPr lang="en-US" sz="1200" i="1" kern="1200" dirty="0" smtClean="0">
                <a:solidFill>
                  <a:schemeClr val="tx1"/>
                </a:solidFill>
                <a:effectLst/>
                <a:latin typeface="+mn-lt"/>
                <a:ea typeface="+mn-ea"/>
                <a:cs typeface="+mn-cs"/>
              </a:rPr>
              <a:t>F </a:t>
            </a:r>
            <a:r>
              <a:rPr lang="en-US" sz="1200" kern="1200" dirty="0" smtClean="0">
                <a:solidFill>
                  <a:schemeClr val="tx1"/>
                </a:solidFill>
                <a:effectLst/>
                <a:latin typeface="+mn-lt"/>
                <a:ea typeface="+mn-ea"/>
                <a:cs typeface="+mn-cs"/>
              </a:rPr>
              <a:t>ratio</a:t>
            </a:r>
          </a:p>
          <a:p>
            <a:r>
              <a:rPr lang="en-US" sz="1200" kern="1200" dirty="0" smtClean="0">
                <a:solidFill>
                  <a:schemeClr val="tx1"/>
                </a:solidFill>
                <a:latin typeface="+mn-lt"/>
                <a:ea typeface="+mn-ea"/>
                <a:cs typeface="+mn-cs"/>
              </a:rPr>
              <a:t>Learning Objective: Explain how measurement error, individual differences, and treatment effects influence the numerator and the denominator of the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ratio</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15</a:t>
            </a:fld>
            <a:endParaRPr lang="en-US"/>
          </a:p>
        </p:txBody>
      </p:sp>
    </p:spTree>
    <p:extLst>
      <p:ext uri="{BB962C8B-B14F-4D97-AF65-F5344CB8AC3E}">
        <p14:creationId xmlns:p14="http://schemas.microsoft.com/office/powerpoint/2010/main" val="33826638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16</a:t>
            </a:fld>
            <a:endParaRPr lang="en-US"/>
          </a:p>
        </p:txBody>
      </p:sp>
    </p:spTree>
    <p:extLst>
      <p:ext uri="{BB962C8B-B14F-4D97-AF65-F5344CB8AC3E}">
        <p14:creationId xmlns:p14="http://schemas.microsoft.com/office/powerpoint/2010/main" val="1564152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17</a:t>
            </a:fld>
            <a:endParaRPr lang="en-US"/>
          </a:p>
        </p:txBody>
      </p:sp>
    </p:spTree>
    <p:extLst>
      <p:ext uri="{BB962C8B-B14F-4D97-AF65-F5344CB8AC3E}">
        <p14:creationId xmlns:p14="http://schemas.microsoft.com/office/powerpoint/2010/main" val="41794236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18</a:t>
            </a:fld>
            <a:endParaRPr lang="en-US"/>
          </a:p>
        </p:txBody>
      </p:sp>
    </p:spTree>
    <p:extLst>
      <p:ext uri="{BB962C8B-B14F-4D97-AF65-F5344CB8AC3E}">
        <p14:creationId xmlns:p14="http://schemas.microsoft.com/office/powerpoint/2010/main" val="42205107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In this study, the IV is the type of treatment (CBT, PDT, or NT), and the DV (dependent variable) is each person’s</a:t>
            </a:r>
          </a:p>
          <a:p>
            <a:r>
              <a:rPr lang="en-US" sz="1200" dirty="0" smtClean="0"/>
              <a:t>depression score on the BDI.</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19</a:t>
            </a:fld>
            <a:endParaRPr lang="en-US"/>
          </a:p>
        </p:txBody>
      </p:sp>
    </p:spTree>
    <p:extLst>
      <p:ext uri="{BB962C8B-B14F-4D97-AF65-F5344CB8AC3E}">
        <p14:creationId xmlns:p14="http://schemas.microsoft.com/office/powerpoint/2010/main" val="17525822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20</a:t>
            </a:fld>
            <a:endParaRPr lang="en-US"/>
          </a:p>
        </p:txBody>
      </p:sp>
    </p:spTree>
    <p:extLst>
      <p:ext uri="{BB962C8B-B14F-4D97-AF65-F5344CB8AC3E}">
        <p14:creationId xmlns:p14="http://schemas.microsoft.com/office/powerpoint/2010/main" val="27436304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a:t>
            </a:fld>
            <a:endParaRPr lang="en-US"/>
          </a:p>
        </p:txBody>
      </p:sp>
    </p:spTree>
    <p:extLst>
      <p:ext uri="{BB962C8B-B14F-4D97-AF65-F5344CB8AC3E}">
        <p14:creationId xmlns:p14="http://schemas.microsoft.com/office/powerpoint/2010/main" val="4912044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p. 372</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The statistical assumptions for independent </a:t>
            </a:r>
            <a:r>
              <a:rPr lang="en-US" sz="1200" i="1" kern="1200" baseline="0" dirty="0" smtClean="0">
                <a:solidFill>
                  <a:schemeClr val="tx1"/>
                </a:solidFill>
                <a:latin typeface="+mn-lt"/>
                <a:ea typeface="+mn-ea"/>
                <a:cs typeface="+mn-cs"/>
              </a:rPr>
              <a:t>t </a:t>
            </a:r>
            <a:r>
              <a:rPr lang="en-US" sz="1200" i="0" kern="1200" baseline="0" dirty="0" smtClean="0">
                <a:solidFill>
                  <a:schemeClr val="tx1"/>
                </a:solidFill>
                <a:latin typeface="+mn-lt"/>
                <a:ea typeface="+mn-ea"/>
                <a:cs typeface="+mn-cs"/>
              </a:rPr>
              <a:t>tests and independent ANOVAs are identical.</a:t>
            </a:r>
            <a:r>
              <a:rPr lang="en-US" sz="1200" kern="1200" dirty="0" smtClean="0">
                <a:solidFill>
                  <a:schemeClr val="tx1"/>
                </a:solidFill>
                <a:latin typeface="+mn-lt"/>
                <a:ea typeface="+mn-ea"/>
                <a:cs typeface="+mn-cs"/>
              </a:rPr>
              <a:t>”</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21</a:t>
            </a:fld>
            <a:endParaRPr lang="en-US"/>
          </a:p>
        </p:txBody>
      </p:sp>
    </p:spTree>
    <p:extLst>
      <p:ext uri="{BB962C8B-B14F-4D97-AF65-F5344CB8AC3E}">
        <p14:creationId xmlns:p14="http://schemas.microsoft.com/office/powerpoint/2010/main" val="41695644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p. 372</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The statistical assumptions for independent </a:t>
            </a:r>
            <a:r>
              <a:rPr lang="en-US" sz="1200" i="1" kern="1200" baseline="0" dirty="0" smtClean="0">
                <a:solidFill>
                  <a:schemeClr val="tx1"/>
                </a:solidFill>
                <a:latin typeface="+mn-lt"/>
                <a:ea typeface="+mn-ea"/>
                <a:cs typeface="+mn-cs"/>
              </a:rPr>
              <a:t>t </a:t>
            </a:r>
            <a:r>
              <a:rPr lang="en-US" sz="1200" i="0" kern="1200" baseline="0" dirty="0" smtClean="0">
                <a:solidFill>
                  <a:schemeClr val="tx1"/>
                </a:solidFill>
                <a:latin typeface="+mn-lt"/>
                <a:ea typeface="+mn-ea"/>
                <a:cs typeface="+mn-cs"/>
              </a:rPr>
              <a:t>tests and independent ANOVAs are identical.</a:t>
            </a:r>
            <a:r>
              <a:rPr lang="en-US" sz="1200" kern="1200" dirty="0" smtClean="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22</a:t>
            </a:fld>
            <a:endParaRPr lang="en-US"/>
          </a:p>
        </p:txBody>
      </p:sp>
    </p:spTree>
    <p:extLst>
      <p:ext uri="{BB962C8B-B14F-4D97-AF65-F5344CB8AC3E}">
        <p14:creationId xmlns:p14="http://schemas.microsoft.com/office/powerpoint/2010/main" val="2518995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23</a:t>
            </a:fld>
            <a:endParaRPr lang="en-US"/>
          </a:p>
        </p:txBody>
      </p:sp>
    </p:spTree>
    <p:extLst>
      <p:ext uri="{BB962C8B-B14F-4D97-AF65-F5344CB8AC3E}">
        <p14:creationId xmlns:p14="http://schemas.microsoft.com/office/powerpoint/2010/main" val="16947284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 370 </a:t>
            </a:r>
            <a:br>
              <a:rPr lang="en-US" dirty="0" smtClean="0"/>
            </a:br>
            <a:r>
              <a:rPr lang="en-US" dirty="0" smtClean="0"/>
              <a:t>“</a:t>
            </a:r>
            <a:r>
              <a:rPr lang="en-US" sz="1200" kern="1200" baseline="0" dirty="0" smtClean="0">
                <a:solidFill>
                  <a:schemeClr val="tx1"/>
                </a:solidFill>
                <a:latin typeface="+mn-lt"/>
                <a:ea typeface="+mn-ea"/>
                <a:cs typeface="+mn-cs"/>
              </a:rPr>
              <a:t>With a sample size of 30, it is very likely that the assumption of normality will be met. However, other issues need</a:t>
            </a:r>
          </a:p>
          <a:p>
            <a:r>
              <a:rPr lang="en-US" sz="1200" kern="1200" baseline="0" dirty="0" smtClean="0">
                <a:solidFill>
                  <a:schemeClr val="tx1"/>
                </a:solidFill>
                <a:latin typeface="+mn-lt"/>
                <a:ea typeface="+mn-ea"/>
                <a:cs typeface="+mn-cs"/>
              </a:rPr>
              <a:t>to be considered when designing a study, including Type I error, statistical power, and effect sizes. When designing</a:t>
            </a:r>
          </a:p>
          <a:p>
            <a:r>
              <a:rPr lang="en-US" sz="1200" kern="1200" baseline="0" dirty="0" smtClean="0">
                <a:solidFill>
                  <a:schemeClr val="tx1"/>
                </a:solidFill>
                <a:latin typeface="+mn-lt"/>
                <a:ea typeface="+mn-ea"/>
                <a:cs typeface="+mn-cs"/>
              </a:rPr>
              <a:t>a study, we encourage you to consult Jacob Cohen’s (1992) classic article.</a:t>
            </a:r>
            <a:r>
              <a:rPr lang="en-US" dirty="0" smtClean="0"/>
              <a:t>”</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24</a:t>
            </a:fld>
            <a:endParaRPr lang="en-US"/>
          </a:p>
        </p:txBody>
      </p:sp>
    </p:spTree>
    <p:extLst>
      <p:ext uri="{BB962C8B-B14F-4D97-AF65-F5344CB8AC3E}">
        <p14:creationId xmlns:p14="http://schemas.microsoft.com/office/powerpoint/2010/main" val="23189690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25</a:t>
            </a:fld>
            <a:endParaRPr lang="en-US"/>
          </a:p>
        </p:txBody>
      </p:sp>
    </p:spTree>
    <p:extLst>
      <p:ext uri="{BB962C8B-B14F-4D97-AF65-F5344CB8AC3E}">
        <p14:creationId xmlns:p14="http://schemas.microsoft.com/office/powerpoint/2010/main" val="7104512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 373</a:t>
            </a:r>
            <a:br>
              <a:rPr lang="en-US" dirty="0" smtClean="0"/>
            </a:br>
            <a:r>
              <a:rPr lang="en-US" dirty="0" smtClean="0"/>
              <a:t>“</a:t>
            </a:r>
            <a:r>
              <a:rPr lang="en-US" sz="1200" kern="1200" baseline="0" dirty="0" smtClean="0">
                <a:solidFill>
                  <a:schemeClr val="tx1"/>
                </a:solidFill>
                <a:latin typeface="+mn-lt"/>
                <a:ea typeface="+mn-ea"/>
                <a:cs typeface="+mn-cs"/>
              </a:rPr>
              <a:t>Note that the research hypothesis is not specifying that </a:t>
            </a:r>
            <a:r>
              <a:rPr lang="en-US" sz="1200" i="1" kern="1200" baseline="0" dirty="0" smtClean="0">
                <a:solidFill>
                  <a:schemeClr val="tx1"/>
                </a:solidFill>
                <a:latin typeface="+mn-lt"/>
                <a:ea typeface="+mn-ea"/>
                <a:cs typeface="+mn-cs"/>
              </a:rPr>
              <a:t>all of </a:t>
            </a:r>
            <a:r>
              <a:rPr lang="en-US" sz="1200" kern="1200" baseline="0" dirty="0" smtClean="0">
                <a:solidFill>
                  <a:schemeClr val="tx1"/>
                </a:solidFill>
                <a:latin typeface="+mn-lt"/>
                <a:ea typeface="+mn-ea"/>
                <a:cs typeface="+mn-cs"/>
              </a:rPr>
              <a:t>the population means are different</a:t>
            </a:r>
            <a:r>
              <a:rPr lang="en-US" dirty="0" smtClean="0"/>
              <a:t>”</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26</a:t>
            </a:fld>
            <a:endParaRPr lang="en-US"/>
          </a:p>
        </p:txBody>
      </p:sp>
    </p:spTree>
    <p:extLst>
      <p:ext uri="{BB962C8B-B14F-4D97-AF65-F5344CB8AC3E}">
        <p14:creationId xmlns:p14="http://schemas.microsoft.com/office/powerpoint/2010/main" val="26237357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Write null and research hypotheses using symbols and words</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27</a:t>
            </a:fld>
            <a:endParaRPr lang="en-US"/>
          </a:p>
        </p:txBody>
      </p:sp>
    </p:spTree>
    <p:extLst>
      <p:ext uri="{BB962C8B-B14F-4D97-AF65-F5344CB8AC3E}">
        <p14:creationId xmlns:p14="http://schemas.microsoft.com/office/powerpoint/2010/main" val="11000818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Complete an ANOVA summary table by computing the degrees of freedom, </a:t>
            </a:r>
            <a:r>
              <a:rPr lang="en-US" sz="1200" i="1" kern="1200" dirty="0" smtClean="0">
                <a:solidFill>
                  <a:schemeClr val="tx1"/>
                </a:solidFill>
                <a:latin typeface="+mn-lt"/>
                <a:ea typeface="+mn-ea"/>
                <a:cs typeface="+mn-cs"/>
              </a:rPr>
              <a:t>SS</a:t>
            </a:r>
            <a:r>
              <a:rPr lang="en-US" i="1" dirty="0" smtClean="0"/>
              <a:t>s</a:t>
            </a:r>
            <a:r>
              <a:rPr lang="en-US" sz="1200" kern="1200" dirty="0" smtClean="0">
                <a:solidFill>
                  <a:schemeClr val="tx1"/>
                </a:solidFill>
                <a:latin typeface="+mn-lt"/>
                <a:ea typeface="+mn-ea"/>
                <a:cs typeface="+mn-cs"/>
              </a:rPr>
              <a:t>, </a:t>
            </a:r>
            <a:r>
              <a:rPr lang="en-US" sz="1200" i="1" kern="1200" dirty="0" smtClean="0">
                <a:solidFill>
                  <a:schemeClr val="tx1"/>
                </a:solidFill>
                <a:latin typeface="+mn-lt"/>
                <a:ea typeface="+mn-ea"/>
                <a:cs typeface="+mn-cs"/>
              </a:rPr>
              <a:t>MS</a:t>
            </a:r>
            <a:r>
              <a:rPr lang="en-US" sz="1200" i="0" kern="1200" dirty="0" smtClean="0">
                <a:solidFill>
                  <a:schemeClr val="tx1"/>
                </a:solidFill>
                <a:latin typeface="+mn-lt"/>
                <a:ea typeface="+mn-ea"/>
                <a:cs typeface="+mn-cs"/>
              </a:rPr>
              <a:t>s</a:t>
            </a:r>
            <a:r>
              <a:rPr lang="en-US" sz="1200" kern="1200" dirty="0" smtClean="0">
                <a:solidFill>
                  <a:schemeClr val="tx1"/>
                </a:solidFill>
                <a:latin typeface="+mn-lt"/>
                <a:ea typeface="+mn-ea"/>
                <a:cs typeface="+mn-cs"/>
              </a:rPr>
              <a:t>, and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ratio</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28</a:t>
            </a:fld>
            <a:endParaRPr lang="en-US"/>
          </a:p>
        </p:txBody>
      </p:sp>
    </p:spTree>
    <p:extLst>
      <p:ext uri="{BB962C8B-B14F-4D97-AF65-F5344CB8AC3E}">
        <p14:creationId xmlns:p14="http://schemas.microsoft.com/office/powerpoint/2010/main" val="2824953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Complete an ANOVA summary table by computing the degrees of freedom, </a:t>
            </a:r>
            <a:r>
              <a:rPr lang="en-US" sz="1200" i="1" kern="1200" dirty="0" smtClean="0">
                <a:solidFill>
                  <a:schemeClr val="tx1"/>
                </a:solidFill>
                <a:latin typeface="+mn-lt"/>
                <a:ea typeface="+mn-ea"/>
                <a:cs typeface="+mn-cs"/>
              </a:rPr>
              <a:t>SS</a:t>
            </a:r>
            <a:r>
              <a:rPr lang="en-US" sz="1200" kern="1200" dirty="0" smtClean="0">
                <a:solidFill>
                  <a:schemeClr val="tx1"/>
                </a:solidFill>
                <a:latin typeface="+mn-lt"/>
                <a:ea typeface="+mn-ea"/>
                <a:cs typeface="+mn-cs"/>
              </a:rPr>
              <a:t>s, </a:t>
            </a:r>
            <a:r>
              <a:rPr lang="en-US" sz="1200" i="1" kern="1200" dirty="0" smtClean="0">
                <a:solidFill>
                  <a:schemeClr val="tx1"/>
                </a:solidFill>
                <a:latin typeface="+mn-lt"/>
                <a:ea typeface="+mn-ea"/>
                <a:cs typeface="+mn-cs"/>
              </a:rPr>
              <a:t>MS</a:t>
            </a:r>
            <a:r>
              <a:rPr lang="en-US" sz="1200" kern="1200" dirty="0" smtClean="0">
                <a:solidFill>
                  <a:schemeClr val="tx1"/>
                </a:solidFill>
                <a:latin typeface="+mn-lt"/>
                <a:ea typeface="+mn-ea"/>
                <a:cs typeface="+mn-cs"/>
              </a:rPr>
              <a:t>s, and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ratio</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29</a:t>
            </a:fld>
            <a:endParaRPr lang="en-US"/>
          </a:p>
        </p:txBody>
      </p:sp>
    </p:spTree>
    <p:extLst>
      <p:ext uri="{BB962C8B-B14F-4D97-AF65-F5344CB8AC3E}">
        <p14:creationId xmlns:p14="http://schemas.microsoft.com/office/powerpoint/2010/main" val="28251053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Complete an ANOVA summary table by computing the degrees of freedom, </a:t>
            </a:r>
            <a:r>
              <a:rPr lang="en-US" sz="1200" i="1" kern="1200" dirty="0" smtClean="0">
                <a:solidFill>
                  <a:schemeClr val="tx1"/>
                </a:solidFill>
                <a:latin typeface="+mn-lt"/>
                <a:ea typeface="+mn-ea"/>
                <a:cs typeface="+mn-cs"/>
              </a:rPr>
              <a:t>SS</a:t>
            </a:r>
            <a:r>
              <a:rPr lang="en-US" sz="1200" kern="1200" dirty="0" smtClean="0">
                <a:solidFill>
                  <a:schemeClr val="tx1"/>
                </a:solidFill>
                <a:latin typeface="+mn-lt"/>
                <a:ea typeface="+mn-ea"/>
                <a:cs typeface="+mn-cs"/>
              </a:rPr>
              <a:t>s, </a:t>
            </a:r>
            <a:r>
              <a:rPr lang="en-US" sz="1200" i="1" kern="1200" dirty="0" smtClean="0">
                <a:solidFill>
                  <a:schemeClr val="tx1"/>
                </a:solidFill>
                <a:latin typeface="+mn-lt"/>
                <a:ea typeface="+mn-ea"/>
                <a:cs typeface="+mn-cs"/>
              </a:rPr>
              <a:t>MS</a:t>
            </a:r>
            <a:r>
              <a:rPr lang="en-US" sz="1200" kern="1200" dirty="0" smtClean="0">
                <a:solidFill>
                  <a:schemeClr val="tx1"/>
                </a:solidFill>
                <a:latin typeface="+mn-lt"/>
                <a:ea typeface="+mn-ea"/>
                <a:cs typeface="+mn-cs"/>
              </a:rPr>
              <a:t>s, and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ratio</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30</a:t>
            </a:fld>
            <a:endParaRPr lang="en-US"/>
          </a:p>
        </p:txBody>
      </p:sp>
    </p:spTree>
    <p:extLst>
      <p:ext uri="{BB962C8B-B14F-4D97-AF65-F5344CB8AC3E}">
        <p14:creationId xmlns:p14="http://schemas.microsoft.com/office/powerpoint/2010/main" val="32182597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a:t>
            </a:fld>
            <a:endParaRPr lang="en-US"/>
          </a:p>
        </p:txBody>
      </p:sp>
    </p:spTree>
    <p:extLst>
      <p:ext uri="{BB962C8B-B14F-4D97-AF65-F5344CB8AC3E}">
        <p14:creationId xmlns:p14="http://schemas.microsoft.com/office/powerpoint/2010/main" val="8531456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Complete an ANOVA summary table by computing the degrees of freedom, </a:t>
            </a:r>
            <a:r>
              <a:rPr lang="en-US" sz="1200" i="1" kern="1200" dirty="0" smtClean="0">
                <a:solidFill>
                  <a:schemeClr val="tx1"/>
                </a:solidFill>
                <a:latin typeface="+mn-lt"/>
                <a:ea typeface="+mn-ea"/>
                <a:cs typeface="+mn-cs"/>
              </a:rPr>
              <a:t>SS</a:t>
            </a:r>
            <a:r>
              <a:rPr lang="en-US" sz="1200" kern="1200" dirty="0" smtClean="0">
                <a:solidFill>
                  <a:schemeClr val="tx1"/>
                </a:solidFill>
                <a:latin typeface="+mn-lt"/>
                <a:ea typeface="+mn-ea"/>
                <a:cs typeface="+mn-cs"/>
              </a:rPr>
              <a:t>s, </a:t>
            </a:r>
            <a:r>
              <a:rPr lang="en-US" sz="1200" i="1" kern="1200" dirty="0" smtClean="0">
                <a:solidFill>
                  <a:schemeClr val="tx1"/>
                </a:solidFill>
                <a:latin typeface="+mn-lt"/>
                <a:ea typeface="+mn-ea"/>
                <a:cs typeface="+mn-cs"/>
              </a:rPr>
              <a:t>MS</a:t>
            </a:r>
            <a:r>
              <a:rPr lang="en-US" sz="1200" kern="1200" dirty="0" smtClean="0">
                <a:solidFill>
                  <a:schemeClr val="tx1"/>
                </a:solidFill>
                <a:latin typeface="+mn-lt"/>
                <a:ea typeface="+mn-ea"/>
                <a:cs typeface="+mn-cs"/>
              </a:rPr>
              <a:t>s, and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ratio</a:t>
            </a: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31</a:t>
            </a:fld>
            <a:endParaRPr lang="en-US"/>
          </a:p>
        </p:txBody>
      </p:sp>
    </p:spTree>
    <p:extLst>
      <p:ext uri="{BB962C8B-B14F-4D97-AF65-F5344CB8AC3E}">
        <p14:creationId xmlns:p14="http://schemas.microsoft.com/office/powerpoint/2010/main" val="15250369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Complete an ANOVA summary table by computing the degrees of freedom, </a:t>
            </a:r>
            <a:r>
              <a:rPr lang="en-US" sz="1200" i="1" kern="1200" dirty="0" smtClean="0">
                <a:solidFill>
                  <a:schemeClr val="tx1"/>
                </a:solidFill>
                <a:latin typeface="+mn-lt"/>
                <a:ea typeface="+mn-ea"/>
                <a:cs typeface="+mn-cs"/>
              </a:rPr>
              <a:t>SS</a:t>
            </a:r>
            <a:r>
              <a:rPr lang="en-US" sz="1200" kern="1200" dirty="0" smtClean="0">
                <a:solidFill>
                  <a:schemeClr val="tx1"/>
                </a:solidFill>
                <a:latin typeface="+mn-lt"/>
                <a:ea typeface="+mn-ea"/>
                <a:cs typeface="+mn-cs"/>
              </a:rPr>
              <a:t>s, </a:t>
            </a:r>
            <a:r>
              <a:rPr lang="en-US" sz="1200" i="1" kern="1200" dirty="0" smtClean="0">
                <a:solidFill>
                  <a:schemeClr val="tx1"/>
                </a:solidFill>
                <a:latin typeface="+mn-lt"/>
                <a:ea typeface="+mn-ea"/>
                <a:cs typeface="+mn-cs"/>
              </a:rPr>
              <a:t>MS</a:t>
            </a:r>
            <a:r>
              <a:rPr lang="en-US" sz="1200" kern="1200" dirty="0" smtClean="0">
                <a:solidFill>
                  <a:schemeClr val="tx1"/>
                </a:solidFill>
                <a:latin typeface="+mn-lt"/>
                <a:ea typeface="+mn-ea"/>
                <a:cs typeface="+mn-cs"/>
              </a:rPr>
              <a:t>s, and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ratio</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p. 376</a:t>
            </a:r>
          </a:p>
          <a:p>
            <a:r>
              <a:rPr lang="en-US" sz="1200" kern="1200" dirty="0" smtClean="0">
                <a:solidFill>
                  <a:schemeClr val="tx1"/>
                </a:solidFill>
                <a:latin typeface="+mn-lt"/>
                <a:ea typeface="+mn-ea"/>
                <a:cs typeface="+mn-cs"/>
              </a:rPr>
              <a:t>“</a:t>
            </a:r>
            <a:r>
              <a:rPr lang="en-US" sz="1200" i="1" kern="1200" dirty="0" smtClean="0">
                <a:solidFill>
                  <a:schemeClr val="tx1"/>
                </a:solidFill>
                <a:latin typeface="+mn-lt"/>
                <a:ea typeface="+mn-ea"/>
                <a:cs typeface="+mn-cs"/>
              </a:rPr>
              <a:t>No</a:t>
            </a:r>
            <a:r>
              <a:rPr lang="en-US" sz="1200" i="1" kern="1200" baseline="0" dirty="0" smtClean="0">
                <a:solidFill>
                  <a:schemeClr val="tx1"/>
                </a:solidFill>
                <a:latin typeface="+mn-lt"/>
                <a:ea typeface="+mn-ea"/>
                <a:cs typeface="+mn-cs"/>
              </a:rPr>
              <a:t>te: </a:t>
            </a:r>
            <a:r>
              <a:rPr lang="en-US" sz="1200" i="0" kern="1200" baseline="0" dirty="0" smtClean="0">
                <a:solidFill>
                  <a:schemeClr val="tx1"/>
                </a:solidFill>
                <a:latin typeface="+mn-lt"/>
                <a:ea typeface="+mn-ea"/>
                <a:cs typeface="+mn-cs"/>
              </a:rPr>
              <a:t>g = number of IV conditions (g = 3; CBT, PDT, NT), </a:t>
            </a:r>
            <a:r>
              <a:rPr lang="en-US" sz="1200" i="1" kern="1200" baseline="0" dirty="0" smtClean="0">
                <a:solidFill>
                  <a:schemeClr val="tx1"/>
                </a:solidFill>
                <a:latin typeface="+mn-lt"/>
                <a:ea typeface="+mn-ea"/>
                <a:cs typeface="+mn-cs"/>
              </a:rPr>
              <a:t>N </a:t>
            </a:r>
            <a:r>
              <a:rPr lang="en-US" sz="1200" i="0" kern="1200" baseline="0" dirty="0" smtClean="0">
                <a:solidFill>
                  <a:schemeClr val="tx1"/>
                </a:solidFill>
                <a:latin typeface="+mn-lt"/>
                <a:ea typeface="+mn-ea"/>
                <a:cs typeface="+mn-cs"/>
              </a:rPr>
              <a:t>= number of people in the study (in this case, 18), and </a:t>
            </a:r>
            <a:r>
              <a:rPr lang="en-US" sz="1200" i="1" kern="1200" baseline="0" dirty="0" smtClean="0">
                <a:solidFill>
                  <a:schemeClr val="tx1"/>
                </a:solidFill>
                <a:latin typeface="+mn-lt"/>
                <a:ea typeface="+mn-ea"/>
                <a:cs typeface="+mn-cs"/>
              </a:rPr>
              <a:t>n = </a:t>
            </a:r>
            <a:r>
              <a:rPr lang="en-US" sz="1200" i="0" kern="1200" baseline="0" dirty="0" smtClean="0">
                <a:solidFill>
                  <a:schemeClr val="tx1"/>
                </a:solidFill>
                <a:latin typeface="+mn-lt"/>
                <a:ea typeface="+mn-ea"/>
                <a:cs typeface="+mn-cs"/>
              </a:rPr>
              <a:t>number of scores </a:t>
            </a:r>
            <a:r>
              <a:rPr lang="en-US" sz="1200" kern="1200" baseline="0" dirty="0" smtClean="0">
                <a:solidFill>
                  <a:schemeClr val="tx1"/>
                </a:solidFill>
                <a:latin typeface="+mn-lt"/>
                <a:ea typeface="+mn-ea"/>
                <a:cs typeface="+mn-cs"/>
              </a:rPr>
              <a:t>in each condition.</a:t>
            </a:r>
            <a:r>
              <a:rPr lang="en-US" sz="1200" kern="1200" dirty="0" smtClean="0">
                <a:solidFill>
                  <a:schemeClr val="tx1"/>
                </a:solidFill>
                <a:latin typeface="+mn-lt"/>
                <a:ea typeface="+mn-ea"/>
                <a:cs typeface="+mn-cs"/>
              </a:rPr>
              <a:t>”</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32</a:t>
            </a:fld>
            <a:endParaRPr lang="en-US"/>
          </a:p>
        </p:txBody>
      </p:sp>
    </p:spTree>
    <p:extLst>
      <p:ext uri="{BB962C8B-B14F-4D97-AF65-F5344CB8AC3E}">
        <p14:creationId xmlns:p14="http://schemas.microsoft.com/office/powerpoint/2010/main" val="39742192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Complete an ANOVA summary table by computing the degrees of freedom, </a:t>
            </a:r>
            <a:r>
              <a:rPr lang="en-US" sz="1200" i="1" kern="1200" dirty="0" smtClean="0">
                <a:solidFill>
                  <a:schemeClr val="tx1"/>
                </a:solidFill>
                <a:latin typeface="+mn-lt"/>
                <a:ea typeface="+mn-ea"/>
                <a:cs typeface="+mn-cs"/>
              </a:rPr>
              <a:t>SS</a:t>
            </a:r>
            <a:r>
              <a:rPr lang="en-US" sz="1200" kern="1200" dirty="0" smtClean="0">
                <a:solidFill>
                  <a:schemeClr val="tx1"/>
                </a:solidFill>
                <a:latin typeface="+mn-lt"/>
                <a:ea typeface="+mn-ea"/>
                <a:cs typeface="+mn-cs"/>
              </a:rPr>
              <a:t>s, </a:t>
            </a:r>
            <a:r>
              <a:rPr lang="en-US" sz="1200" i="1" kern="1200" dirty="0" smtClean="0">
                <a:solidFill>
                  <a:schemeClr val="tx1"/>
                </a:solidFill>
                <a:latin typeface="+mn-lt"/>
                <a:ea typeface="+mn-ea"/>
                <a:cs typeface="+mn-cs"/>
              </a:rPr>
              <a:t>MS</a:t>
            </a:r>
            <a:r>
              <a:rPr lang="en-US" sz="1200" kern="1200" dirty="0" smtClean="0">
                <a:solidFill>
                  <a:schemeClr val="tx1"/>
                </a:solidFill>
                <a:latin typeface="+mn-lt"/>
                <a:ea typeface="+mn-ea"/>
                <a:cs typeface="+mn-cs"/>
              </a:rPr>
              <a:t>s, and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ratio</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p. 376,</a:t>
            </a:r>
            <a:r>
              <a:rPr lang="en-US" sz="1200" kern="1200" baseline="0" dirty="0" smtClean="0">
                <a:solidFill>
                  <a:schemeClr val="tx1"/>
                </a:solidFill>
                <a:latin typeface="+mn-lt"/>
                <a:ea typeface="+mn-ea"/>
                <a:cs typeface="+mn-cs"/>
              </a:rPr>
              <a:t> no table number</a:t>
            </a:r>
            <a:endParaRPr lang="en-US" sz="1200" kern="1200" dirty="0" smtClean="0">
              <a:solidFill>
                <a:schemeClr val="tx1"/>
              </a:solidFill>
              <a:latin typeface="+mn-lt"/>
              <a:ea typeface="+mn-ea"/>
              <a:cs typeface="+mn-cs"/>
            </a:endParaRP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33</a:t>
            </a:fld>
            <a:endParaRPr lang="en-US"/>
          </a:p>
        </p:txBody>
      </p:sp>
    </p:spTree>
    <p:extLst>
      <p:ext uri="{BB962C8B-B14F-4D97-AF65-F5344CB8AC3E}">
        <p14:creationId xmlns:p14="http://schemas.microsoft.com/office/powerpoint/2010/main" val="10371266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Complete an ANOVA summary table by computing the degrees of freedom, </a:t>
            </a:r>
            <a:r>
              <a:rPr lang="en-US" sz="1200" i="1" kern="1200" dirty="0" smtClean="0">
                <a:solidFill>
                  <a:schemeClr val="tx1"/>
                </a:solidFill>
                <a:latin typeface="+mn-lt"/>
                <a:ea typeface="+mn-ea"/>
                <a:cs typeface="+mn-cs"/>
              </a:rPr>
              <a:t>SS</a:t>
            </a:r>
            <a:r>
              <a:rPr lang="en-US" sz="1200" kern="1200" dirty="0" smtClean="0">
                <a:solidFill>
                  <a:schemeClr val="tx1"/>
                </a:solidFill>
                <a:latin typeface="+mn-lt"/>
                <a:ea typeface="+mn-ea"/>
                <a:cs typeface="+mn-cs"/>
              </a:rPr>
              <a:t>s, </a:t>
            </a:r>
            <a:r>
              <a:rPr lang="en-US" sz="1200" i="1" kern="1200" dirty="0" smtClean="0">
                <a:solidFill>
                  <a:schemeClr val="tx1"/>
                </a:solidFill>
                <a:latin typeface="+mn-lt"/>
                <a:ea typeface="+mn-ea"/>
                <a:cs typeface="+mn-cs"/>
              </a:rPr>
              <a:t>MS</a:t>
            </a:r>
            <a:r>
              <a:rPr lang="en-US" sz="1200" kern="1200" dirty="0" smtClean="0">
                <a:solidFill>
                  <a:schemeClr val="tx1"/>
                </a:solidFill>
                <a:latin typeface="+mn-lt"/>
                <a:ea typeface="+mn-ea"/>
                <a:cs typeface="+mn-cs"/>
              </a:rPr>
              <a:t>s, and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ratio</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34</a:t>
            </a:fld>
            <a:endParaRPr lang="en-US"/>
          </a:p>
        </p:txBody>
      </p:sp>
    </p:spTree>
    <p:extLst>
      <p:ext uri="{BB962C8B-B14F-4D97-AF65-F5344CB8AC3E}">
        <p14:creationId xmlns:p14="http://schemas.microsoft.com/office/powerpoint/2010/main" val="12466370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Complete an ANOVA summary table by computing the degrees of freedom, </a:t>
            </a:r>
            <a:r>
              <a:rPr lang="en-US" sz="1200" i="1" kern="1200" dirty="0" smtClean="0">
                <a:solidFill>
                  <a:schemeClr val="tx1"/>
                </a:solidFill>
                <a:latin typeface="+mn-lt"/>
                <a:ea typeface="+mn-ea"/>
                <a:cs typeface="+mn-cs"/>
              </a:rPr>
              <a:t>SS</a:t>
            </a:r>
            <a:r>
              <a:rPr lang="en-US" sz="1200" kern="1200" dirty="0" smtClean="0">
                <a:solidFill>
                  <a:schemeClr val="tx1"/>
                </a:solidFill>
                <a:latin typeface="+mn-lt"/>
                <a:ea typeface="+mn-ea"/>
                <a:cs typeface="+mn-cs"/>
              </a:rPr>
              <a:t>s, </a:t>
            </a:r>
            <a:r>
              <a:rPr lang="en-US" sz="1200" i="1" kern="1200" dirty="0" smtClean="0">
                <a:solidFill>
                  <a:schemeClr val="tx1"/>
                </a:solidFill>
                <a:latin typeface="+mn-lt"/>
                <a:ea typeface="+mn-ea"/>
                <a:cs typeface="+mn-cs"/>
              </a:rPr>
              <a:t>MS</a:t>
            </a:r>
            <a:r>
              <a:rPr lang="en-US" sz="1200" kern="1200" dirty="0" smtClean="0">
                <a:solidFill>
                  <a:schemeClr val="tx1"/>
                </a:solidFill>
                <a:latin typeface="+mn-lt"/>
                <a:ea typeface="+mn-ea"/>
                <a:cs typeface="+mn-cs"/>
              </a:rPr>
              <a:t>s, and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ratio</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35</a:t>
            </a:fld>
            <a:endParaRPr lang="en-US"/>
          </a:p>
        </p:txBody>
      </p:sp>
    </p:spTree>
    <p:extLst>
      <p:ext uri="{BB962C8B-B14F-4D97-AF65-F5344CB8AC3E}">
        <p14:creationId xmlns:p14="http://schemas.microsoft.com/office/powerpoint/2010/main" val="27271944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Complete an ANOVA summary table by computing the degrees of freedom, </a:t>
            </a:r>
            <a:r>
              <a:rPr lang="en-US" sz="1200" i="1" kern="1200" dirty="0" smtClean="0">
                <a:solidFill>
                  <a:schemeClr val="tx1"/>
                </a:solidFill>
                <a:latin typeface="+mn-lt"/>
                <a:ea typeface="+mn-ea"/>
                <a:cs typeface="+mn-cs"/>
              </a:rPr>
              <a:t>SS</a:t>
            </a:r>
            <a:r>
              <a:rPr lang="en-US" sz="1200" kern="1200" dirty="0" smtClean="0">
                <a:solidFill>
                  <a:schemeClr val="tx1"/>
                </a:solidFill>
                <a:latin typeface="+mn-lt"/>
                <a:ea typeface="+mn-ea"/>
                <a:cs typeface="+mn-cs"/>
              </a:rPr>
              <a:t>s, </a:t>
            </a:r>
            <a:r>
              <a:rPr lang="en-US" sz="1200" i="1" kern="1200" dirty="0" smtClean="0">
                <a:solidFill>
                  <a:schemeClr val="tx1"/>
                </a:solidFill>
                <a:latin typeface="+mn-lt"/>
                <a:ea typeface="+mn-ea"/>
                <a:cs typeface="+mn-cs"/>
              </a:rPr>
              <a:t>MS</a:t>
            </a:r>
            <a:r>
              <a:rPr lang="en-US" sz="1200" kern="1200" dirty="0" smtClean="0">
                <a:solidFill>
                  <a:schemeClr val="tx1"/>
                </a:solidFill>
                <a:latin typeface="+mn-lt"/>
                <a:ea typeface="+mn-ea"/>
                <a:cs typeface="+mn-cs"/>
              </a:rPr>
              <a:t>s, and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ratio</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36</a:t>
            </a:fld>
            <a:endParaRPr lang="en-US"/>
          </a:p>
        </p:txBody>
      </p:sp>
    </p:spTree>
    <p:extLst>
      <p:ext uri="{BB962C8B-B14F-4D97-AF65-F5344CB8AC3E}">
        <p14:creationId xmlns:p14="http://schemas.microsoft.com/office/powerpoint/2010/main" val="39478210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Complete an ANOVA summary table by computing the degrees of freedom, </a:t>
            </a:r>
            <a:r>
              <a:rPr lang="en-US" sz="1200" i="1" kern="1200" dirty="0" smtClean="0">
                <a:solidFill>
                  <a:schemeClr val="tx1"/>
                </a:solidFill>
                <a:latin typeface="+mn-lt"/>
                <a:ea typeface="+mn-ea"/>
                <a:cs typeface="+mn-cs"/>
              </a:rPr>
              <a:t>SS</a:t>
            </a:r>
            <a:r>
              <a:rPr lang="en-US" sz="1200" kern="1200" dirty="0" smtClean="0">
                <a:solidFill>
                  <a:schemeClr val="tx1"/>
                </a:solidFill>
                <a:latin typeface="+mn-lt"/>
                <a:ea typeface="+mn-ea"/>
                <a:cs typeface="+mn-cs"/>
              </a:rPr>
              <a:t>s, </a:t>
            </a:r>
            <a:r>
              <a:rPr lang="en-US" sz="1200" i="1" kern="1200" dirty="0" smtClean="0">
                <a:solidFill>
                  <a:schemeClr val="tx1"/>
                </a:solidFill>
                <a:latin typeface="+mn-lt"/>
                <a:ea typeface="+mn-ea"/>
                <a:cs typeface="+mn-cs"/>
              </a:rPr>
              <a:t>MS</a:t>
            </a:r>
            <a:r>
              <a:rPr lang="en-US" sz="1200" kern="1200" dirty="0" smtClean="0">
                <a:solidFill>
                  <a:schemeClr val="tx1"/>
                </a:solidFill>
                <a:latin typeface="+mn-lt"/>
                <a:ea typeface="+mn-ea"/>
                <a:cs typeface="+mn-cs"/>
              </a:rPr>
              <a:t>s, and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ratio</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37</a:t>
            </a:fld>
            <a:endParaRPr lang="en-US"/>
          </a:p>
        </p:txBody>
      </p:sp>
    </p:spTree>
    <p:extLst>
      <p:ext uri="{BB962C8B-B14F-4D97-AF65-F5344CB8AC3E}">
        <p14:creationId xmlns:p14="http://schemas.microsoft.com/office/powerpoint/2010/main" val="1944826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Complete an ANOVA summary table by computing the degrees of freedom, </a:t>
            </a:r>
            <a:r>
              <a:rPr lang="en-US" sz="1200" i="1" kern="1200" dirty="0" smtClean="0">
                <a:solidFill>
                  <a:schemeClr val="tx1"/>
                </a:solidFill>
                <a:latin typeface="+mn-lt"/>
                <a:ea typeface="+mn-ea"/>
                <a:cs typeface="+mn-cs"/>
              </a:rPr>
              <a:t>SS</a:t>
            </a:r>
            <a:r>
              <a:rPr lang="en-US" sz="1200" kern="1200" dirty="0" smtClean="0">
                <a:solidFill>
                  <a:schemeClr val="tx1"/>
                </a:solidFill>
                <a:latin typeface="+mn-lt"/>
                <a:ea typeface="+mn-ea"/>
                <a:cs typeface="+mn-cs"/>
              </a:rPr>
              <a:t>s, </a:t>
            </a:r>
            <a:r>
              <a:rPr lang="en-US" sz="1200" i="1" kern="1200" dirty="0" smtClean="0">
                <a:solidFill>
                  <a:schemeClr val="tx1"/>
                </a:solidFill>
                <a:latin typeface="+mn-lt"/>
                <a:ea typeface="+mn-ea"/>
                <a:cs typeface="+mn-cs"/>
              </a:rPr>
              <a:t>MS</a:t>
            </a:r>
            <a:r>
              <a:rPr lang="en-US" sz="1200" kern="1200" dirty="0" smtClean="0">
                <a:solidFill>
                  <a:schemeClr val="tx1"/>
                </a:solidFill>
                <a:latin typeface="+mn-lt"/>
                <a:ea typeface="+mn-ea"/>
                <a:cs typeface="+mn-cs"/>
              </a:rPr>
              <a:t>s, and </a:t>
            </a:r>
            <a:r>
              <a:rPr lang="en-US" sz="1200" i="1" kern="1200" dirty="0" smtClean="0">
                <a:solidFill>
                  <a:schemeClr val="tx1"/>
                </a:solidFill>
                <a:latin typeface="+mn-lt"/>
                <a:ea typeface="+mn-ea"/>
                <a:cs typeface="+mn-cs"/>
              </a:rPr>
              <a:t>F </a:t>
            </a:r>
            <a:r>
              <a:rPr lang="en-US" sz="1200" kern="1200" dirty="0" smtClean="0">
                <a:solidFill>
                  <a:schemeClr val="tx1"/>
                </a:solidFill>
                <a:latin typeface="+mn-lt"/>
                <a:ea typeface="+mn-ea"/>
                <a:cs typeface="+mn-cs"/>
              </a:rPr>
              <a:t>ratio</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p. 376</a:t>
            </a:r>
          </a:p>
          <a:p>
            <a:r>
              <a:rPr lang="en-US" sz="1200" kern="1200" dirty="0" smtClean="0">
                <a:solidFill>
                  <a:schemeClr val="tx1"/>
                </a:solidFill>
                <a:latin typeface="+mn-lt"/>
                <a:ea typeface="+mn-ea"/>
                <a:cs typeface="+mn-cs"/>
              </a:rPr>
              <a:t>“</a:t>
            </a:r>
            <a:r>
              <a:rPr lang="en-US" sz="1200" i="1" kern="1200" dirty="0" smtClean="0">
                <a:solidFill>
                  <a:schemeClr val="tx1"/>
                </a:solidFill>
                <a:latin typeface="+mn-lt"/>
                <a:ea typeface="+mn-ea"/>
                <a:cs typeface="+mn-cs"/>
              </a:rPr>
              <a:t>No</a:t>
            </a:r>
            <a:r>
              <a:rPr lang="en-US" sz="1200" i="1" kern="1200" baseline="0" dirty="0" smtClean="0">
                <a:solidFill>
                  <a:schemeClr val="tx1"/>
                </a:solidFill>
                <a:latin typeface="+mn-lt"/>
                <a:ea typeface="+mn-ea"/>
                <a:cs typeface="+mn-cs"/>
              </a:rPr>
              <a:t>te: </a:t>
            </a:r>
            <a:r>
              <a:rPr lang="en-US" sz="1200" i="0" kern="1200" baseline="0" dirty="0" smtClean="0">
                <a:solidFill>
                  <a:schemeClr val="tx1"/>
                </a:solidFill>
                <a:latin typeface="+mn-lt"/>
                <a:ea typeface="+mn-ea"/>
                <a:cs typeface="+mn-cs"/>
              </a:rPr>
              <a:t>g = number of IV conditions (g = 3; CBT, PDT, NT), </a:t>
            </a:r>
            <a:r>
              <a:rPr lang="en-US" sz="1200" i="1" kern="1200" baseline="0" dirty="0" smtClean="0">
                <a:solidFill>
                  <a:schemeClr val="tx1"/>
                </a:solidFill>
                <a:latin typeface="+mn-lt"/>
                <a:ea typeface="+mn-ea"/>
                <a:cs typeface="+mn-cs"/>
              </a:rPr>
              <a:t>N </a:t>
            </a:r>
            <a:r>
              <a:rPr lang="en-US" sz="1200" i="0" kern="1200" baseline="0" dirty="0" smtClean="0">
                <a:solidFill>
                  <a:schemeClr val="tx1"/>
                </a:solidFill>
                <a:latin typeface="+mn-lt"/>
                <a:ea typeface="+mn-ea"/>
                <a:cs typeface="+mn-cs"/>
              </a:rPr>
              <a:t>= number of people in the study (in this case, 18), and </a:t>
            </a:r>
            <a:r>
              <a:rPr lang="en-US" sz="1200" i="1" kern="1200" baseline="0" dirty="0" smtClean="0">
                <a:solidFill>
                  <a:schemeClr val="tx1"/>
                </a:solidFill>
                <a:latin typeface="+mn-lt"/>
                <a:ea typeface="+mn-ea"/>
                <a:cs typeface="+mn-cs"/>
              </a:rPr>
              <a:t>n = </a:t>
            </a:r>
            <a:r>
              <a:rPr lang="en-US" sz="1200" i="0" kern="1200" baseline="0" dirty="0" smtClean="0">
                <a:solidFill>
                  <a:schemeClr val="tx1"/>
                </a:solidFill>
                <a:latin typeface="+mn-lt"/>
                <a:ea typeface="+mn-ea"/>
                <a:cs typeface="+mn-cs"/>
              </a:rPr>
              <a:t>number of scores </a:t>
            </a:r>
            <a:r>
              <a:rPr lang="en-US" sz="1200" kern="1200" baseline="0" dirty="0" smtClean="0">
                <a:solidFill>
                  <a:schemeClr val="tx1"/>
                </a:solidFill>
                <a:latin typeface="+mn-lt"/>
                <a:ea typeface="+mn-ea"/>
                <a:cs typeface="+mn-cs"/>
              </a:rPr>
              <a:t>in each condition.</a:t>
            </a:r>
            <a:r>
              <a:rPr lang="en-US" sz="1200" kern="1200" dirty="0" smtClean="0">
                <a:solidFill>
                  <a:schemeClr val="tx1"/>
                </a:solidFill>
                <a:latin typeface="+mn-lt"/>
                <a:ea typeface="+mn-ea"/>
                <a:cs typeface="+mn-cs"/>
              </a:rPr>
              <a:t>”</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38</a:t>
            </a:fld>
            <a:endParaRPr lang="en-US"/>
          </a:p>
        </p:txBody>
      </p:sp>
    </p:spTree>
    <p:extLst>
      <p:ext uri="{BB962C8B-B14F-4D97-AF65-F5344CB8AC3E}">
        <p14:creationId xmlns:p14="http://schemas.microsoft.com/office/powerpoint/2010/main" val="12715723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Define a critical region and determine if you should reject or fail to reject the null hypothesis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39</a:t>
            </a:fld>
            <a:endParaRPr lang="en-US"/>
          </a:p>
        </p:txBody>
      </p:sp>
    </p:spTree>
    <p:extLst>
      <p:ext uri="{BB962C8B-B14F-4D97-AF65-F5344CB8AC3E}">
        <p14:creationId xmlns:p14="http://schemas.microsoft.com/office/powerpoint/2010/main" val="18876447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when and why post hoc tests are necessary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40</a:t>
            </a:fld>
            <a:endParaRPr lang="en-US"/>
          </a:p>
        </p:txBody>
      </p:sp>
    </p:spTree>
    <p:extLst>
      <p:ext uri="{BB962C8B-B14F-4D97-AF65-F5344CB8AC3E}">
        <p14:creationId xmlns:p14="http://schemas.microsoft.com/office/powerpoint/2010/main" val="3657820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a:t>
            </a:fld>
            <a:endParaRPr lang="en-US"/>
          </a:p>
        </p:txBody>
      </p:sp>
    </p:spTree>
    <p:extLst>
      <p:ext uri="{BB962C8B-B14F-4D97-AF65-F5344CB8AC3E}">
        <p14:creationId xmlns:p14="http://schemas.microsoft.com/office/powerpoint/2010/main" val="37611817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when and why post hoc tests are necessary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p. 376</a:t>
            </a:r>
          </a:p>
          <a:p>
            <a:r>
              <a:rPr lang="en-US" sz="1200" kern="1200" dirty="0" smtClean="0">
                <a:solidFill>
                  <a:schemeClr val="tx1"/>
                </a:solidFill>
                <a:latin typeface="+mn-lt"/>
                <a:ea typeface="+mn-ea"/>
                <a:cs typeface="+mn-cs"/>
              </a:rPr>
              <a:t>“</a:t>
            </a:r>
            <a:r>
              <a:rPr lang="en-US" sz="1200" i="1" kern="1200" dirty="0" smtClean="0">
                <a:solidFill>
                  <a:schemeClr val="tx1"/>
                </a:solidFill>
                <a:latin typeface="+mn-lt"/>
                <a:ea typeface="+mn-ea"/>
                <a:cs typeface="+mn-cs"/>
              </a:rPr>
              <a:t>No</a:t>
            </a:r>
            <a:r>
              <a:rPr lang="en-US" sz="1200" i="1" kern="1200" baseline="0" dirty="0" smtClean="0">
                <a:solidFill>
                  <a:schemeClr val="tx1"/>
                </a:solidFill>
                <a:latin typeface="+mn-lt"/>
                <a:ea typeface="+mn-ea"/>
                <a:cs typeface="+mn-cs"/>
              </a:rPr>
              <a:t>te: </a:t>
            </a:r>
            <a:r>
              <a:rPr lang="en-US" sz="1200" i="0" kern="1200" baseline="0" dirty="0" smtClean="0">
                <a:solidFill>
                  <a:schemeClr val="tx1"/>
                </a:solidFill>
                <a:latin typeface="+mn-lt"/>
                <a:ea typeface="+mn-ea"/>
                <a:cs typeface="+mn-cs"/>
              </a:rPr>
              <a:t>g = number of IV conditions (g = 3; CBT, PDT, NT), </a:t>
            </a:r>
            <a:r>
              <a:rPr lang="en-US" sz="1200" i="1" kern="1200" baseline="0" dirty="0" smtClean="0">
                <a:solidFill>
                  <a:schemeClr val="tx1"/>
                </a:solidFill>
                <a:latin typeface="+mn-lt"/>
                <a:ea typeface="+mn-ea"/>
                <a:cs typeface="+mn-cs"/>
              </a:rPr>
              <a:t>N </a:t>
            </a:r>
            <a:r>
              <a:rPr lang="en-US" sz="1200" i="0" kern="1200" baseline="0" dirty="0" smtClean="0">
                <a:solidFill>
                  <a:schemeClr val="tx1"/>
                </a:solidFill>
                <a:latin typeface="+mn-lt"/>
                <a:ea typeface="+mn-ea"/>
                <a:cs typeface="+mn-cs"/>
              </a:rPr>
              <a:t>= number of people in the study (in this case, 18), and </a:t>
            </a:r>
            <a:r>
              <a:rPr lang="en-US" sz="1200" i="1" kern="1200" baseline="0" dirty="0" smtClean="0">
                <a:solidFill>
                  <a:schemeClr val="tx1"/>
                </a:solidFill>
                <a:latin typeface="+mn-lt"/>
                <a:ea typeface="+mn-ea"/>
                <a:cs typeface="+mn-cs"/>
              </a:rPr>
              <a:t>n = </a:t>
            </a:r>
            <a:r>
              <a:rPr lang="en-US" sz="1200" i="0" kern="1200" baseline="0" dirty="0" smtClean="0">
                <a:solidFill>
                  <a:schemeClr val="tx1"/>
                </a:solidFill>
                <a:latin typeface="+mn-lt"/>
                <a:ea typeface="+mn-ea"/>
                <a:cs typeface="+mn-cs"/>
              </a:rPr>
              <a:t>number of scores </a:t>
            </a:r>
            <a:r>
              <a:rPr lang="en-US" sz="1200" kern="1200" baseline="0" dirty="0" smtClean="0">
                <a:solidFill>
                  <a:schemeClr val="tx1"/>
                </a:solidFill>
                <a:latin typeface="+mn-lt"/>
                <a:ea typeface="+mn-ea"/>
                <a:cs typeface="+mn-cs"/>
              </a:rPr>
              <a:t>in each condition.</a:t>
            </a:r>
            <a:r>
              <a:rPr lang="en-US" sz="1200" kern="1200" dirty="0" smtClean="0">
                <a:solidFill>
                  <a:schemeClr val="tx1"/>
                </a:solidFill>
                <a:latin typeface="+mn-lt"/>
                <a:ea typeface="+mn-ea"/>
                <a:cs typeface="+mn-cs"/>
              </a:rPr>
              <a:t>”</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41</a:t>
            </a:fld>
            <a:endParaRPr lang="en-US"/>
          </a:p>
        </p:txBody>
      </p:sp>
    </p:spTree>
    <p:extLst>
      <p:ext uri="{BB962C8B-B14F-4D97-AF65-F5344CB8AC3E}">
        <p14:creationId xmlns:p14="http://schemas.microsoft.com/office/powerpoint/2010/main" val="12440380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when and why post hoc tests are necessary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42</a:t>
            </a:fld>
            <a:endParaRPr lang="en-US"/>
          </a:p>
        </p:txBody>
      </p:sp>
    </p:spTree>
    <p:extLst>
      <p:ext uri="{BB962C8B-B14F-4D97-AF65-F5344CB8AC3E}">
        <p14:creationId xmlns:p14="http://schemas.microsoft.com/office/powerpoint/2010/main" val="6246403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when and why post hoc tests are necessary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43</a:t>
            </a:fld>
            <a:endParaRPr lang="en-US"/>
          </a:p>
        </p:txBody>
      </p:sp>
    </p:spTree>
    <p:extLst>
      <p:ext uri="{BB962C8B-B14F-4D97-AF65-F5344CB8AC3E}">
        <p14:creationId xmlns:p14="http://schemas.microsoft.com/office/powerpoint/2010/main" val="21419214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when and why post hoc tests are necessary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44</a:t>
            </a:fld>
            <a:endParaRPr lang="en-US"/>
          </a:p>
        </p:txBody>
      </p:sp>
    </p:spTree>
    <p:extLst>
      <p:ext uri="{BB962C8B-B14F-4D97-AF65-F5344CB8AC3E}">
        <p14:creationId xmlns:p14="http://schemas.microsoft.com/office/powerpoint/2010/main" val="11442499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when and why post hoc tests are necessary</a:t>
            </a:r>
          </a:p>
          <a:p>
            <a:r>
              <a:rPr lang="en-US" dirty="0" smtClean="0"/>
              <a:t/>
            </a:r>
            <a:br>
              <a:rPr lang="en-US" dirty="0" smtClean="0"/>
            </a:br>
            <a:r>
              <a:rPr lang="en-US" dirty="0" smtClean="0"/>
              <a:t>p. 379, no table number</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45</a:t>
            </a:fld>
            <a:endParaRPr lang="en-US"/>
          </a:p>
        </p:txBody>
      </p:sp>
    </p:spTree>
    <p:extLst>
      <p:ext uri="{BB962C8B-B14F-4D97-AF65-F5344CB8AC3E}">
        <p14:creationId xmlns:p14="http://schemas.microsoft.com/office/powerpoint/2010/main" val="37176372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when and why post hoc tests are necessary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46</a:t>
            </a:fld>
            <a:endParaRPr lang="en-US"/>
          </a:p>
        </p:txBody>
      </p:sp>
    </p:spTree>
    <p:extLst>
      <p:ext uri="{BB962C8B-B14F-4D97-AF65-F5344CB8AC3E}">
        <p14:creationId xmlns:p14="http://schemas.microsoft.com/office/powerpoint/2010/main" val="5027732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when and why post hoc tests are necessary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47</a:t>
            </a:fld>
            <a:endParaRPr lang="en-US"/>
          </a:p>
        </p:txBody>
      </p:sp>
    </p:spTree>
    <p:extLst>
      <p:ext uri="{BB962C8B-B14F-4D97-AF65-F5344CB8AC3E}">
        <p14:creationId xmlns:p14="http://schemas.microsoft.com/office/powerpoint/2010/main" val="34194782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when and why post hoc tests are necessary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48</a:t>
            </a:fld>
            <a:endParaRPr lang="en-US"/>
          </a:p>
        </p:txBody>
      </p:sp>
    </p:spTree>
    <p:extLst>
      <p:ext uri="{BB962C8B-B14F-4D97-AF65-F5344CB8AC3E}">
        <p14:creationId xmlns:p14="http://schemas.microsoft.com/office/powerpoint/2010/main" val="83838582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when and why post hoc tests are necessary</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49</a:t>
            </a:fld>
            <a:endParaRPr lang="en-US"/>
          </a:p>
        </p:txBody>
      </p:sp>
    </p:spTree>
    <p:extLst>
      <p:ext uri="{BB962C8B-B14F-4D97-AF65-F5344CB8AC3E}">
        <p14:creationId xmlns:p14="http://schemas.microsoft.com/office/powerpoint/2010/main" val="190224449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when and why post hoc tests are necessary</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50</a:t>
            </a:fld>
            <a:endParaRPr lang="en-US"/>
          </a:p>
        </p:txBody>
      </p:sp>
    </p:spTree>
    <p:extLst>
      <p:ext uri="{BB962C8B-B14F-4D97-AF65-F5344CB8AC3E}">
        <p14:creationId xmlns:p14="http://schemas.microsoft.com/office/powerpoint/2010/main" val="35717376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Learning Objective: Identify when to use an independent samples ANOVA</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6</a:t>
            </a:fld>
            <a:endParaRPr lang="en-US"/>
          </a:p>
        </p:txBody>
      </p:sp>
    </p:spTree>
    <p:extLst>
      <p:ext uri="{BB962C8B-B14F-4D97-AF65-F5344CB8AC3E}">
        <p14:creationId xmlns:p14="http://schemas.microsoft.com/office/powerpoint/2010/main" val="73644960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when and why post hoc tests are necessary</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51</a:t>
            </a:fld>
            <a:endParaRPr lang="en-US"/>
          </a:p>
        </p:txBody>
      </p:sp>
    </p:spTree>
    <p:extLst>
      <p:ext uri="{BB962C8B-B14F-4D97-AF65-F5344CB8AC3E}">
        <p14:creationId xmlns:p14="http://schemas.microsoft.com/office/powerpoint/2010/main" val="25157649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when and why post hoc tests are necessary</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52</a:t>
            </a:fld>
            <a:endParaRPr lang="en-US"/>
          </a:p>
        </p:txBody>
      </p:sp>
    </p:spTree>
    <p:extLst>
      <p:ext uri="{BB962C8B-B14F-4D97-AF65-F5344CB8AC3E}">
        <p14:creationId xmlns:p14="http://schemas.microsoft.com/office/powerpoint/2010/main" val="42716485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when and why post hoc tests are necessary</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53</a:t>
            </a:fld>
            <a:endParaRPr lang="en-US"/>
          </a:p>
        </p:txBody>
      </p:sp>
    </p:spTree>
    <p:extLst>
      <p:ext uri="{BB962C8B-B14F-4D97-AF65-F5344CB8AC3E}">
        <p14:creationId xmlns:p14="http://schemas.microsoft.com/office/powerpoint/2010/main" val="229847848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when and why post hoc tests are necessary</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54</a:t>
            </a:fld>
            <a:endParaRPr lang="en-US"/>
          </a:p>
        </p:txBody>
      </p:sp>
    </p:spTree>
    <p:extLst>
      <p:ext uri="{BB962C8B-B14F-4D97-AF65-F5344CB8AC3E}">
        <p14:creationId xmlns:p14="http://schemas.microsoft.com/office/powerpoint/2010/main" val="41668708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when and why post hoc tests are necessary</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55</a:t>
            </a:fld>
            <a:endParaRPr lang="en-US"/>
          </a:p>
        </p:txBody>
      </p:sp>
    </p:spTree>
    <p:extLst>
      <p:ext uri="{BB962C8B-B14F-4D97-AF65-F5344CB8AC3E}">
        <p14:creationId xmlns:p14="http://schemas.microsoft.com/office/powerpoint/2010/main" val="36284138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Summarize the results of an independent samples ANOVA using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American Psychological Association (APA) style</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
            </a:r>
            <a:br>
              <a:rPr lang="en-US" i="0"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56</a:t>
            </a:fld>
            <a:endParaRPr lang="en-US"/>
          </a:p>
        </p:txBody>
      </p:sp>
    </p:spTree>
    <p:extLst>
      <p:ext uri="{BB962C8B-B14F-4D97-AF65-F5344CB8AC3E}">
        <p14:creationId xmlns:p14="http://schemas.microsoft.com/office/powerpoint/2010/main" val="114465337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Summarize the results of an independent samples ANOVA using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American Psychological Association (APA) style</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57</a:t>
            </a:fld>
            <a:endParaRPr lang="en-US"/>
          </a:p>
        </p:txBody>
      </p:sp>
    </p:spTree>
    <p:extLst>
      <p:ext uri="{BB962C8B-B14F-4D97-AF65-F5344CB8AC3E}">
        <p14:creationId xmlns:p14="http://schemas.microsoft.com/office/powerpoint/2010/main" val="364024201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Summarize the results of an independent samples ANOVA using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American Psychological Association (APA) style</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
            </a:r>
            <a:br>
              <a:rPr lang="en-US" i="0"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58</a:t>
            </a:fld>
            <a:endParaRPr lang="en-US"/>
          </a:p>
        </p:txBody>
      </p:sp>
    </p:spTree>
    <p:extLst>
      <p:ext uri="{BB962C8B-B14F-4D97-AF65-F5344CB8AC3E}">
        <p14:creationId xmlns:p14="http://schemas.microsoft.com/office/powerpoint/2010/main" val="7927599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
            </a:r>
            <a:br>
              <a:rPr lang="en-US" i="0"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59</a:t>
            </a:fld>
            <a:endParaRPr lang="en-US"/>
          </a:p>
        </p:txBody>
      </p:sp>
    </p:spTree>
    <p:extLst>
      <p:ext uri="{BB962C8B-B14F-4D97-AF65-F5344CB8AC3E}">
        <p14:creationId xmlns:p14="http://schemas.microsoft.com/office/powerpoint/2010/main" val="425501548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Learning Objective: Use SPSS to compute an independent samples ANOVA, including post hoc tests</a:t>
            </a:r>
            <a:br>
              <a:rPr lang="en-US" dirty="0" smtClean="0"/>
            </a:br>
            <a:r>
              <a:rPr lang="en-US" dirty="0" smtClean="0"/>
              <a:t>Learning Objective: Interpret the SPSS output for an independent samples ANOVA</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60</a:t>
            </a:fld>
            <a:endParaRPr lang="en-US"/>
          </a:p>
        </p:txBody>
      </p:sp>
    </p:spTree>
    <p:extLst>
      <p:ext uri="{BB962C8B-B14F-4D97-AF65-F5344CB8AC3E}">
        <p14:creationId xmlns:p14="http://schemas.microsoft.com/office/powerpoint/2010/main" val="14837789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Learning Objective: Identify when to use an independent samples ANOVA</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7</a:t>
            </a:fld>
            <a:endParaRPr lang="en-US"/>
          </a:p>
        </p:txBody>
      </p:sp>
    </p:spTree>
    <p:extLst>
      <p:ext uri="{BB962C8B-B14F-4D97-AF65-F5344CB8AC3E}">
        <p14:creationId xmlns:p14="http://schemas.microsoft.com/office/powerpoint/2010/main" val="187005510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Use SPSS to compute an independent samples ANOVA, including post hoc tests</a:t>
            </a:r>
          </a:p>
          <a:p>
            <a:r>
              <a:rPr lang="en-US" sz="1200" kern="1200" dirty="0" smtClean="0">
                <a:solidFill>
                  <a:schemeClr val="tx1"/>
                </a:solidFill>
                <a:latin typeface="+mn-lt"/>
                <a:ea typeface="+mn-ea"/>
                <a:cs typeface="+mn-cs"/>
              </a:rPr>
              <a:t>Learning Objective: Interpret the SPSS output for an independent samples ANOVA</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61</a:t>
            </a:fld>
            <a:endParaRPr lang="en-US"/>
          </a:p>
        </p:txBody>
      </p:sp>
    </p:spTree>
    <p:extLst>
      <p:ext uri="{BB962C8B-B14F-4D97-AF65-F5344CB8AC3E}">
        <p14:creationId xmlns:p14="http://schemas.microsoft.com/office/powerpoint/2010/main" val="407402897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Use SPSS to compute an independent samples ANOVA, including post hoc tests</a:t>
            </a:r>
          </a:p>
          <a:p>
            <a:r>
              <a:rPr lang="en-US" sz="1200" kern="1200" dirty="0" smtClean="0">
                <a:solidFill>
                  <a:schemeClr val="tx1"/>
                </a:solidFill>
                <a:latin typeface="+mn-lt"/>
                <a:ea typeface="+mn-ea"/>
                <a:cs typeface="+mn-cs"/>
              </a:rPr>
              <a:t>Learning Objective: Interpret the SPSS output for an independent samples ANOVA</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62</a:t>
            </a:fld>
            <a:endParaRPr lang="en-US"/>
          </a:p>
        </p:txBody>
      </p:sp>
    </p:spTree>
    <p:extLst>
      <p:ext uri="{BB962C8B-B14F-4D97-AF65-F5344CB8AC3E}">
        <p14:creationId xmlns:p14="http://schemas.microsoft.com/office/powerpoint/2010/main" val="13984114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Use SPSS to compute an independent samples ANOVA, including post hoc tests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 384</a:t>
            </a:r>
          </a:p>
          <a:p>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Your data file should look like the one in Figure 11.3.</a:t>
            </a:r>
            <a:r>
              <a:rPr lang="en-US" sz="1200" kern="1200" dirty="0" smtClean="0">
                <a:solidFill>
                  <a:schemeClr val="tx1"/>
                </a:solidFill>
                <a:latin typeface="+mn-lt"/>
                <a:ea typeface="+mn-ea"/>
                <a:cs typeface="+mn-cs"/>
              </a:rPr>
              <a:t>”</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63</a:t>
            </a:fld>
            <a:endParaRPr lang="en-US"/>
          </a:p>
        </p:txBody>
      </p:sp>
    </p:spTree>
    <p:extLst>
      <p:ext uri="{BB962C8B-B14F-4D97-AF65-F5344CB8AC3E}">
        <p14:creationId xmlns:p14="http://schemas.microsoft.com/office/powerpoint/2010/main" val="19843167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Use SPSS to compute an independent samples ANOVA, including post hoc tests</a:t>
            </a:r>
          </a:p>
        </p:txBody>
      </p:sp>
      <p:sp>
        <p:nvSpPr>
          <p:cNvPr id="4" name="Slide Number Placeholder 3"/>
          <p:cNvSpPr>
            <a:spLocks noGrp="1"/>
          </p:cNvSpPr>
          <p:nvPr>
            <p:ph type="sldNum" sz="quarter" idx="10"/>
          </p:nvPr>
        </p:nvSpPr>
        <p:spPr/>
        <p:txBody>
          <a:bodyPr/>
          <a:lstStyle/>
          <a:p>
            <a:fld id="{4A99FBB7-4B6C-4B5C-AB82-AA7608E49EDC}" type="slidenum">
              <a:rPr lang="en-US" smtClean="0"/>
              <a:pPr/>
              <a:t>64</a:t>
            </a:fld>
            <a:endParaRPr lang="en-US"/>
          </a:p>
        </p:txBody>
      </p:sp>
    </p:spTree>
    <p:extLst>
      <p:ext uri="{BB962C8B-B14F-4D97-AF65-F5344CB8AC3E}">
        <p14:creationId xmlns:p14="http://schemas.microsoft.com/office/powerpoint/2010/main" val="80390856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dirty="0" smtClean="0">
                <a:solidFill>
                  <a:schemeClr val="tx1"/>
                </a:solidFill>
                <a:latin typeface="+mn-lt"/>
                <a:ea typeface="+mn-ea"/>
                <a:cs typeface="+mn-cs"/>
              </a:rPr>
              <a:t>Learning Objective: Use SPSS to compute an independent samples ANOVA, including post hoc tests</a:t>
            </a:r>
          </a:p>
        </p:txBody>
      </p:sp>
      <p:sp>
        <p:nvSpPr>
          <p:cNvPr id="4" name="Slide Number Placeholder 3"/>
          <p:cNvSpPr>
            <a:spLocks noGrp="1"/>
          </p:cNvSpPr>
          <p:nvPr>
            <p:ph type="sldNum" sz="quarter" idx="10"/>
          </p:nvPr>
        </p:nvSpPr>
        <p:spPr/>
        <p:txBody>
          <a:bodyPr/>
          <a:lstStyle/>
          <a:p>
            <a:fld id="{4A99FBB7-4B6C-4B5C-AB82-AA7608E49EDC}" type="slidenum">
              <a:rPr lang="en-US" smtClean="0"/>
              <a:pPr/>
              <a:t>65</a:t>
            </a:fld>
            <a:endParaRPr lang="en-US"/>
          </a:p>
        </p:txBody>
      </p:sp>
    </p:spTree>
    <p:extLst>
      <p:ext uri="{BB962C8B-B14F-4D97-AF65-F5344CB8AC3E}">
        <p14:creationId xmlns:p14="http://schemas.microsoft.com/office/powerpoint/2010/main" val="422229330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kern="1200" dirty="0" smtClean="0">
                <a:solidFill>
                  <a:schemeClr val="tx1"/>
                </a:solidFill>
                <a:latin typeface="+mn-lt"/>
                <a:ea typeface="+mn-ea"/>
                <a:cs typeface="+mn-cs"/>
              </a:rPr>
              <a:t>Learning Objective: Use SPSS to compute an independent samples ANOVA, including post hoc tests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66</a:t>
            </a:fld>
            <a:endParaRPr lang="en-US"/>
          </a:p>
        </p:txBody>
      </p:sp>
    </p:spTree>
    <p:extLst>
      <p:ext uri="{BB962C8B-B14F-4D97-AF65-F5344CB8AC3E}">
        <p14:creationId xmlns:p14="http://schemas.microsoft.com/office/powerpoint/2010/main" val="42708436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Interpret the SPSS output for an independent samples ANOVA</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67</a:t>
            </a:fld>
            <a:endParaRPr lang="en-US"/>
          </a:p>
        </p:txBody>
      </p:sp>
    </p:spTree>
    <p:extLst>
      <p:ext uri="{BB962C8B-B14F-4D97-AF65-F5344CB8AC3E}">
        <p14:creationId xmlns:p14="http://schemas.microsoft.com/office/powerpoint/2010/main" val="105654177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Interpret the SPSS output for an independent samples ANOVA</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68</a:t>
            </a:fld>
            <a:endParaRPr lang="en-US"/>
          </a:p>
        </p:txBody>
      </p:sp>
    </p:spTree>
    <p:extLst>
      <p:ext uri="{BB962C8B-B14F-4D97-AF65-F5344CB8AC3E}">
        <p14:creationId xmlns:p14="http://schemas.microsoft.com/office/powerpoint/2010/main" val="240140279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Interpret the SPSS output for an independent samples ANOVA</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69</a:t>
            </a:fld>
            <a:endParaRPr lang="en-US"/>
          </a:p>
        </p:txBody>
      </p:sp>
    </p:spTree>
    <p:extLst>
      <p:ext uri="{BB962C8B-B14F-4D97-AF65-F5344CB8AC3E}">
        <p14:creationId xmlns:p14="http://schemas.microsoft.com/office/powerpoint/2010/main" val="112702602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Interpret the SPSS output for an independent samples ANOVA</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70</a:t>
            </a:fld>
            <a:endParaRPr lang="en-US"/>
          </a:p>
        </p:txBody>
      </p:sp>
    </p:spTree>
    <p:extLst>
      <p:ext uri="{BB962C8B-B14F-4D97-AF65-F5344CB8AC3E}">
        <p14:creationId xmlns:p14="http://schemas.microsoft.com/office/powerpoint/2010/main" val="16996112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Learning Objective: Explain the logic of the ANOVA </a:t>
            </a:r>
            <a:r>
              <a:rPr lang="en-US" sz="1200" i="1" kern="1200" dirty="0" smtClean="0">
                <a:solidFill>
                  <a:schemeClr val="tx1"/>
                </a:solidFill>
                <a:effectLst/>
                <a:latin typeface="+mn-lt"/>
                <a:ea typeface="+mn-ea"/>
                <a:cs typeface="+mn-cs"/>
              </a:rPr>
              <a:t>F </a:t>
            </a:r>
            <a:r>
              <a:rPr lang="en-US" sz="1200" kern="1200" dirty="0" smtClean="0">
                <a:solidFill>
                  <a:schemeClr val="tx1"/>
                </a:solidFill>
                <a:effectLst/>
                <a:latin typeface="+mn-lt"/>
                <a:ea typeface="+mn-ea"/>
                <a:cs typeface="+mn-cs"/>
              </a:rPr>
              <a:t>ratio</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8</a:t>
            </a:fld>
            <a:endParaRPr lang="en-US"/>
          </a:p>
        </p:txBody>
      </p:sp>
    </p:spTree>
    <p:extLst>
      <p:ext uri="{BB962C8B-B14F-4D97-AF65-F5344CB8AC3E}">
        <p14:creationId xmlns:p14="http://schemas.microsoft.com/office/powerpoint/2010/main" val="12223966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Learning Objective: Explain the logic of the ANOVA </a:t>
            </a:r>
            <a:r>
              <a:rPr lang="en-US" sz="1200" i="1" kern="1200" dirty="0" smtClean="0">
                <a:solidFill>
                  <a:schemeClr val="tx1"/>
                </a:solidFill>
                <a:effectLst/>
                <a:latin typeface="+mn-lt"/>
                <a:ea typeface="+mn-ea"/>
                <a:cs typeface="+mn-cs"/>
              </a:rPr>
              <a:t>F </a:t>
            </a:r>
            <a:r>
              <a:rPr lang="en-US" sz="1200" kern="1200" dirty="0" smtClean="0">
                <a:solidFill>
                  <a:schemeClr val="tx1"/>
                </a:solidFill>
                <a:effectLst/>
                <a:latin typeface="+mn-lt"/>
                <a:ea typeface="+mn-ea"/>
                <a:cs typeface="+mn-cs"/>
              </a:rPr>
              <a:t>ratio</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9</a:t>
            </a:fld>
            <a:endParaRPr lang="en-US"/>
          </a:p>
        </p:txBody>
      </p:sp>
    </p:spTree>
    <p:extLst>
      <p:ext uri="{BB962C8B-B14F-4D97-AF65-F5344CB8AC3E}">
        <p14:creationId xmlns:p14="http://schemas.microsoft.com/office/powerpoint/2010/main" val="20053864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effectLst/>
                <a:latin typeface="+mn-lt"/>
                <a:ea typeface="+mn-ea"/>
                <a:cs typeface="+mn-cs"/>
              </a:rPr>
              <a:t>Learning Objective: Explain the logic of the ANOVA </a:t>
            </a:r>
            <a:r>
              <a:rPr lang="en-US" sz="1200" i="1" kern="1200" smtClean="0">
                <a:solidFill>
                  <a:schemeClr val="tx1"/>
                </a:solidFill>
                <a:effectLst/>
                <a:latin typeface="+mn-lt"/>
                <a:ea typeface="+mn-ea"/>
                <a:cs typeface="+mn-cs"/>
              </a:rPr>
              <a:t>F </a:t>
            </a:r>
            <a:r>
              <a:rPr lang="en-US" sz="1200" kern="1200" smtClean="0">
                <a:solidFill>
                  <a:schemeClr val="tx1"/>
                </a:solidFill>
                <a:effectLst/>
                <a:latin typeface="+mn-lt"/>
                <a:ea typeface="+mn-ea"/>
                <a:cs typeface="+mn-cs"/>
              </a:rPr>
              <a:t>ratio</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10</a:t>
            </a:fld>
            <a:endParaRPr lang="en-US"/>
          </a:p>
        </p:txBody>
      </p:sp>
    </p:spTree>
    <p:extLst>
      <p:ext uri="{BB962C8B-B14F-4D97-AF65-F5344CB8AC3E}">
        <p14:creationId xmlns:p14="http://schemas.microsoft.com/office/powerpoint/2010/main" val="137699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2999" y="2133600"/>
            <a:ext cx="7318829" cy="1466850"/>
          </a:xfrm>
        </p:spPr>
        <p:txBody>
          <a:bodyPr/>
          <a:lstStyle>
            <a:lvl1pPr>
              <a:defRPr>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645024" y="3886200"/>
            <a:ext cx="5898776" cy="1752600"/>
          </a:xfrm>
        </p:spPr>
        <p:txBody>
          <a:bodyPr/>
          <a:lstStyle>
            <a:lvl1pPr marL="0" indent="0" algn="ctr">
              <a:buNone/>
              <a:defRPr>
                <a:solidFill>
                  <a:srgbClr val="1F497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99479378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2514600" cy="83820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962400" y="381000"/>
            <a:ext cx="4800600" cy="57451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3400" y="1676400"/>
            <a:ext cx="2514600" cy="3383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318208682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8800" y="5334000"/>
            <a:ext cx="7543800" cy="457200"/>
          </a:xfrm>
        </p:spPr>
        <p:txBody>
          <a:bodyPr anchor="b"/>
          <a:lstStyle>
            <a:lvl1pPr algn="ctr">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558800" y="152400"/>
            <a:ext cx="7543800" cy="5181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62234299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359787624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1143000"/>
          </a:xfrm>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47800"/>
            <a:ext cx="8229600" cy="46482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73614816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3176587"/>
            <a:ext cx="6970713" cy="1362075"/>
          </a:xfrm>
        </p:spPr>
        <p:txBody>
          <a:bodyPr anchor="t"/>
          <a:lstStyle>
            <a:lvl1pPr algn="ctr">
              <a:defRPr sz="4000" b="1" cap="none">
                <a:solidFill>
                  <a:srgbClr val="1F497D"/>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14400" y="1676400"/>
            <a:ext cx="6970713" cy="1500187"/>
          </a:xfrm>
        </p:spPr>
        <p:txBody>
          <a:bodyPr anchor="b"/>
          <a:lstStyle>
            <a:lvl1pPr marL="0" indent="0" algn="ctr">
              <a:buNone/>
              <a:defRPr sz="2000">
                <a:solidFill>
                  <a:srgbClr val="F47B4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47463105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533400" y="1600200"/>
            <a:ext cx="38100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965700" y="1600200"/>
            <a:ext cx="3721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318601877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1535113"/>
            <a:ext cx="37338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85800" y="2174875"/>
            <a:ext cx="37338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5029200" y="1535113"/>
            <a:ext cx="3657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Footer Placeholder 4"/>
          <p:cNvSpPr>
            <a:spLocks noGrp="1"/>
          </p:cNvSpPr>
          <p:nvPr>
            <p:ph type="ftr" sz="quarter" idx="10"/>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11" name="Slide Number Placeholder 5"/>
          <p:cNvSpPr>
            <a:spLocks noGrp="1"/>
          </p:cNvSpPr>
          <p:nvPr>
            <p:ph type="sldNum" sz="quarter" idx="11"/>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98153325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6"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7"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428942593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6"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92442128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without Foot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635639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6430963"/>
            <a:ext cx="9144000" cy="427037"/>
          </a:xfrm>
          <a:prstGeom prst="rect">
            <a:avLst/>
          </a:prstGeom>
          <a:solidFill>
            <a:srgbClr val="F47B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Rectangle 6"/>
          <p:cNvSpPr/>
          <p:nvPr userDrawn="1"/>
        </p:nvSpPr>
        <p:spPr>
          <a:xfrm>
            <a:off x="0" y="0"/>
            <a:ext cx="9144000" cy="1295400"/>
          </a:xfrm>
          <a:prstGeom prst="rect">
            <a:avLst/>
          </a:prstGeom>
          <a:solidFill>
            <a:srgbClr val="F47B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Placeholder 1"/>
          <p:cNvSpPr>
            <a:spLocks noGrp="1"/>
          </p:cNvSpPr>
          <p:nvPr>
            <p:ph type="title"/>
          </p:nvPr>
        </p:nvSpPr>
        <p:spPr>
          <a:xfrm>
            <a:off x="76200" y="114300"/>
            <a:ext cx="8991600" cy="10668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33400" y="1600200"/>
            <a:ext cx="81534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6"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34120757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5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50.xml"/><Relationship Id="rId1" Type="http://schemas.openxmlformats.org/officeDocument/2006/relationships/slideLayout" Target="../slideLayouts/slideLayout11.xml"/><Relationship Id="rId4" Type="http://schemas.openxmlformats.org/officeDocument/2006/relationships/image" Target="../media/image26.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5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3.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66.xml"/><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7.xml"/><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8.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69.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0" y="6465888"/>
            <a:ext cx="7162800" cy="365125"/>
          </a:xfrm>
        </p:spPr>
        <p:txBody>
          <a:bodyPr/>
          <a:lstStyle/>
          <a:p>
            <a:r>
              <a:rPr lang="en-IN" smtClean="0"/>
              <a:t>Carlson and Winquist, An Introduction to Statistics: An Active Learning Approach, 4e, SAGE Publishing, 2018. </a:t>
            </a:r>
            <a:endParaRPr lang="en-US" dirty="0"/>
          </a:p>
        </p:txBody>
      </p:sp>
      <p:sp>
        <p:nvSpPr>
          <p:cNvPr id="5" name="Slide Number Placeholder 4"/>
          <p:cNvSpPr>
            <a:spLocks noGrp="1"/>
          </p:cNvSpPr>
          <p:nvPr>
            <p:ph type="sldNum" sz="quarter" idx="4294967295"/>
          </p:nvPr>
        </p:nvSpPr>
        <p:spPr>
          <a:xfrm>
            <a:off x="8534400" y="6461125"/>
            <a:ext cx="609600" cy="365125"/>
          </a:xfrm>
        </p:spPr>
        <p:txBody>
          <a:bodyPr/>
          <a:lstStyle/>
          <a:p>
            <a:fld id="{57791E2C-D482-4158-8F4A-4C0B35475140}" type="slidenum">
              <a:rPr lang="en-US" smtClean="0"/>
              <a:pPr/>
              <a:t>1</a:t>
            </a:fld>
            <a:endParaRPr lang="en-US" dirty="0"/>
          </a:p>
        </p:txBody>
      </p:sp>
    </p:spTree>
    <p:extLst>
      <p:ext uri="{BB962C8B-B14F-4D97-AF65-F5344CB8AC3E}">
        <p14:creationId xmlns:p14="http://schemas.microsoft.com/office/powerpoint/2010/main" val="32351841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Logic of the ANOVA</a:t>
            </a:r>
            <a:endParaRPr lang="en-US" dirty="0"/>
          </a:p>
        </p:txBody>
      </p:sp>
      <p:sp>
        <p:nvSpPr>
          <p:cNvPr id="7" name="Content Placeholder 6"/>
          <p:cNvSpPr>
            <a:spLocks noGrp="1"/>
          </p:cNvSpPr>
          <p:nvPr>
            <p:ph idx="1"/>
          </p:nvPr>
        </p:nvSpPr>
        <p:spPr/>
        <p:txBody>
          <a:bodyPr/>
          <a:lstStyle/>
          <a:p>
            <a:r>
              <a:rPr lang="en-US" dirty="0" smtClean="0"/>
              <a:t>The ANOVA analyzes the relative amounts of these three sources of score variability—namely, (1) treatment effects, (2) individual differences, and (3) measurement error—to produce an F statistic.</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10</a:t>
            </a:fld>
            <a:endParaRPr lang="en-US"/>
          </a:p>
        </p:txBody>
      </p:sp>
    </p:spTree>
    <p:extLst>
      <p:ext uri="{BB962C8B-B14F-4D97-AF65-F5344CB8AC3E}">
        <p14:creationId xmlns:p14="http://schemas.microsoft.com/office/powerpoint/2010/main" val="14780194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Logic of the ANOVA</a:t>
            </a:r>
            <a:endParaRPr lang="en-US" dirty="0"/>
          </a:p>
        </p:txBody>
      </p:sp>
      <p:sp>
        <p:nvSpPr>
          <p:cNvPr id="7" name="Content Placeholder 6"/>
          <p:cNvSpPr>
            <a:spLocks noGrp="1"/>
          </p:cNvSpPr>
          <p:nvPr>
            <p:ph idx="1"/>
          </p:nvPr>
        </p:nvSpPr>
        <p:spPr/>
        <p:txBody>
          <a:bodyPr/>
          <a:lstStyle/>
          <a:p>
            <a:r>
              <a:rPr lang="en-US" smtClean="0"/>
              <a:t>One conceptual formula of the ANOVA is a ratio of the variability between treatment conditions to the variability within treatment conditions.</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11</a:t>
            </a:fld>
            <a:endParaRPr lang="en-US"/>
          </a:p>
        </p:txBody>
      </p:sp>
      <p:pic>
        <p:nvPicPr>
          <p:cNvPr id="2" name="Picture 1"/>
          <p:cNvPicPr>
            <a:picLocks noChangeAspect="1"/>
          </p:cNvPicPr>
          <p:nvPr/>
        </p:nvPicPr>
        <p:blipFill>
          <a:blip r:embed="rId3"/>
          <a:stretch>
            <a:fillRect/>
          </a:stretch>
        </p:blipFill>
        <p:spPr>
          <a:xfrm>
            <a:off x="1467757" y="4267200"/>
            <a:ext cx="7066643" cy="1049755"/>
          </a:xfrm>
          <a:prstGeom prst="rect">
            <a:avLst/>
          </a:prstGeom>
        </p:spPr>
      </p:pic>
    </p:spTree>
    <p:extLst>
      <p:ext uri="{BB962C8B-B14F-4D97-AF65-F5344CB8AC3E}">
        <p14:creationId xmlns:p14="http://schemas.microsoft.com/office/powerpoint/2010/main" val="17284077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Logic of the ANOVA</a:t>
            </a:r>
            <a:endParaRPr lang="en-US" dirty="0"/>
          </a:p>
        </p:txBody>
      </p:sp>
      <p:sp>
        <p:nvSpPr>
          <p:cNvPr id="7" name="Content Placeholder 6"/>
          <p:cNvSpPr>
            <a:spLocks noGrp="1"/>
          </p:cNvSpPr>
          <p:nvPr>
            <p:ph idx="1"/>
          </p:nvPr>
        </p:nvSpPr>
        <p:spPr/>
        <p:txBody>
          <a:bodyPr/>
          <a:lstStyle/>
          <a:p>
            <a:r>
              <a:rPr lang="en-US" smtClean="0"/>
              <a:t>Another conceptual formula of the ANOVA is:</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12</a:t>
            </a:fld>
            <a:endParaRPr lang="en-US"/>
          </a:p>
        </p:txBody>
      </p:sp>
      <p:pic>
        <p:nvPicPr>
          <p:cNvPr id="3" name="Picture 2"/>
          <p:cNvPicPr>
            <a:picLocks noChangeAspect="1"/>
          </p:cNvPicPr>
          <p:nvPr/>
        </p:nvPicPr>
        <p:blipFill>
          <a:blip r:embed="rId3"/>
          <a:stretch>
            <a:fillRect/>
          </a:stretch>
        </p:blipFill>
        <p:spPr>
          <a:xfrm>
            <a:off x="1166044" y="3505200"/>
            <a:ext cx="7901756" cy="762000"/>
          </a:xfrm>
          <a:prstGeom prst="rect">
            <a:avLst/>
          </a:prstGeom>
        </p:spPr>
      </p:pic>
    </p:spTree>
    <p:extLst>
      <p:ext uri="{BB962C8B-B14F-4D97-AF65-F5344CB8AC3E}">
        <p14:creationId xmlns:p14="http://schemas.microsoft.com/office/powerpoint/2010/main" val="11620230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Logic of the ANOVA</a:t>
            </a:r>
            <a:endParaRPr lang="en-US" dirty="0"/>
          </a:p>
        </p:txBody>
      </p:sp>
      <p:sp>
        <p:nvSpPr>
          <p:cNvPr id="7" name="Content Placeholder 6"/>
          <p:cNvSpPr>
            <a:spLocks noGrp="1"/>
          </p:cNvSpPr>
          <p:nvPr>
            <p:ph idx="1"/>
          </p:nvPr>
        </p:nvSpPr>
        <p:spPr/>
        <p:txBody>
          <a:bodyPr/>
          <a:lstStyle/>
          <a:p>
            <a:r>
              <a:rPr lang="en-US" smtClean="0"/>
              <a:t>The numerator is the variability in scores that exists across the different treatment groups (IV conditions), which is called between-group variability or between-treatment variability.</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13</a:t>
            </a:fld>
            <a:endParaRPr lang="en-US"/>
          </a:p>
        </p:txBody>
      </p:sp>
    </p:spTree>
    <p:extLst>
      <p:ext uri="{BB962C8B-B14F-4D97-AF65-F5344CB8AC3E}">
        <p14:creationId xmlns:p14="http://schemas.microsoft.com/office/powerpoint/2010/main" val="21018831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Logic of the ANOVA</a:t>
            </a:r>
            <a:endParaRPr lang="en-US" dirty="0"/>
          </a:p>
        </p:txBody>
      </p:sp>
      <p:sp>
        <p:nvSpPr>
          <p:cNvPr id="7" name="Content Placeholder 6"/>
          <p:cNvSpPr>
            <a:spLocks noGrp="1"/>
          </p:cNvSpPr>
          <p:nvPr>
            <p:ph idx="1"/>
          </p:nvPr>
        </p:nvSpPr>
        <p:spPr/>
        <p:txBody>
          <a:bodyPr/>
          <a:lstStyle/>
          <a:p>
            <a:r>
              <a:rPr lang="en-US" dirty="0" smtClean="0"/>
              <a:t>There are three possible sources for between-treatment variability</a:t>
            </a:r>
          </a:p>
          <a:p>
            <a:pPr lvl="1"/>
            <a:r>
              <a:rPr lang="en-US" dirty="0" smtClean="0"/>
              <a:t>Treatment effects</a:t>
            </a:r>
          </a:p>
          <a:p>
            <a:pPr lvl="1"/>
            <a:r>
              <a:rPr lang="en-US" dirty="0" smtClean="0"/>
              <a:t>Individual differences </a:t>
            </a:r>
          </a:p>
          <a:p>
            <a:pPr lvl="1"/>
            <a:r>
              <a:rPr lang="en-US" dirty="0" smtClean="0"/>
              <a:t>Measurement error</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14</a:t>
            </a:fld>
            <a:endParaRPr lang="en-US"/>
          </a:p>
        </p:txBody>
      </p:sp>
    </p:spTree>
    <p:extLst>
      <p:ext uri="{BB962C8B-B14F-4D97-AF65-F5344CB8AC3E}">
        <p14:creationId xmlns:p14="http://schemas.microsoft.com/office/powerpoint/2010/main" val="9486378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Logic of the ANOVA</a:t>
            </a:r>
            <a:endParaRPr lang="en-US" dirty="0"/>
          </a:p>
        </p:txBody>
      </p:sp>
      <p:sp>
        <p:nvSpPr>
          <p:cNvPr id="7" name="Content Placeholder 6"/>
          <p:cNvSpPr>
            <a:spLocks noGrp="1"/>
          </p:cNvSpPr>
          <p:nvPr>
            <p:ph idx="1"/>
          </p:nvPr>
        </p:nvSpPr>
        <p:spPr/>
        <p:txBody>
          <a:bodyPr/>
          <a:lstStyle/>
          <a:p>
            <a:r>
              <a:rPr lang="en-US" dirty="0" smtClean="0"/>
              <a:t>The only sources for differences within a treatment condition are </a:t>
            </a:r>
          </a:p>
          <a:p>
            <a:pPr lvl="1"/>
            <a:r>
              <a:rPr lang="en-US" dirty="0" smtClean="0"/>
              <a:t>Individual differences </a:t>
            </a:r>
          </a:p>
          <a:p>
            <a:pPr lvl="1"/>
            <a:r>
              <a:rPr lang="en-US" dirty="0" smtClean="0"/>
              <a:t>Measurement error</a:t>
            </a:r>
          </a:p>
          <a:p>
            <a:r>
              <a:rPr lang="en-US" dirty="0" smtClean="0"/>
              <a:t>The denominator of the </a:t>
            </a:r>
            <a:r>
              <a:rPr lang="en-US" i="1" dirty="0" smtClean="0"/>
              <a:t>F</a:t>
            </a:r>
            <a:r>
              <a:rPr lang="en-US" dirty="0" smtClean="0"/>
              <a:t> ratio is often called the error term because it only contains variance created by sampling error.</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15</a:t>
            </a:fld>
            <a:endParaRPr lang="en-US"/>
          </a:p>
        </p:txBody>
      </p:sp>
    </p:spTree>
    <p:extLst>
      <p:ext uri="{BB962C8B-B14F-4D97-AF65-F5344CB8AC3E}">
        <p14:creationId xmlns:p14="http://schemas.microsoft.com/office/powerpoint/2010/main" val="42323642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An Example ANOVA Problem</a:t>
            </a:r>
            <a:endParaRPr lang="en-US" dirty="0" smtClean="0"/>
          </a:p>
        </p:txBody>
      </p:sp>
      <p:sp>
        <p:nvSpPr>
          <p:cNvPr id="10" name="Text Placeholder 9"/>
          <p:cNvSpPr>
            <a:spLocks noGrp="1"/>
          </p:cNvSpPr>
          <p:nvPr>
            <p:ph type="body" idx="1"/>
          </p:nvPr>
        </p:nvSpPr>
        <p:spPr/>
        <p:txBody>
          <a:bodyPr/>
          <a:lstStyle/>
          <a:p>
            <a:endParaRPr lang="en-US"/>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16</a:t>
            </a:fld>
            <a:endParaRPr lang="en-US"/>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An Example ANOVA Problem</a:t>
            </a:r>
          </a:p>
        </p:txBody>
      </p:sp>
      <p:sp>
        <p:nvSpPr>
          <p:cNvPr id="7" name="Content Placeholder 6"/>
          <p:cNvSpPr>
            <a:spLocks noGrp="1"/>
          </p:cNvSpPr>
          <p:nvPr>
            <p:ph idx="1"/>
          </p:nvPr>
        </p:nvSpPr>
        <p:spPr/>
        <p:txBody>
          <a:bodyPr/>
          <a:lstStyle/>
          <a:p>
            <a:r>
              <a:rPr lang="en-US" dirty="0" smtClean="0"/>
              <a:t>Suppose you want to compare cognitive behavioral therapy (CBT) and psychodynamic therapy (PDT) as treatments for depression.</a:t>
            </a:r>
          </a:p>
          <a:p>
            <a:r>
              <a:rPr lang="en-US" dirty="0" smtClean="0"/>
              <a:t>You identify a sample of people with major depression and randomly divide them into three different groups.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17</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An Example ANOVA Problem</a:t>
            </a:r>
            <a:endParaRPr lang="en-US" dirty="0" smtClean="0"/>
          </a:p>
        </p:txBody>
      </p:sp>
      <p:sp>
        <p:nvSpPr>
          <p:cNvPr id="7" name="Content Placeholder 6"/>
          <p:cNvSpPr>
            <a:spLocks noGrp="1"/>
          </p:cNvSpPr>
          <p:nvPr>
            <p:ph idx="1"/>
          </p:nvPr>
        </p:nvSpPr>
        <p:spPr/>
        <p:txBody>
          <a:bodyPr/>
          <a:lstStyle/>
          <a:p>
            <a:r>
              <a:rPr lang="en-US" dirty="0" smtClean="0"/>
              <a:t>One group undergoes CBT for 6 months.</a:t>
            </a:r>
          </a:p>
          <a:p>
            <a:r>
              <a:rPr lang="en-US" dirty="0" smtClean="0"/>
              <a:t>A second group undergoes PDT for 6 months.</a:t>
            </a:r>
          </a:p>
          <a:p>
            <a:r>
              <a:rPr lang="en-US" dirty="0" smtClean="0"/>
              <a:t>A third group functions as a control group and receives no treatment (NT).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18</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An Example ANOVA Problem</a:t>
            </a:r>
            <a:endParaRPr lang="en-US" dirty="0" smtClean="0"/>
          </a:p>
        </p:txBody>
      </p:sp>
      <p:sp>
        <p:nvSpPr>
          <p:cNvPr id="7" name="Content Placeholder 6"/>
          <p:cNvSpPr>
            <a:spLocks noGrp="1"/>
          </p:cNvSpPr>
          <p:nvPr>
            <p:ph idx="1"/>
          </p:nvPr>
        </p:nvSpPr>
        <p:spPr/>
        <p:txBody>
          <a:bodyPr/>
          <a:lstStyle/>
          <a:p>
            <a:r>
              <a:rPr lang="en-US" dirty="0" smtClean="0"/>
              <a:t>After 6 months, you assess their levels of depression using the Beck Depression Inventory (BDI; scores range from 0 to 63), with higher scores indicating greater depression. </a:t>
            </a:r>
          </a:p>
          <a:p>
            <a:r>
              <a:rPr lang="en-US" dirty="0" smtClean="0"/>
              <a:t>The depression scores you found for each group are listed in Table 11.1. </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19</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smtClean="0"/>
              <a:t>An Introduction to Statistics</a:t>
            </a:r>
            <a:br>
              <a:rPr lang="en-US" smtClean="0"/>
            </a:br>
            <a:r>
              <a:rPr lang="en-US" smtClean="0"/>
              <a:t>An Active Learning Approach</a:t>
            </a:r>
            <a:endParaRPr lang="en-US" dirty="0"/>
          </a:p>
        </p:txBody>
      </p:sp>
      <p:sp>
        <p:nvSpPr>
          <p:cNvPr id="7" name="Subtitle 6"/>
          <p:cNvSpPr>
            <a:spLocks noGrp="1"/>
          </p:cNvSpPr>
          <p:nvPr>
            <p:ph type="subTitle" idx="1"/>
          </p:nvPr>
        </p:nvSpPr>
        <p:spPr/>
        <p:txBody>
          <a:bodyPr/>
          <a:lstStyle/>
          <a:p>
            <a:r>
              <a:rPr lang="en-US" smtClean="0"/>
              <a:t>Chapter 11: One-Way Independent Samples ANOVA</a:t>
            </a:r>
            <a:endParaRPr lang="en-US" dirty="0"/>
          </a:p>
        </p:txBody>
      </p:sp>
      <p:sp>
        <p:nvSpPr>
          <p:cNvPr id="8" name="Footer Placeholder 7"/>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9" name="Slide Number Placeholder 8"/>
          <p:cNvSpPr>
            <a:spLocks noGrp="1"/>
          </p:cNvSpPr>
          <p:nvPr>
            <p:ph type="sldNum" sz="quarter" idx="4"/>
          </p:nvPr>
        </p:nvSpPr>
        <p:spPr/>
        <p:txBody>
          <a:bodyPr/>
          <a:lstStyle/>
          <a:p>
            <a:fld id="{57791E2C-D482-4158-8F4A-4C0B35475140}" type="slidenum">
              <a:rPr lang="en-US" smtClean="0"/>
              <a:pPr/>
              <a:t>2</a:t>
            </a:fld>
            <a:endParaRPr lang="en-US" dirty="0"/>
          </a:p>
        </p:txBody>
      </p:sp>
    </p:spTree>
    <p:extLst>
      <p:ext uri="{BB962C8B-B14F-4D97-AF65-F5344CB8AC3E}">
        <p14:creationId xmlns:p14="http://schemas.microsoft.com/office/powerpoint/2010/main" val="35554521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An Example ANOVA Problem</a:t>
            </a:r>
            <a:endParaRPr lang="en-US" dirty="0" smtClean="0"/>
          </a:p>
        </p:txBody>
      </p:sp>
      <p:sp>
        <p:nvSpPr>
          <p:cNvPr id="7" name="Content Placeholder 6"/>
          <p:cNvSpPr>
            <a:spLocks noGrp="1"/>
          </p:cNvSpPr>
          <p:nvPr>
            <p:ph idx="1"/>
          </p:nvPr>
        </p:nvSpPr>
        <p:spPr/>
        <p:txBody>
          <a:bodyPr/>
          <a:lstStyle/>
          <a:p>
            <a:r>
              <a:rPr lang="en-US" smtClean="0"/>
              <a:t>In this study, the IV is the type of treatment (CBT, PDT, or NT).</a:t>
            </a:r>
          </a:p>
          <a:p>
            <a:r>
              <a:rPr lang="en-US" smtClean="0"/>
              <a:t>The DV (dependent variable) is each person’s depression score on the BDI.</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20</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11.1: Depression Scores After Three Different Types of Treatment</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1095901" y="1741111"/>
            <a:ext cx="7119838" cy="3107577"/>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21</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Data independence</a:t>
            </a:r>
          </a:p>
          <a:p>
            <a:pPr lvl="1"/>
            <a:r>
              <a:rPr lang="en-US" dirty="0" smtClean="0"/>
              <a:t>the depression scores of individuals must be measured without one participant’s score influencing another’s </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22</a:t>
            </a:fld>
            <a:endParaRPr lang="en-US"/>
          </a:p>
        </p:txBody>
      </p:sp>
    </p:spTree>
    <p:extLst>
      <p:ext uri="{BB962C8B-B14F-4D97-AF65-F5344CB8AC3E}">
        <p14:creationId xmlns:p14="http://schemas.microsoft.com/office/powerpoint/2010/main" val="36601588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Appropriate measurement of variables assumption</a:t>
            </a:r>
          </a:p>
          <a:p>
            <a:pPr lvl="1"/>
            <a:r>
              <a:rPr lang="en-US" dirty="0" smtClean="0"/>
              <a:t>DV, depression score, must be measured on an interval/ratio scale.</a:t>
            </a:r>
          </a:p>
          <a:p>
            <a:pPr lvl="1"/>
            <a:r>
              <a:rPr lang="en-US" dirty="0" smtClean="0"/>
              <a:t>IV must identify how the three therapeutic treatments are different.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23</a:t>
            </a:fld>
            <a:endParaRPr lang="en-US"/>
          </a:p>
        </p:txBody>
      </p:sp>
    </p:spTree>
    <p:extLst>
      <p:ext uri="{BB962C8B-B14F-4D97-AF65-F5344CB8AC3E}">
        <p14:creationId xmlns:p14="http://schemas.microsoft.com/office/powerpoint/2010/main" val="36601588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Normality assumption </a:t>
            </a:r>
          </a:p>
          <a:p>
            <a:pPr lvl="1"/>
            <a:r>
              <a:rPr lang="en-US" dirty="0" smtClean="0"/>
              <a:t>The distribution of sample means for each condition must have a normal </a:t>
            </a:r>
            <a:r>
              <a:rPr lang="en-US" dirty="0" smtClean="0"/>
              <a:t>shape.</a:t>
            </a:r>
            <a:r>
              <a:rPr lang="en-US" dirty="0" smtClean="0"/>
              <a:t>	</a:t>
            </a:r>
          </a:p>
          <a:p>
            <a:pPr lvl="2"/>
            <a:r>
              <a:rPr lang="en-US" dirty="0" smtClean="0"/>
              <a:t>This will be the case if the original populations are normal or if the sample sizes for each condition are near 30.</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24</a:t>
            </a:fld>
            <a:endParaRPr lang="en-US"/>
          </a:p>
        </p:txBody>
      </p:sp>
    </p:spTree>
    <p:extLst>
      <p:ext uri="{BB962C8B-B14F-4D97-AF65-F5344CB8AC3E}">
        <p14:creationId xmlns:p14="http://schemas.microsoft.com/office/powerpoint/2010/main" val="36601588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Homogeneity of variance assumption</a:t>
            </a:r>
          </a:p>
          <a:p>
            <a:pPr lvl="1"/>
            <a:r>
              <a:rPr lang="en-US" dirty="0" smtClean="0"/>
              <a:t>If any one of your conditions has a standard deviation double that of another, the homogeneity of variance assumption might be violated.</a:t>
            </a:r>
          </a:p>
          <a:p>
            <a:pPr lvl="1"/>
            <a:r>
              <a:rPr lang="en-US" dirty="0" smtClean="0"/>
              <a:t>However, if the sample sizes are similar this assumption can be violated without a problem (see Field, 2013).</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25</a:t>
            </a:fld>
            <a:endParaRPr lang="en-US"/>
          </a:p>
        </p:txBody>
      </p:sp>
    </p:spTree>
    <p:extLst>
      <p:ext uri="{BB962C8B-B14F-4D97-AF65-F5344CB8AC3E}">
        <p14:creationId xmlns:p14="http://schemas.microsoft.com/office/powerpoint/2010/main" val="36601588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2: State the Null and Research Hypotheses Symbolically and Verbally</a:t>
            </a:r>
            <a:endParaRPr lang="en-US" dirty="0" smtClean="0"/>
          </a:p>
        </p:txBody>
      </p:sp>
      <p:sp>
        <p:nvSpPr>
          <p:cNvPr id="7" name="Content Placeholder 6"/>
          <p:cNvSpPr>
            <a:spLocks noGrp="1"/>
          </p:cNvSpPr>
          <p:nvPr>
            <p:ph idx="1"/>
          </p:nvPr>
        </p:nvSpPr>
        <p:spPr/>
        <p:txBody>
          <a:bodyPr/>
          <a:lstStyle/>
          <a:p>
            <a:r>
              <a:rPr lang="en-US" smtClean="0"/>
              <a:t>The null states that the three population of people being studied (those getting CBT, PDT, or NT) have the same mean depression scores.</a:t>
            </a:r>
          </a:p>
          <a:p>
            <a:r>
              <a:rPr lang="en-US" smtClean="0"/>
              <a:t>The research hypothesis states that at least one population mean is different from at least one of the others.</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26</a:t>
            </a:fld>
            <a:endParaRPr lang="en-US"/>
          </a:p>
        </p:txBody>
      </p:sp>
    </p:spTree>
    <p:extLst>
      <p:ext uri="{BB962C8B-B14F-4D97-AF65-F5344CB8AC3E}">
        <p14:creationId xmlns:p14="http://schemas.microsoft.com/office/powerpoint/2010/main" val="36601588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Table 11.2: Symbolic and Verbal Representations of Two-Tailed Research and Null Hypotheses for a One-Way Independent Samples ANOVA</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692439" y="2210362"/>
            <a:ext cx="7689019" cy="2088485"/>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27</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Step 3: Compute the Degrees of Freedom and Define the Critical Regions</a:t>
            </a:r>
          </a:p>
        </p:txBody>
      </p:sp>
      <p:sp>
        <p:nvSpPr>
          <p:cNvPr id="7" name="Content Placeholder 6"/>
          <p:cNvSpPr>
            <a:spLocks noGrp="1"/>
          </p:cNvSpPr>
          <p:nvPr>
            <p:ph idx="1"/>
          </p:nvPr>
        </p:nvSpPr>
        <p:spPr/>
        <p:txBody>
          <a:bodyPr/>
          <a:lstStyle/>
          <a:p>
            <a:r>
              <a:rPr lang="en-US" dirty="0" smtClean="0"/>
              <a:t>To find the </a:t>
            </a:r>
            <a:r>
              <a:rPr lang="en-US" i="1" dirty="0" smtClean="0"/>
              <a:t>F</a:t>
            </a:r>
            <a:r>
              <a:rPr lang="en-US" dirty="0" smtClean="0"/>
              <a:t> critical value. You will need one </a:t>
            </a:r>
            <a:r>
              <a:rPr lang="en-US" i="1" dirty="0" err="1" smtClean="0"/>
              <a:t>df</a:t>
            </a:r>
            <a:r>
              <a:rPr lang="en-US" dirty="0" smtClean="0"/>
              <a:t> value based on the number of participants and another </a:t>
            </a:r>
            <a:r>
              <a:rPr lang="en-US" i="1" dirty="0" err="1" smtClean="0"/>
              <a:t>df</a:t>
            </a:r>
            <a:r>
              <a:rPr lang="en-US" dirty="0" smtClean="0"/>
              <a:t> value based on the number of groups.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28</a:t>
            </a:fld>
            <a:endParaRPr lang="en-US"/>
          </a:p>
        </p:txBody>
      </p:sp>
      <p:pic>
        <p:nvPicPr>
          <p:cNvPr id="1026" name="Picture 2"/>
          <p:cNvPicPr>
            <a:picLocks noChangeAspect="1" noChangeArrowheads="1"/>
          </p:cNvPicPr>
          <p:nvPr/>
        </p:nvPicPr>
        <p:blipFill>
          <a:blip r:embed="rId3"/>
          <a:srcRect/>
          <a:stretch>
            <a:fillRect/>
          </a:stretch>
        </p:blipFill>
        <p:spPr bwMode="auto">
          <a:xfrm>
            <a:off x="1219200" y="4170920"/>
            <a:ext cx="7696200" cy="953358"/>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Step 3: Compute the Degrees of Freedom and Define the Critical Regions</a:t>
            </a:r>
          </a:p>
        </p:txBody>
      </p:sp>
      <p:sp>
        <p:nvSpPr>
          <p:cNvPr id="7" name="Content Placeholder 6"/>
          <p:cNvSpPr>
            <a:spLocks noGrp="1"/>
          </p:cNvSpPr>
          <p:nvPr>
            <p:ph idx="1"/>
          </p:nvPr>
        </p:nvSpPr>
        <p:spPr/>
        <p:txBody>
          <a:bodyPr/>
          <a:lstStyle/>
          <a:p>
            <a:r>
              <a:rPr lang="en-US" dirty="0" smtClean="0"/>
              <a:t>In this example</a:t>
            </a:r>
          </a:p>
          <a:p>
            <a:pPr lvl="1"/>
            <a:r>
              <a:rPr lang="en-US" i="1" dirty="0" err="1" smtClean="0"/>
              <a:t>df</a:t>
            </a:r>
            <a:r>
              <a:rPr lang="en-US" baseline="-25000" dirty="0" err="1" smtClean="0"/>
              <a:t>between</a:t>
            </a:r>
            <a:r>
              <a:rPr lang="en-US" dirty="0" smtClean="0"/>
              <a:t> = </a:t>
            </a:r>
            <a:r>
              <a:rPr lang="en-US" i="1" dirty="0" smtClean="0"/>
              <a:t>g</a:t>
            </a:r>
            <a:r>
              <a:rPr lang="en-US" dirty="0" smtClean="0"/>
              <a:t> </a:t>
            </a:r>
            <a:r>
              <a:rPr lang="en-US" dirty="0" smtClean="0">
                <a:latin typeface="Times New Roman" panose="02020603050405020304" pitchFamily="18" charset="0"/>
                <a:cs typeface="Times New Roman" panose="02020603050405020304" pitchFamily="18" charset="0"/>
              </a:rPr>
              <a:t>− </a:t>
            </a:r>
            <a:r>
              <a:rPr lang="en-US" dirty="0" smtClean="0"/>
              <a:t>1 =  3 </a:t>
            </a:r>
            <a:r>
              <a:rPr lang="en-US" dirty="0" smtClean="0">
                <a:latin typeface="Times New Roman" panose="02020603050405020304" pitchFamily="18" charset="0"/>
                <a:cs typeface="Times New Roman" panose="02020603050405020304" pitchFamily="18" charset="0"/>
              </a:rPr>
              <a:t>− </a:t>
            </a:r>
            <a:r>
              <a:rPr lang="en-US" dirty="0" smtClean="0"/>
              <a:t>1 = 2</a:t>
            </a:r>
          </a:p>
          <a:p>
            <a:pPr lvl="1"/>
            <a:r>
              <a:rPr lang="en-US" i="1" dirty="0" err="1" smtClean="0"/>
              <a:t>df</a:t>
            </a:r>
            <a:r>
              <a:rPr lang="en-US" baseline="-25000" dirty="0" err="1" smtClean="0"/>
              <a:t>within</a:t>
            </a:r>
            <a:r>
              <a:rPr lang="en-US" baseline="-25000" dirty="0" smtClean="0"/>
              <a:t>(error)</a:t>
            </a:r>
            <a:r>
              <a:rPr lang="en-US" dirty="0" smtClean="0"/>
              <a:t> = </a:t>
            </a:r>
            <a:r>
              <a:rPr lang="en-US" i="1" dirty="0" smtClean="0"/>
              <a:t>N</a:t>
            </a:r>
            <a:r>
              <a:rPr lang="en-US" dirty="0" smtClean="0"/>
              <a:t> </a:t>
            </a:r>
            <a:r>
              <a:rPr lang="en-US" dirty="0" smtClean="0">
                <a:latin typeface="Times New Roman" panose="02020603050405020304" pitchFamily="18" charset="0"/>
                <a:cs typeface="Times New Roman" panose="02020603050405020304" pitchFamily="18" charset="0"/>
              </a:rPr>
              <a:t>−</a:t>
            </a:r>
            <a:r>
              <a:rPr lang="en-US" dirty="0" smtClean="0"/>
              <a:t> </a:t>
            </a:r>
            <a:r>
              <a:rPr lang="en-US" i="1" dirty="0" smtClean="0"/>
              <a:t>g</a:t>
            </a:r>
            <a:r>
              <a:rPr lang="en-US" dirty="0" smtClean="0"/>
              <a:t> = 18 </a:t>
            </a:r>
            <a:r>
              <a:rPr lang="en-US" dirty="0" smtClean="0">
                <a:latin typeface="Times New Roman" panose="02020603050405020304" pitchFamily="18" charset="0"/>
                <a:cs typeface="Times New Roman" panose="02020603050405020304" pitchFamily="18" charset="0"/>
              </a:rPr>
              <a:t>−</a:t>
            </a:r>
            <a:r>
              <a:rPr lang="en-US" dirty="0" smtClean="0"/>
              <a:t> 3 = 15</a:t>
            </a:r>
          </a:p>
          <a:p>
            <a:r>
              <a:rPr lang="en-US" dirty="0" smtClean="0"/>
              <a:t>Find the critical value of </a:t>
            </a:r>
            <a:r>
              <a:rPr lang="en-US" i="1" dirty="0" smtClean="0"/>
              <a:t>F</a:t>
            </a:r>
            <a:r>
              <a:rPr lang="en-US" dirty="0" smtClean="0"/>
              <a:t> in Appendix C, for </a:t>
            </a:r>
            <a:r>
              <a:rPr lang="el-GR" dirty="0" smtClean="0">
                <a:latin typeface="Times New Roman" panose="02020603050405020304" pitchFamily="18" charset="0"/>
                <a:cs typeface="Times New Roman" panose="02020603050405020304" pitchFamily="18" charset="0"/>
              </a:rPr>
              <a:t>α</a:t>
            </a:r>
            <a:r>
              <a:rPr lang="en-US" dirty="0" smtClean="0"/>
              <a:t> of .</a:t>
            </a:r>
            <a:r>
              <a:rPr lang="en-US" dirty="0" smtClean="0"/>
              <a:t>05</a:t>
            </a:r>
            <a:endParaRPr lang="en-US" dirty="0" smtClean="0"/>
          </a:p>
          <a:p>
            <a:r>
              <a:rPr lang="en-US" dirty="0" smtClean="0"/>
              <a:t>When </a:t>
            </a:r>
            <a:r>
              <a:rPr lang="en-US" i="1" dirty="0" err="1" smtClean="0"/>
              <a:t>df</a:t>
            </a:r>
            <a:r>
              <a:rPr lang="en-US" baseline="-25000" dirty="0" err="1" smtClean="0"/>
              <a:t>between</a:t>
            </a:r>
            <a:r>
              <a:rPr lang="en-US" dirty="0" smtClean="0"/>
              <a:t> = 2 and </a:t>
            </a:r>
            <a:r>
              <a:rPr lang="en-US" i="1" dirty="0" err="1" smtClean="0"/>
              <a:t>df</a:t>
            </a:r>
            <a:r>
              <a:rPr lang="en-US" baseline="-25000" dirty="0" err="1" smtClean="0"/>
              <a:t>within</a:t>
            </a:r>
            <a:r>
              <a:rPr lang="en-US" baseline="-25000" dirty="0" smtClean="0"/>
              <a:t>(error)</a:t>
            </a:r>
            <a:r>
              <a:rPr lang="en-US" dirty="0" smtClean="0"/>
              <a:t> = 15, the </a:t>
            </a:r>
            <a:r>
              <a:rPr lang="en-US" i="1" dirty="0" smtClean="0"/>
              <a:t>F</a:t>
            </a:r>
            <a:r>
              <a:rPr lang="en-US" dirty="0" smtClean="0"/>
              <a:t> critical value is 3.68.</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29</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normAutofit lnSpcReduction="10000"/>
          </a:bodyPr>
          <a:lstStyle/>
          <a:p>
            <a:r>
              <a:rPr lang="en-US" dirty="0" smtClean="0"/>
              <a:t>Identify when to use an independent samples ANOVA</a:t>
            </a:r>
          </a:p>
          <a:p>
            <a:r>
              <a:rPr lang="en-US" dirty="0" smtClean="0"/>
              <a:t>Explain the logic of the ANOVA F ratio</a:t>
            </a:r>
          </a:p>
          <a:p>
            <a:r>
              <a:rPr lang="en-US" dirty="0" smtClean="0"/>
              <a:t>Explain how measurement error, individual differences, and treatment effects influence the numerator and the denominator of the </a:t>
            </a:r>
            <a:r>
              <a:rPr lang="en-US" i="1" dirty="0" smtClean="0"/>
              <a:t>F</a:t>
            </a:r>
            <a:r>
              <a:rPr lang="en-US" dirty="0" smtClean="0"/>
              <a:t> ratio</a:t>
            </a:r>
          </a:p>
          <a:p>
            <a:r>
              <a:rPr lang="en-US" dirty="0" smtClean="0"/>
              <a:t>Write null and research hypotheses using symbols and words</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8800" y="5685419"/>
            <a:ext cx="7543800" cy="457200"/>
          </a:xfrm>
        </p:spPr>
        <p:txBody>
          <a:bodyPr>
            <a:normAutofit fontScale="90000"/>
          </a:bodyPr>
          <a:lstStyle/>
          <a:p>
            <a:r>
              <a:rPr lang="en-US" dirty="0" smtClean="0"/>
              <a:t>Figure 11.1: Finding the Critical Value for an ANOVA With α = .05</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2682429" y="1523907"/>
            <a:ext cx="4132711" cy="4123289"/>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30</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4: Compute the Test Statistic (Independent ANOVA)</a:t>
            </a:r>
            <a:endParaRPr lang="en-US" dirty="0" smtClean="0"/>
          </a:p>
        </p:txBody>
      </p:sp>
      <p:sp>
        <p:nvSpPr>
          <p:cNvPr id="7" name="Content Placeholder 6"/>
          <p:cNvSpPr>
            <a:spLocks noGrp="1"/>
          </p:cNvSpPr>
          <p:nvPr>
            <p:ph idx="1"/>
          </p:nvPr>
        </p:nvSpPr>
        <p:spPr/>
        <p:txBody>
          <a:bodyPr/>
          <a:lstStyle/>
          <a:p>
            <a:r>
              <a:rPr lang="en-US" dirty="0" smtClean="0"/>
              <a:t>An ANOVA source table is a valuable summary of the ANOVA statistical analysis because it shows how the obtained </a:t>
            </a:r>
            <a:r>
              <a:rPr lang="en-US" i="1" dirty="0" smtClean="0"/>
              <a:t>F</a:t>
            </a:r>
            <a:r>
              <a:rPr lang="en-US" dirty="0" smtClean="0"/>
              <a:t> is created.</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31</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Table 11.3: An ANOVA Source Table With Formulas</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969396" y="1981566"/>
            <a:ext cx="7052809" cy="2935341"/>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32</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4a to 4d: Completing the ANOVA Summary Table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33</a:t>
            </a:fld>
            <a:endParaRPr lang="en-US"/>
          </a:p>
        </p:txBody>
      </p:sp>
      <p:pic>
        <p:nvPicPr>
          <p:cNvPr id="7" name="Picture 2"/>
          <p:cNvPicPr>
            <a:picLocks noGrp="1" noChangeAspect="1" noChangeArrowheads="1"/>
          </p:cNvPicPr>
          <p:nvPr>
            <p:ph idx="1"/>
          </p:nvPr>
        </p:nvPicPr>
        <p:blipFill>
          <a:blip r:embed="rId3"/>
          <a:srcRect/>
          <a:stretch>
            <a:fillRect/>
          </a:stretch>
        </p:blipFill>
        <p:spPr bwMode="auto">
          <a:xfrm>
            <a:off x="533400" y="2223252"/>
            <a:ext cx="8153400" cy="3279858"/>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4a to 4d: Completing the ANOVA Summary Table</a:t>
            </a:r>
          </a:p>
        </p:txBody>
      </p:sp>
      <p:sp>
        <p:nvSpPr>
          <p:cNvPr id="11" name="Content Placeholder 10"/>
          <p:cNvSpPr>
            <a:spLocks noGrp="1"/>
          </p:cNvSpPr>
          <p:nvPr>
            <p:ph idx="1"/>
          </p:nvPr>
        </p:nvSpPr>
        <p:spPr/>
        <p:txBody>
          <a:bodyPr/>
          <a:lstStyle/>
          <a:p>
            <a:endParaRPr lang="en-US"/>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34</a:t>
            </a:fld>
            <a:endParaRPr lang="en-US"/>
          </a:p>
        </p:txBody>
      </p:sp>
      <p:pic>
        <p:nvPicPr>
          <p:cNvPr id="3074" name="Picture 2"/>
          <p:cNvPicPr>
            <a:picLocks noChangeAspect="1" noChangeArrowheads="1"/>
          </p:cNvPicPr>
          <p:nvPr/>
        </p:nvPicPr>
        <p:blipFill>
          <a:blip r:embed="rId3"/>
          <a:srcRect/>
          <a:stretch>
            <a:fillRect/>
          </a:stretch>
        </p:blipFill>
        <p:spPr bwMode="auto">
          <a:xfrm>
            <a:off x="604903" y="1640047"/>
            <a:ext cx="7781794" cy="1143000"/>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a:srcRect/>
          <a:stretch>
            <a:fillRect/>
          </a:stretch>
        </p:blipFill>
        <p:spPr bwMode="auto">
          <a:xfrm>
            <a:off x="1171575" y="3245246"/>
            <a:ext cx="6905625" cy="115252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4a to 4d: Completing the ANOVA Summary Table</a:t>
            </a:r>
          </a:p>
        </p:txBody>
      </p:sp>
      <p:sp>
        <p:nvSpPr>
          <p:cNvPr id="11" name="Content Placeholder 10"/>
          <p:cNvSpPr>
            <a:spLocks noGrp="1"/>
          </p:cNvSpPr>
          <p:nvPr>
            <p:ph idx="1"/>
          </p:nvPr>
        </p:nvSpPr>
        <p:spPr/>
        <p:txBody>
          <a:bodyPr/>
          <a:lstStyle/>
          <a:p>
            <a:endParaRPr lang="en-US"/>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35</a:t>
            </a:fld>
            <a:endParaRPr lang="en-US"/>
          </a:p>
        </p:txBody>
      </p:sp>
      <p:pic>
        <p:nvPicPr>
          <p:cNvPr id="4098" name="Picture 2"/>
          <p:cNvPicPr>
            <a:picLocks noChangeAspect="1" noChangeArrowheads="1"/>
          </p:cNvPicPr>
          <p:nvPr/>
        </p:nvPicPr>
        <p:blipFill>
          <a:blip r:embed="rId3"/>
          <a:srcRect/>
          <a:stretch>
            <a:fillRect/>
          </a:stretch>
        </p:blipFill>
        <p:spPr bwMode="auto">
          <a:xfrm>
            <a:off x="644387" y="1615440"/>
            <a:ext cx="7931426" cy="274320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4a to 4d: Completing the ANOVA Summary Table</a:t>
            </a:r>
          </a:p>
        </p:txBody>
      </p:sp>
      <p:sp>
        <p:nvSpPr>
          <p:cNvPr id="11" name="Content Placeholder 10"/>
          <p:cNvSpPr>
            <a:spLocks noGrp="1"/>
          </p:cNvSpPr>
          <p:nvPr>
            <p:ph idx="1"/>
          </p:nvPr>
        </p:nvSpPr>
        <p:spPr/>
        <p:txBody>
          <a:bodyPr/>
          <a:lstStyle/>
          <a:p>
            <a:endParaRPr lang="en-US"/>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36</a:t>
            </a:fld>
            <a:endParaRPr lang="en-US"/>
          </a:p>
        </p:txBody>
      </p:sp>
      <p:pic>
        <p:nvPicPr>
          <p:cNvPr id="5122" name="Picture 2"/>
          <p:cNvPicPr>
            <a:picLocks noChangeAspect="1" noChangeArrowheads="1"/>
          </p:cNvPicPr>
          <p:nvPr/>
        </p:nvPicPr>
        <p:blipFill>
          <a:blip r:embed="rId3"/>
          <a:srcRect/>
          <a:stretch>
            <a:fillRect/>
          </a:stretch>
        </p:blipFill>
        <p:spPr bwMode="auto">
          <a:xfrm>
            <a:off x="749793" y="1600200"/>
            <a:ext cx="7568214" cy="762000"/>
          </a:xfrm>
          <a:prstGeom prst="rect">
            <a:avLst/>
          </a:prstGeom>
          <a:noFill/>
          <a:ln w="9525">
            <a:noFill/>
            <a:miter lim="800000"/>
            <a:headEnd/>
            <a:tailEnd/>
          </a:ln>
          <a:effectLst/>
        </p:spPr>
      </p:pic>
      <p:pic>
        <p:nvPicPr>
          <p:cNvPr id="5123" name="Picture 3"/>
          <p:cNvPicPr>
            <a:picLocks noChangeAspect="1" noChangeArrowheads="1"/>
          </p:cNvPicPr>
          <p:nvPr/>
        </p:nvPicPr>
        <p:blipFill>
          <a:blip r:embed="rId4"/>
          <a:srcRect/>
          <a:stretch>
            <a:fillRect/>
          </a:stretch>
        </p:blipFill>
        <p:spPr bwMode="auto">
          <a:xfrm>
            <a:off x="1257300" y="2774986"/>
            <a:ext cx="6477000" cy="293839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4a to 4d: Completing the ANOVA Summary Table</a:t>
            </a:r>
          </a:p>
        </p:txBody>
      </p:sp>
      <p:sp>
        <p:nvSpPr>
          <p:cNvPr id="7" name="Content Placeholder 6"/>
          <p:cNvSpPr>
            <a:spLocks noGrp="1"/>
          </p:cNvSpPr>
          <p:nvPr>
            <p:ph idx="1"/>
          </p:nvPr>
        </p:nvSpPr>
        <p:spPr/>
        <p:txBody>
          <a:bodyPr/>
          <a:lstStyle/>
          <a:p>
            <a:r>
              <a:rPr lang="en-US" dirty="0" smtClean="0"/>
              <a:t>Obtained </a:t>
            </a:r>
            <a:r>
              <a:rPr lang="en-US" i="1" dirty="0" smtClean="0"/>
              <a:t>F</a:t>
            </a:r>
            <a:r>
              <a:rPr lang="en-US" dirty="0" smtClean="0"/>
              <a:t> = 6.14</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37</a:t>
            </a:fld>
            <a:endParaRPr lang="en-US"/>
          </a:p>
        </p:txBody>
      </p:sp>
      <p:pic>
        <p:nvPicPr>
          <p:cNvPr id="6146" name="Picture 2"/>
          <p:cNvPicPr>
            <a:picLocks noChangeAspect="1" noChangeArrowheads="1"/>
          </p:cNvPicPr>
          <p:nvPr/>
        </p:nvPicPr>
        <p:blipFill>
          <a:blip r:embed="rId3"/>
          <a:srcRect/>
          <a:stretch>
            <a:fillRect/>
          </a:stretch>
        </p:blipFill>
        <p:spPr bwMode="auto">
          <a:xfrm>
            <a:off x="2260510" y="2895600"/>
            <a:ext cx="5753100" cy="141922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Table 11.4: A Complete ANOVA Source Table</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564584" y="2514600"/>
            <a:ext cx="7953873" cy="1558404"/>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38</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4a to 4d: Completing the ANOVA Summary Table</a:t>
            </a:r>
          </a:p>
        </p:txBody>
      </p:sp>
      <p:sp>
        <p:nvSpPr>
          <p:cNvPr id="7" name="Content Placeholder 6"/>
          <p:cNvSpPr>
            <a:spLocks noGrp="1"/>
          </p:cNvSpPr>
          <p:nvPr>
            <p:ph idx="1"/>
          </p:nvPr>
        </p:nvSpPr>
        <p:spPr/>
        <p:txBody>
          <a:bodyPr/>
          <a:lstStyle/>
          <a:p>
            <a:r>
              <a:rPr lang="en-US" dirty="0" smtClean="0"/>
              <a:t>In this case, the obtained </a:t>
            </a:r>
            <a:r>
              <a:rPr lang="en-US" i="1" dirty="0" smtClean="0"/>
              <a:t>F</a:t>
            </a:r>
            <a:r>
              <a:rPr lang="en-US" dirty="0" smtClean="0"/>
              <a:t> value was 6.14, which is greater than the critical </a:t>
            </a:r>
            <a:r>
              <a:rPr lang="en-US" i="1" dirty="0" smtClean="0"/>
              <a:t>F</a:t>
            </a:r>
            <a:r>
              <a:rPr lang="en-US" dirty="0" smtClean="0"/>
              <a:t> value of 3.68 (α = .05).</a:t>
            </a:r>
          </a:p>
          <a:p>
            <a:r>
              <a:rPr lang="en-US" dirty="0" smtClean="0"/>
              <a:t>Therefore, you reject the null hypothesis and conclude that at least one sample mean is significantly different from one of the others.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39</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normAutofit lnSpcReduction="10000"/>
          </a:bodyPr>
          <a:lstStyle/>
          <a:p>
            <a:r>
              <a:rPr lang="en-US" dirty="0" smtClean="0"/>
              <a:t>Complete an ANOVA summary table by computing the degrees of freedom, </a:t>
            </a:r>
            <a:r>
              <a:rPr lang="en-US" i="1" dirty="0" smtClean="0"/>
              <a:t>SS</a:t>
            </a:r>
            <a:r>
              <a:rPr lang="en-US" dirty="0" smtClean="0"/>
              <a:t>s, </a:t>
            </a:r>
            <a:r>
              <a:rPr lang="en-US" i="1" dirty="0" smtClean="0"/>
              <a:t>MS</a:t>
            </a:r>
            <a:r>
              <a:rPr lang="en-US" dirty="0" smtClean="0"/>
              <a:t>s, and </a:t>
            </a:r>
            <a:r>
              <a:rPr lang="en-US" i="1" dirty="0" smtClean="0"/>
              <a:t>F</a:t>
            </a:r>
            <a:r>
              <a:rPr lang="en-US" dirty="0" smtClean="0"/>
              <a:t> ratio</a:t>
            </a:r>
          </a:p>
          <a:p>
            <a:r>
              <a:rPr lang="en-US" dirty="0" smtClean="0"/>
              <a:t>Define a critical region and determine whether you should reject or fail to reject the null hypothesis</a:t>
            </a:r>
          </a:p>
          <a:p>
            <a:r>
              <a:rPr lang="en-US" dirty="0" smtClean="0"/>
              <a:t>Compute effect sizes and describe them</a:t>
            </a:r>
          </a:p>
          <a:p>
            <a:r>
              <a:rPr lang="en-US" dirty="0" smtClean="0"/>
              <a:t>Explain when and why post hoc tests are necessary</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4e: If Necessary, Compute Post Hoc Tests</a:t>
            </a:r>
            <a:endParaRPr lang="en-US" dirty="0" smtClean="0"/>
          </a:p>
        </p:txBody>
      </p:sp>
      <p:sp>
        <p:nvSpPr>
          <p:cNvPr id="7" name="Content Placeholder 6"/>
          <p:cNvSpPr>
            <a:spLocks noGrp="1"/>
          </p:cNvSpPr>
          <p:nvPr>
            <p:ph idx="1"/>
          </p:nvPr>
        </p:nvSpPr>
        <p:spPr/>
        <p:txBody>
          <a:bodyPr/>
          <a:lstStyle/>
          <a:p>
            <a:r>
              <a:rPr lang="en-US" smtClean="0"/>
              <a:t>If you reject the null hypothesis and there are three or more IV conditions in the study, you need to perform pairwise post hoc tests to determine which pair or pairs of means are different from each other.</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40</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Figure 11.2: The Three Post Hoc Comparisons in This Study</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3028638" y="3049672"/>
            <a:ext cx="3318372" cy="795232"/>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41</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4e: If Necessary, Compute Post Hoc Tests</a:t>
            </a:r>
            <a:endParaRPr lang="en-US" dirty="0" smtClean="0"/>
          </a:p>
        </p:txBody>
      </p:sp>
      <p:sp>
        <p:nvSpPr>
          <p:cNvPr id="7" name="Content Placeholder 6"/>
          <p:cNvSpPr>
            <a:spLocks noGrp="1"/>
          </p:cNvSpPr>
          <p:nvPr>
            <p:ph idx="1"/>
          </p:nvPr>
        </p:nvSpPr>
        <p:spPr/>
        <p:txBody>
          <a:bodyPr/>
          <a:lstStyle/>
          <a:p>
            <a:r>
              <a:rPr lang="en-US" dirty="0" smtClean="0"/>
              <a:t>There are a number of different post hoc tests that you can use. </a:t>
            </a:r>
          </a:p>
          <a:p>
            <a:r>
              <a:rPr lang="en-US" dirty="0" smtClean="0"/>
              <a:t>The one we use is Tukey’s honestly significant difference (HSD) test.</a:t>
            </a:r>
          </a:p>
          <a:p>
            <a:r>
              <a:rPr lang="en-US" dirty="0" smtClean="0"/>
              <a:t>Any pair of means that differ by more than the HSD value are significantly different, and unlikely to result from sampling error.</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42</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4e: If Necessary, Compute Post Hoc Tests</a:t>
            </a:r>
            <a:endParaRPr lang="en-US" dirty="0" smtClean="0"/>
          </a:p>
        </p:txBody>
      </p:sp>
      <p:sp>
        <p:nvSpPr>
          <p:cNvPr id="7" name="Content Placeholder 6"/>
          <p:cNvSpPr>
            <a:spLocks noGrp="1"/>
          </p:cNvSpPr>
          <p:nvPr>
            <p:ph idx="1"/>
          </p:nvPr>
        </p:nvSpPr>
        <p:spPr/>
        <p:txBody>
          <a:bodyPr/>
          <a:lstStyle/>
          <a:p>
            <a:r>
              <a:rPr lang="en-US" dirty="0" smtClean="0"/>
              <a:t>Tukey’s HSD formula</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43</a:t>
            </a:fld>
            <a:endParaRPr lang="en-US"/>
          </a:p>
        </p:txBody>
      </p:sp>
      <p:pic>
        <p:nvPicPr>
          <p:cNvPr id="8194" name="Picture 2"/>
          <p:cNvPicPr>
            <a:picLocks noChangeAspect="1" noChangeArrowheads="1"/>
          </p:cNvPicPr>
          <p:nvPr/>
        </p:nvPicPr>
        <p:blipFill>
          <a:blip r:embed="rId3"/>
          <a:srcRect/>
          <a:stretch>
            <a:fillRect/>
          </a:stretch>
        </p:blipFill>
        <p:spPr bwMode="auto">
          <a:xfrm>
            <a:off x="3352800" y="3276600"/>
            <a:ext cx="2886075" cy="147637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4e: If Necessary, Compute Post Hoc Tests</a:t>
            </a:r>
            <a:endParaRPr lang="en-US" dirty="0" smtClean="0"/>
          </a:p>
        </p:txBody>
      </p:sp>
      <p:sp>
        <p:nvSpPr>
          <p:cNvPr id="7" name="Content Placeholder 6"/>
          <p:cNvSpPr>
            <a:spLocks noGrp="1"/>
          </p:cNvSpPr>
          <p:nvPr>
            <p:ph idx="1"/>
          </p:nvPr>
        </p:nvSpPr>
        <p:spPr/>
        <p:txBody>
          <a:bodyPr/>
          <a:lstStyle/>
          <a:p>
            <a:r>
              <a:rPr lang="en-US" dirty="0" smtClean="0"/>
              <a:t>For this example, </a:t>
            </a:r>
          </a:p>
          <a:p>
            <a:pPr lvl="1"/>
            <a:r>
              <a:rPr lang="en-US" i="1" dirty="0" err="1" smtClean="0"/>
              <a:t>MS</a:t>
            </a:r>
            <a:r>
              <a:rPr lang="en-US" baseline="-25000" dirty="0" err="1" smtClean="0"/>
              <a:t>within</a:t>
            </a:r>
            <a:r>
              <a:rPr lang="en-US" baseline="-25000" dirty="0" smtClean="0"/>
              <a:t>(error)</a:t>
            </a:r>
            <a:r>
              <a:rPr lang="en-US" dirty="0" smtClean="0"/>
              <a:t> = 20.59</a:t>
            </a:r>
          </a:p>
          <a:p>
            <a:pPr lvl="1"/>
            <a:r>
              <a:rPr lang="en-US" i="1" dirty="0" smtClean="0"/>
              <a:t>n</a:t>
            </a:r>
            <a:r>
              <a:rPr lang="en-US" dirty="0" smtClean="0"/>
              <a:t> = 6</a:t>
            </a:r>
          </a:p>
          <a:p>
            <a:pPr lvl="1"/>
            <a:r>
              <a:rPr lang="en-US" dirty="0" smtClean="0"/>
              <a:t>A table of </a:t>
            </a:r>
            <a:r>
              <a:rPr lang="en-US" i="1" dirty="0" smtClean="0"/>
              <a:t>q</a:t>
            </a:r>
            <a:r>
              <a:rPr lang="en-US" dirty="0" smtClean="0"/>
              <a:t> values is in Appendix D. In this case, </a:t>
            </a:r>
            <a:r>
              <a:rPr lang="en-US" i="1" dirty="0" smtClean="0"/>
              <a:t>g</a:t>
            </a:r>
            <a:r>
              <a:rPr lang="en-US" dirty="0" smtClean="0"/>
              <a:t> = 3, the </a:t>
            </a:r>
            <a:r>
              <a:rPr lang="en-US" i="1" dirty="0" err="1" smtClean="0"/>
              <a:t>df</a:t>
            </a:r>
            <a:r>
              <a:rPr lang="en-US" dirty="0" smtClean="0"/>
              <a:t> for the error term (</a:t>
            </a:r>
            <a:r>
              <a:rPr lang="en-US" i="1" dirty="0" err="1" smtClean="0"/>
              <a:t>df</a:t>
            </a:r>
            <a:r>
              <a:rPr lang="en-US" baseline="-25000" dirty="0" err="1" smtClean="0"/>
              <a:t>within</a:t>
            </a:r>
            <a:r>
              <a:rPr lang="en-US" baseline="-25000" dirty="0" smtClean="0"/>
              <a:t>(error)</a:t>
            </a:r>
            <a:r>
              <a:rPr lang="en-US" dirty="0" smtClean="0"/>
              <a:t>) = 15, and the alpha level (α) = .05. </a:t>
            </a:r>
          </a:p>
          <a:p>
            <a:pPr lvl="1"/>
            <a:r>
              <a:rPr lang="en-US" dirty="0" smtClean="0"/>
              <a:t>Based on these values, the </a:t>
            </a:r>
            <a:r>
              <a:rPr lang="en-US" i="1" dirty="0" smtClean="0"/>
              <a:t>q</a:t>
            </a:r>
            <a:r>
              <a:rPr lang="en-US" dirty="0" smtClean="0"/>
              <a:t> statistic is 3.67.</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44</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4e: If Necessary, Compute Post Hoc Tests</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45</a:t>
            </a:fld>
            <a:endParaRPr lang="en-US"/>
          </a:p>
        </p:txBody>
      </p:sp>
      <p:pic>
        <p:nvPicPr>
          <p:cNvPr id="7" name="Picture 3"/>
          <p:cNvPicPr>
            <a:picLocks noGrp="1" noChangeAspect="1" noChangeArrowheads="1"/>
          </p:cNvPicPr>
          <p:nvPr>
            <p:ph idx="1"/>
          </p:nvPr>
        </p:nvPicPr>
        <p:blipFill>
          <a:blip r:embed="rId3"/>
          <a:srcRect/>
          <a:stretch>
            <a:fillRect/>
          </a:stretch>
        </p:blipFill>
        <p:spPr bwMode="auto">
          <a:xfrm>
            <a:off x="2128535" y="1600200"/>
            <a:ext cx="4963129" cy="4525963"/>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4e: If Necessary, Compute Post Hoc Tests</a:t>
            </a:r>
            <a:endParaRPr lang="en-US" dirty="0" smtClean="0"/>
          </a:p>
        </p:txBody>
      </p:sp>
      <p:sp>
        <p:nvSpPr>
          <p:cNvPr id="7" name="Content Placeholder 6"/>
          <p:cNvSpPr>
            <a:spLocks noGrp="1"/>
          </p:cNvSpPr>
          <p:nvPr>
            <p:ph idx="1"/>
          </p:nvPr>
        </p:nvSpPr>
        <p:spPr/>
        <p:txBody>
          <a:bodyPr/>
          <a:lstStyle/>
          <a:p>
            <a:r>
              <a:rPr lang="en-US" smtClean="0"/>
              <a:t>For this example, the HSD is 6.80 </a:t>
            </a:r>
          </a:p>
          <a:p>
            <a:r>
              <a:rPr lang="en-US" smtClean="0"/>
              <a:t>If the absolute value of the difference between means is greater than the HSD, then those means are significantly different from each other.</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46</a:t>
            </a:fld>
            <a:endParaRPr lang="en-US"/>
          </a:p>
        </p:txBody>
      </p:sp>
      <p:pic>
        <p:nvPicPr>
          <p:cNvPr id="10242" name="Picture 2"/>
          <p:cNvPicPr>
            <a:picLocks noChangeAspect="1" noChangeArrowheads="1"/>
          </p:cNvPicPr>
          <p:nvPr/>
        </p:nvPicPr>
        <p:blipFill>
          <a:blip r:embed="rId3"/>
          <a:srcRect/>
          <a:stretch>
            <a:fillRect/>
          </a:stretch>
        </p:blipFill>
        <p:spPr bwMode="auto">
          <a:xfrm>
            <a:off x="1981200" y="4343400"/>
            <a:ext cx="6524625" cy="141922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4e: If Necessary, Compute Post Hoc Tests</a:t>
            </a:r>
            <a:endParaRPr lang="en-US" dirty="0" smtClean="0"/>
          </a:p>
        </p:txBody>
      </p:sp>
      <p:sp>
        <p:nvSpPr>
          <p:cNvPr id="7" name="Content Placeholder 6"/>
          <p:cNvSpPr>
            <a:spLocks noGrp="1"/>
          </p:cNvSpPr>
          <p:nvPr>
            <p:ph idx="1"/>
          </p:nvPr>
        </p:nvSpPr>
        <p:spPr/>
        <p:txBody>
          <a:bodyPr/>
          <a:lstStyle/>
          <a:p>
            <a:r>
              <a:rPr lang="en-US" smtClean="0"/>
              <a:t>Based on these analyses, you can conclude that the CBT group had significantly lower depression scores than the PDT group, suggesting that CBT is better for treating depression than PDT. </a:t>
            </a:r>
          </a:p>
          <a:p>
            <a:r>
              <a:rPr lang="en-US" smtClean="0"/>
              <a:t>Similarly, the CBT group had significantly lower depression than the NT group, suggesting that CBT is better than NT.</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47</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4e: If Necessary, Compute Post Hoc Tests</a:t>
            </a:r>
            <a:endParaRPr lang="en-US" dirty="0" smtClean="0"/>
          </a:p>
        </p:txBody>
      </p:sp>
      <p:sp>
        <p:nvSpPr>
          <p:cNvPr id="7" name="Content Placeholder 6"/>
          <p:cNvSpPr>
            <a:spLocks noGrp="1"/>
          </p:cNvSpPr>
          <p:nvPr>
            <p:ph idx="1"/>
          </p:nvPr>
        </p:nvSpPr>
        <p:spPr/>
        <p:txBody>
          <a:bodyPr/>
          <a:lstStyle/>
          <a:p>
            <a:r>
              <a:rPr lang="en-US" smtClean="0"/>
              <a:t>Finally, the PDT and NT groups were not significantly different. </a:t>
            </a:r>
          </a:p>
          <a:p>
            <a:pPr lvl="1"/>
            <a:r>
              <a:rPr lang="en-US" smtClean="0"/>
              <a:t>Therefore, the numerical difference between means is likely created by sampling error. </a:t>
            </a:r>
          </a:p>
          <a:p>
            <a:pPr lvl="1"/>
            <a:r>
              <a:rPr lang="en-US" smtClean="0"/>
              <a:t>These results suggest that PDT is no better at treating depression than no treatment at all.</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48</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Table 11.5: Post Hoc Comparisons</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703704" y="2361972"/>
            <a:ext cx="7675633" cy="2405329"/>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49</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dirty="0" smtClean="0"/>
              <a:t>Summarize the results of an independent samples ANOVA using American Psychological Association (APA) style</a:t>
            </a:r>
          </a:p>
          <a:p>
            <a:r>
              <a:rPr lang="en-US" dirty="0" smtClean="0"/>
              <a:t>Use SPSS to compute an independent samples ANOVA, including post hoc tests</a:t>
            </a:r>
          </a:p>
          <a:p>
            <a:r>
              <a:rPr lang="en-US" dirty="0" smtClean="0"/>
              <a:t>Interpret the SPSS output for an independent samples ANOVA</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5: Compute an Effect Size and Describe It</a:t>
            </a:r>
            <a:endParaRPr lang="en-US" dirty="0" smtClean="0"/>
          </a:p>
        </p:txBody>
      </p:sp>
      <p:sp>
        <p:nvSpPr>
          <p:cNvPr id="7" name="Content Placeholder 6"/>
          <p:cNvSpPr>
            <a:spLocks noGrp="1"/>
          </p:cNvSpPr>
          <p:nvPr>
            <p:ph idx="1"/>
          </p:nvPr>
        </p:nvSpPr>
        <p:spPr/>
        <p:txBody>
          <a:bodyPr/>
          <a:lstStyle/>
          <a:p>
            <a:r>
              <a:rPr lang="en-US" dirty="0" smtClean="0"/>
              <a:t>The most common effect size for ANOVAs is partial </a:t>
            </a:r>
            <a:r>
              <a:rPr lang="el-GR" dirty="0" smtClean="0">
                <a:latin typeface="Times New Roman" panose="02020603050405020304" pitchFamily="18" charset="0"/>
                <a:cs typeface="Times New Roman" panose="02020603050405020304" pitchFamily="18" charset="0"/>
              </a:rPr>
              <a:t>η</a:t>
            </a:r>
            <a:r>
              <a:rPr lang="en-IN" baseline="30000" dirty="0" smtClean="0">
                <a:latin typeface="Times New Roman" panose="02020603050405020304" pitchFamily="18" charset="0"/>
                <a:cs typeface="Times New Roman" panose="02020603050405020304" pitchFamily="18" charset="0"/>
              </a:rPr>
              <a:t>2 </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50</a:t>
            </a:fld>
            <a:endParaRPr lang="en-US"/>
          </a:p>
        </p:txBody>
      </p:sp>
      <p:pic>
        <p:nvPicPr>
          <p:cNvPr id="11267" name="Picture 3"/>
          <p:cNvPicPr>
            <a:picLocks noChangeAspect="1" noChangeArrowheads="1"/>
          </p:cNvPicPr>
          <p:nvPr/>
        </p:nvPicPr>
        <p:blipFill>
          <a:blip r:embed="rId3"/>
          <a:srcRect/>
          <a:stretch>
            <a:fillRect/>
          </a:stretch>
        </p:blipFill>
        <p:spPr bwMode="auto">
          <a:xfrm>
            <a:off x="3048000" y="2206978"/>
            <a:ext cx="838200" cy="478084"/>
          </a:xfrm>
          <a:prstGeom prst="rect">
            <a:avLst/>
          </a:prstGeom>
          <a:noFill/>
          <a:ln w="9525">
            <a:noFill/>
            <a:miter lim="800000"/>
            <a:headEnd/>
            <a:tailEnd/>
          </a:ln>
          <a:effectLst/>
        </p:spPr>
      </p:pic>
      <p:pic>
        <p:nvPicPr>
          <p:cNvPr id="11269" name="Picture 5"/>
          <p:cNvPicPr>
            <a:picLocks noChangeAspect="1" noChangeArrowheads="1"/>
          </p:cNvPicPr>
          <p:nvPr/>
        </p:nvPicPr>
        <p:blipFill>
          <a:blip r:embed="rId4"/>
          <a:srcRect/>
          <a:stretch>
            <a:fillRect/>
          </a:stretch>
        </p:blipFill>
        <p:spPr bwMode="auto">
          <a:xfrm>
            <a:off x="2438400" y="3352800"/>
            <a:ext cx="4876800" cy="1333500"/>
          </a:xfrm>
          <a:prstGeom prst="rect">
            <a:avLst/>
          </a:prstGeom>
          <a:noFill/>
          <a:ln w="9525">
            <a:noFill/>
            <a:miter lim="800000"/>
            <a:headEnd/>
            <a:tailEnd/>
          </a:ln>
          <a:effectLst/>
        </p:spPr>
      </p:pic>
      <p:pic>
        <p:nvPicPr>
          <p:cNvPr id="11270" name="Picture 6"/>
          <p:cNvPicPr>
            <a:picLocks noChangeAspect="1" noChangeArrowheads="1"/>
          </p:cNvPicPr>
          <p:nvPr/>
        </p:nvPicPr>
        <p:blipFill>
          <a:blip r:embed="rId5"/>
          <a:srcRect/>
          <a:stretch>
            <a:fillRect/>
          </a:stretch>
        </p:blipFill>
        <p:spPr bwMode="auto">
          <a:xfrm>
            <a:off x="3267075" y="4886325"/>
            <a:ext cx="3743325" cy="113347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Table 11.6: General Guidelines for Interpreting </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758068" y="2608285"/>
            <a:ext cx="4130784" cy="191150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51</a:t>
            </a:fld>
            <a:endParaRPr lang="en-US"/>
          </a:p>
        </p:txBody>
      </p:sp>
      <p:pic>
        <p:nvPicPr>
          <p:cNvPr id="12290" name="Picture 2"/>
          <p:cNvPicPr>
            <a:picLocks noChangeAspect="1" noChangeArrowheads="1"/>
          </p:cNvPicPr>
          <p:nvPr/>
        </p:nvPicPr>
        <p:blipFill>
          <a:blip r:embed="rId4"/>
          <a:srcRect/>
          <a:stretch>
            <a:fillRect/>
          </a:stretch>
        </p:blipFill>
        <p:spPr bwMode="auto">
          <a:xfrm>
            <a:off x="7162800" y="5410200"/>
            <a:ext cx="426720" cy="457200"/>
          </a:xfrm>
          <a:prstGeom prst="rect">
            <a:avLst/>
          </a:prstGeom>
          <a:noFill/>
          <a:ln w="9525">
            <a:noFill/>
            <a:miter lim="800000"/>
            <a:headEnd/>
            <a:tailEnd/>
          </a:ln>
          <a:effectLst/>
        </p:spPr>
      </p:pic>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5: Compute an Effect Size and Describe It</a:t>
            </a:r>
            <a:endParaRPr lang="en-US" dirty="0" smtClean="0"/>
          </a:p>
        </p:txBody>
      </p:sp>
      <p:sp>
        <p:nvSpPr>
          <p:cNvPr id="7" name="Content Placeholder 6"/>
          <p:cNvSpPr>
            <a:spLocks noGrp="1"/>
          </p:cNvSpPr>
          <p:nvPr>
            <p:ph idx="1"/>
          </p:nvPr>
        </p:nvSpPr>
        <p:spPr/>
        <p:txBody>
          <a:bodyPr/>
          <a:lstStyle/>
          <a:p>
            <a:r>
              <a:rPr lang="en-US" dirty="0" smtClean="0"/>
              <a:t>For one-way ANOVAs, you should interpret the partial </a:t>
            </a:r>
            <a:r>
              <a:rPr lang="el-GR" dirty="0">
                <a:latin typeface="Times New Roman" panose="02020603050405020304" pitchFamily="18" charset="0"/>
                <a:cs typeface="Times New Roman" panose="02020603050405020304" pitchFamily="18" charset="0"/>
              </a:rPr>
              <a:t>η</a:t>
            </a:r>
            <a:r>
              <a:rPr lang="en-IN" baseline="30000" dirty="0">
                <a:latin typeface="Times New Roman" panose="02020603050405020304" pitchFamily="18" charset="0"/>
                <a:cs typeface="Times New Roman" panose="02020603050405020304" pitchFamily="18" charset="0"/>
              </a:rPr>
              <a:t>2</a:t>
            </a:r>
            <a:r>
              <a:rPr lang="en-US" dirty="0" smtClean="0"/>
              <a:t> as the percentage of DV variability the IV “explains.” </a:t>
            </a:r>
          </a:p>
          <a:p>
            <a:r>
              <a:rPr lang="en-US" dirty="0" smtClean="0"/>
              <a:t>In this case, the type of treatment participants receive “explains” 45% of the variability in their depression scores.</a:t>
            </a:r>
          </a:p>
          <a:p>
            <a:r>
              <a:rPr lang="en-US" dirty="0" smtClean="0"/>
              <a:t>This is a large effect.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52</a:t>
            </a:fld>
            <a:endParaRPr lang="en-US"/>
          </a:p>
        </p:txBody>
      </p:sp>
    </p:spTree>
    <p:extLst>
      <p:ext uri="{BB962C8B-B14F-4D97-AF65-F5344CB8AC3E}">
        <p14:creationId xmlns:p14="http://schemas.microsoft.com/office/powerpoint/2010/main" val="36601588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5: Compute an Effect Size and Describe It</a:t>
            </a:r>
            <a:endParaRPr lang="en-US" dirty="0" smtClean="0"/>
          </a:p>
        </p:txBody>
      </p:sp>
      <p:sp>
        <p:nvSpPr>
          <p:cNvPr id="7" name="Content Placeholder 6"/>
          <p:cNvSpPr>
            <a:spLocks noGrp="1"/>
          </p:cNvSpPr>
          <p:nvPr>
            <p:ph idx="1"/>
          </p:nvPr>
        </p:nvSpPr>
        <p:spPr/>
        <p:txBody>
          <a:bodyPr/>
          <a:lstStyle/>
          <a:p>
            <a:r>
              <a:rPr lang="en-US" smtClean="0"/>
              <a:t>You can also compute an effect size for each comparison so you know how much more effective each type of treatment was than the other treatments.</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53</a:t>
            </a:fld>
            <a:endParaRPr lang="en-US"/>
          </a:p>
        </p:txBody>
      </p:sp>
      <p:pic>
        <p:nvPicPr>
          <p:cNvPr id="13314" name="Picture 2"/>
          <p:cNvPicPr>
            <a:picLocks noChangeAspect="1" noChangeArrowheads="1"/>
          </p:cNvPicPr>
          <p:nvPr/>
        </p:nvPicPr>
        <p:blipFill>
          <a:blip r:embed="rId3"/>
          <a:srcRect/>
          <a:stretch>
            <a:fillRect/>
          </a:stretch>
        </p:blipFill>
        <p:spPr bwMode="auto">
          <a:xfrm>
            <a:off x="1600200" y="4343400"/>
            <a:ext cx="1676400" cy="971372"/>
          </a:xfrm>
          <a:prstGeom prst="rect">
            <a:avLst/>
          </a:prstGeom>
          <a:noFill/>
          <a:ln w="9525">
            <a:noFill/>
            <a:miter lim="800000"/>
            <a:headEnd/>
            <a:tailEnd/>
          </a:ln>
          <a:effectLst/>
        </p:spPr>
      </p:pic>
      <p:pic>
        <p:nvPicPr>
          <p:cNvPr id="13315" name="Picture 3"/>
          <p:cNvPicPr>
            <a:picLocks noChangeAspect="1" noChangeArrowheads="1"/>
          </p:cNvPicPr>
          <p:nvPr/>
        </p:nvPicPr>
        <p:blipFill>
          <a:blip r:embed="rId4"/>
          <a:srcRect/>
          <a:stretch>
            <a:fillRect/>
          </a:stretch>
        </p:blipFill>
        <p:spPr bwMode="auto">
          <a:xfrm>
            <a:off x="4038600" y="4233147"/>
            <a:ext cx="4419600" cy="1100853"/>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11.7: Mean and Standard Deviations for Each Treatment Type</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3141961" y="2654777"/>
            <a:ext cx="3524543" cy="1776998"/>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54</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Table 11.8: Effect Sizes (</a:t>
            </a:r>
            <a:r>
              <a:rPr lang="en-US" i="1" dirty="0" smtClean="0"/>
              <a:t>d</a:t>
            </a:r>
            <a:r>
              <a:rPr lang="en-US" dirty="0" smtClean="0"/>
              <a:t>) for Pairwise Comparisons</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1073911" y="2039515"/>
            <a:ext cx="6953506" cy="2766798"/>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55</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6: Interpreting the Results of the Hypothesis Test</a:t>
            </a:r>
            <a:endParaRPr lang="en-US" dirty="0" smtClean="0"/>
          </a:p>
        </p:txBody>
      </p:sp>
      <p:sp>
        <p:nvSpPr>
          <p:cNvPr id="7" name="Content Placeholder 6"/>
          <p:cNvSpPr>
            <a:spLocks noGrp="1"/>
          </p:cNvSpPr>
          <p:nvPr>
            <p:ph idx="1"/>
          </p:nvPr>
        </p:nvSpPr>
        <p:spPr/>
        <p:txBody>
          <a:bodyPr/>
          <a:lstStyle/>
          <a:p>
            <a:r>
              <a:rPr lang="en-US" dirty="0" smtClean="0"/>
              <a:t>An independent ANOVA revealed meaningful differences among the three depression therapies, </a:t>
            </a:r>
            <a:r>
              <a:rPr lang="el-GR" i="1" dirty="0" smtClean="0"/>
              <a:t>F</a:t>
            </a:r>
            <a:r>
              <a:rPr lang="el-GR" dirty="0" smtClean="0"/>
              <a:t>(2, 15) = 6.14, </a:t>
            </a:r>
            <a:r>
              <a:rPr lang="el-GR" i="1" dirty="0" smtClean="0"/>
              <a:t>p</a:t>
            </a:r>
            <a:r>
              <a:rPr lang="el-GR" dirty="0" smtClean="0"/>
              <a:t> &lt; .05, </a:t>
            </a:r>
            <a:r>
              <a:rPr lang="en-US" dirty="0" smtClean="0"/>
              <a:t>     = .45, MSE = 20.59. The means and standard deviations for each treatment condition are in Table 11.9. </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56</a:t>
            </a:fld>
            <a:endParaRPr lang="en-US"/>
          </a:p>
        </p:txBody>
      </p:sp>
      <p:pic>
        <p:nvPicPr>
          <p:cNvPr id="14339" name="Picture 3"/>
          <p:cNvPicPr>
            <a:picLocks noChangeAspect="1" noChangeArrowheads="1"/>
          </p:cNvPicPr>
          <p:nvPr/>
        </p:nvPicPr>
        <p:blipFill>
          <a:blip r:embed="rId3"/>
          <a:srcRect/>
          <a:stretch>
            <a:fillRect/>
          </a:stretch>
        </p:blipFill>
        <p:spPr bwMode="auto">
          <a:xfrm>
            <a:off x="1828800" y="3135709"/>
            <a:ext cx="457200" cy="45720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11.9: Means and Standard Deviations for Each Condition</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848379" y="2581219"/>
            <a:ext cx="4065987" cy="1922301"/>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57</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6: Interpreting the Results of the Hypothesis Test</a:t>
            </a:r>
            <a:endParaRPr lang="en-US" dirty="0" smtClean="0"/>
          </a:p>
        </p:txBody>
      </p:sp>
      <p:sp>
        <p:nvSpPr>
          <p:cNvPr id="7" name="Content Placeholder 6"/>
          <p:cNvSpPr>
            <a:spLocks noGrp="1"/>
          </p:cNvSpPr>
          <p:nvPr>
            <p:ph idx="1"/>
          </p:nvPr>
        </p:nvSpPr>
        <p:spPr/>
        <p:txBody>
          <a:bodyPr/>
          <a:lstStyle/>
          <a:p>
            <a:r>
              <a:rPr lang="en-US" dirty="0" smtClean="0"/>
              <a:t>Tukey’s HSD post hoc tests revealed that the CBT group had lower depression scores than both the PDT group and the no-treatment group. The PDT therapy was no better than receiving no treatment at all. The HSD post hoc tests and their effect sizes are in Table 11.10.</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58</a:t>
            </a:fld>
            <a:endParaRPr lang="en-US"/>
          </a:p>
        </p:txBody>
      </p:sp>
    </p:spTree>
    <p:extLst>
      <p:ext uri="{BB962C8B-B14F-4D97-AF65-F5344CB8AC3E}">
        <p14:creationId xmlns:p14="http://schemas.microsoft.com/office/powerpoint/2010/main" val="366015889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An Additional Note on ANOVAS: Family-Wise Error and </a:t>
            </a:r>
            <a:r>
              <a:rPr lang="el-GR" dirty="0" smtClean="0">
                <a:latin typeface="Times New Roman" panose="02020603050405020304" pitchFamily="18" charset="0"/>
                <a:cs typeface="Times New Roman" panose="02020603050405020304" pitchFamily="18" charset="0"/>
              </a:rPr>
              <a:t>α</a:t>
            </a:r>
            <a:r>
              <a:rPr lang="en-US" dirty="0" smtClean="0"/>
              <a:t> Inflation</a:t>
            </a:r>
          </a:p>
        </p:txBody>
      </p:sp>
      <p:sp>
        <p:nvSpPr>
          <p:cNvPr id="7" name="Content Placeholder 6"/>
          <p:cNvSpPr>
            <a:spLocks noGrp="1"/>
          </p:cNvSpPr>
          <p:nvPr>
            <p:ph idx="1"/>
          </p:nvPr>
        </p:nvSpPr>
        <p:spPr/>
        <p:txBody>
          <a:bodyPr/>
          <a:lstStyle/>
          <a:p>
            <a:r>
              <a:rPr lang="en-US" dirty="0" smtClean="0"/>
              <a:t>Doing a single ANOVA rather than multiple </a:t>
            </a:r>
            <a:r>
              <a:rPr lang="en-US" i="1" dirty="0" smtClean="0"/>
              <a:t>t</a:t>
            </a:r>
            <a:r>
              <a:rPr lang="en-US" dirty="0" smtClean="0"/>
              <a:t> tests keeps the family-wise error rate at .05 for the overall ANOVA.</a:t>
            </a:r>
          </a:p>
          <a:p>
            <a:pPr lvl="1"/>
            <a:r>
              <a:rPr lang="en-US" dirty="0" smtClean="0"/>
              <a:t>If you perform multiple </a:t>
            </a:r>
            <a:r>
              <a:rPr lang="en-US" i="1" dirty="0" smtClean="0"/>
              <a:t>t</a:t>
            </a:r>
            <a:r>
              <a:rPr lang="en-US" dirty="0" smtClean="0"/>
              <a:t> tests, the family-wise error = 1−(1− </a:t>
            </a:r>
            <a:r>
              <a:rPr lang="en-US" i="1" dirty="0" smtClean="0"/>
              <a:t>a</a:t>
            </a:r>
            <a:r>
              <a:rPr lang="en-US" dirty="0" smtClean="0"/>
              <a:t>)</a:t>
            </a:r>
            <a:r>
              <a:rPr lang="en-US" i="1" dirty="0" smtClean="0"/>
              <a:t>c</a:t>
            </a:r>
            <a:r>
              <a:rPr lang="en-US" dirty="0" smtClean="0"/>
              <a:t> where </a:t>
            </a:r>
            <a:r>
              <a:rPr lang="en-US" i="1" dirty="0" smtClean="0"/>
              <a:t>c</a:t>
            </a:r>
            <a:r>
              <a:rPr lang="en-US" dirty="0" smtClean="0"/>
              <a:t> is the number of comparisons.</a:t>
            </a:r>
          </a:p>
          <a:p>
            <a:pPr lvl="1"/>
            <a:r>
              <a:rPr lang="en-US" dirty="0" smtClean="0"/>
              <a:t>With </a:t>
            </a:r>
            <a:r>
              <a:rPr lang="el-GR" dirty="0" smtClean="0">
                <a:latin typeface="Times New Roman" panose="02020603050405020304" pitchFamily="18" charset="0"/>
                <a:cs typeface="Times New Roman" panose="02020603050405020304" pitchFamily="18" charset="0"/>
              </a:rPr>
              <a:t>α</a:t>
            </a:r>
            <a:r>
              <a:rPr lang="en-US" dirty="0" smtClean="0"/>
              <a:t> set at .05, three comparisons would increase the Type I error rate to .14.</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59</a:t>
            </a:fld>
            <a:endParaRPr lang="en-US"/>
          </a:p>
        </p:txBody>
      </p:sp>
      <p:pic>
        <p:nvPicPr>
          <p:cNvPr id="15362" name="Picture 2"/>
          <p:cNvPicPr>
            <a:picLocks noChangeAspect="1" noChangeArrowheads="1"/>
          </p:cNvPicPr>
          <p:nvPr/>
        </p:nvPicPr>
        <p:blipFill>
          <a:blip r:embed="rId3"/>
          <a:srcRect/>
          <a:stretch>
            <a:fillRect/>
          </a:stretch>
        </p:blipFill>
        <p:spPr bwMode="auto">
          <a:xfrm>
            <a:off x="3810000" y="5638800"/>
            <a:ext cx="2743200" cy="551297"/>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Independent Samples ANOVA</a:t>
            </a:r>
            <a:endParaRPr lang="en-US" dirty="0"/>
          </a:p>
        </p:txBody>
      </p:sp>
      <p:sp>
        <p:nvSpPr>
          <p:cNvPr id="7" name="Content Placeholder 6"/>
          <p:cNvSpPr>
            <a:spLocks noGrp="1"/>
          </p:cNvSpPr>
          <p:nvPr>
            <p:ph idx="1"/>
          </p:nvPr>
        </p:nvSpPr>
        <p:spPr/>
        <p:txBody>
          <a:bodyPr/>
          <a:lstStyle/>
          <a:p>
            <a:r>
              <a:rPr lang="en-US" dirty="0" smtClean="0"/>
              <a:t>The independent samples ANVOA can compare two or more sample means at the same time to determine whether the deviation between any pair of sample means is greater than would be expected by sampling error.</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a:t>
            </a:fld>
            <a:endParaRPr lang="en-US"/>
          </a:p>
        </p:txBody>
      </p:sp>
    </p:spTree>
    <p:extLst>
      <p:ext uri="{BB962C8B-B14F-4D97-AF65-F5344CB8AC3E}">
        <p14:creationId xmlns:p14="http://schemas.microsoft.com/office/powerpoint/2010/main" val="91405253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SPSS</a:t>
            </a:r>
            <a:endParaRPr lang="en-US" dirty="0" smtClean="0"/>
          </a:p>
        </p:txBody>
      </p:sp>
      <p:sp>
        <p:nvSpPr>
          <p:cNvPr id="3" name="Text Placeholder 2"/>
          <p:cNvSpPr>
            <a:spLocks noGrp="1"/>
          </p:cNvSpPr>
          <p:nvPr>
            <p:ph type="body" idx="1"/>
          </p:nvPr>
        </p:nvSpPr>
        <p:spPr/>
        <p:txBody>
          <a:bodyPr/>
          <a:lstStyle/>
          <a:p>
            <a:r>
              <a:rPr lang="en-US" smtClean="0"/>
              <a:t>Use SPSS to compute an independent samples ANOVA, including post hoc tests.</a:t>
            </a:r>
            <a:br>
              <a:rPr lang="en-US" smtClean="0"/>
            </a:br>
            <a:r>
              <a:rPr lang="en-US" smtClean="0"/>
              <a:t>Interpret the SPSS output for an independent samples ANOVA.</a:t>
            </a:r>
            <a:endParaRPr lang="en-US" dirty="0" smtClean="0"/>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60</a:t>
            </a:fld>
            <a:endParaRPr lang="en-US"/>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Data File</a:t>
            </a:r>
            <a:endParaRPr lang="en-US" dirty="0" smtClean="0"/>
          </a:p>
        </p:txBody>
      </p:sp>
      <p:sp>
        <p:nvSpPr>
          <p:cNvPr id="7" name="Content Placeholder 6"/>
          <p:cNvSpPr>
            <a:spLocks noGrp="1"/>
          </p:cNvSpPr>
          <p:nvPr>
            <p:ph idx="1"/>
          </p:nvPr>
        </p:nvSpPr>
        <p:spPr/>
        <p:txBody>
          <a:bodyPr/>
          <a:lstStyle/>
          <a:p>
            <a:r>
              <a:rPr lang="en-US" dirty="0" smtClean="0"/>
              <a:t>For the independent ANOVA, you will have one column to indicate which treatment each person received (IV</a:t>
            </a:r>
            <a:r>
              <a:rPr lang="en-US" dirty="0" smtClean="0"/>
              <a:t>).</a:t>
            </a:r>
            <a:endParaRPr lang="en-US" dirty="0" smtClean="0"/>
          </a:p>
          <a:p>
            <a:pPr lvl="2"/>
            <a:r>
              <a:rPr lang="en-US" dirty="0" smtClean="0"/>
              <a:t>1 = CBT</a:t>
            </a:r>
          </a:p>
          <a:p>
            <a:pPr lvl="2"/>
            <a:r>
              <a:rPr lang="en-US" dirty="0" smtClean="0"/>
              <a:t>2 = PDT</a:t>
            </a:r>
          </a:p>
          <a:p>
            <a:pPr lvl="2"/>
            <a:r>
              <a:rPr lang="en-US" dirty="0" smtClean="0"/>
              <a:t>3 = no therapy</a:t>
            </a:r>
          </a:p>
          <a:p>
            <a:r>
              <a:rPr lang="en-US" dirty="0" smtClean="0"/>
              <a:t>and another column to indicate each person’s depression score (DV). </a:t>
            </a:r>
          </a:p>
          <a:p>
            <a:pPr lvl="1"/>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61</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Data File</a:t>
            </a:r>
            <a:endParaRPr lang="en-US" dirty="0" smtClean="0"/>
          </a:p>
        </p:txBody>
      </p:sp>
      <p:sp>
        <p:nvSpPr>
          <p:cNvPr id="7" name="Content Placeholder 6"/>
          <p:cNvSpPr>
            <a:spLocks noGrp="1"/>
          </p:cNvSpPr>
          <p:nvPr>
            <p:ph idx="1"/>
          </p:nvPr>
        </p:nvSpPr>
        <p:spPr/>
        <p:txBody>
          <a:bodyPr/>
          <a:lstStyle/>
          <a:p>
            <a:r>
              <a:rPr lang="en-US" dirty="0" smtClean="0"/>
              <a:t>Coding the IV</a:t>
            </a:r>
          </a:p>
          <a:p>
            <a:pPr lvl="1"/>
            <a:r>
              <a:rPr lang="en-US" dirty="0" smtClean="0"/>
              <a:t>From the “Data View” screen, click on the “Variable View” tab at the bottom left of the screen.</a:t>
            </a:r>
          </a:p>
          <a:p>
            <a:pPr lvl="1"/>
            <a:r>
              <a:rPr lang="en-US" dirty="0" smtClean="0"/>
              <a:t>On the “Variable View” screen, enter the variable names.</a:t>
            </a:r>
          </a:p>
          <a:p>
            <a:pPr lvl="1"/>
            <a:r>
              <a:rPr lang="en-US" dirty="0" smtClean="0"/>
              <a:t>Then, across from the treatment variable, click on the cell under the “Values” column heading.</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62</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Data File</a:t>
            </a:r>
            <a:endParaRPr lang="en-US" dirty="0" smtClean="0"/>
          </a:p>
        </p:txBody>
      </p:sp>
      <p:sp>
        <p:nvSpPr>
          <p:cNvPr id="7" name="Content Placeholder 6"/>
          <p:cNvSpPr>
            <a:spLocks noGrp="1"/>
          </p:cNvSpPr>
          <p:nvPr>
            <p:ph idx="1"/>
          </p:nvPr>
        </p:nvSpPr>
        <p:spPr/>
        <p:txBody>
          <a:bodyPr/>
          <a:lstStyle/>
          <a:p>
            <a:r>
              <a:rPr lang="en-US" smtClean="0"/>
              <a:t>Coding the IV</a:t>
            </a:r>
          </a:p>
          <a:p>
            <a:pPr lvl="1"/>
            <a:r>
              <a:rPr lang="en-US" smtClean="0"/>
              <a:t>When a “button” appears, click on it. In the “Value” box, enter “1.” </a:t>
            </a:r>
          </a:p>
          <a:p>
            <a:pPr lvl="1"/>
            <a:r>
              <a:rPr lang="en-US" smtClean="0"/>
              <a:t>In the “Label” box, enter CBT, and click the  “Add” button. </a:t>
            </a:r>
          </a:p>
          <a:p>
            <a:pPr lvl="1"/>
            <a:r>
              <a:rPr lang="en-US" smtClean="0"/>
              <a:t>Then, enter “2” and PDT in the Value and Label boxes, respectively, and click “Add.”</a:t>
            </a:r>
          </a:p>
          <a:p>
            <a:pPr lvl="1"/>
            <a:r>
              <a:rPr lang="en-US" smtClean="0"/>
              <a:t>Finally, enter “3” and NT, click “Add,” and then click “OK.”</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63</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8800" y="5638800"/>
            <a:ext cx="7543800" cy="457200"/>
          </a:xfrm>
        </p:spPr>
        <p:txBody>
          <a:bodyPr/>
          <a:lstStyle/>
          <a:p>
            <a:r>
              <a:rPr lang="en-US" dirty="0" smtClean="0"/>
              <a:t>Figure 11.3: SPSS Screenshot of Data Entry Screen</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2867471" y="1434630"/>
            <a:ext cx="3948554" cy="4225339"/>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64</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Computing an Independent Samples ANOVA</a:t>
            </a:r>
            <a:endParaRPr lang="en-US" dirty="0" smtClean="0"/>
          </a:p>
        </p:txBody>
      </p:sp>
      <p:sp>
        <p:nvSpPr>
          <p:cNvPr id="7" name="Content Placeholder 6"/>
          <p:cNvSpPr>
            <a:spLocks noGrp="1"/>
          </p:cNvSpPr>
          <p:nvPr>
            <p:ph idx="1"/>
          </p:nvPr>
        </p:nvSpPr>
        <p:spPr/>
        <p:txBody>
          <a:bodyPr>
            <a:normAutofit fontScale="92500"/>
          </a:bodyPr>
          <a:lstStyle/>
          <a:p>
            <a:r>
              <a:rPr lang="en-US" smtClean="0"/>
              <a:t>Click on the Analyze menu. Choose General Linear Model and then select Univariate.</a:t>
            </a:r>
          </a:p>
          <a:p>
            <a:r>
              <a:rPr lang="en-US" smtClean="0"/>
              <a:t>Move the IV into the Fixed Factors box and move the DV into the Dependent Variable box.</a:t>
            </a:r>
          </a:p>
          <a:p>
            <a:r>
              <a:rPr lang="en-US" smtClean="0"/>
              <a:t>Click on Options and then check Descriptive Statistics and Estimates of Effect Size.</a:t>
            </a:r>
          </a:p>
          <a:p>
            <a:r>
              <a:rPr lang="en-US" smtClean="0"/>
              <a:t>Click on Continue.</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65</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Computing an Independent Samples ANOVA</a:t>
            </a:r>
            <a:endParaRPr lang="en-US" dirty="0" smtClean="0"/>
          </a:p>
        </p:txBody>
      </p:sp>
      <p:sp>
        <p:nvSpPr>
          <p:cNvPr id="7" name="Content Placeholder 6"/>
          <p:cNvSpPr>
            <a:spLocks noGrp="1"/>
          </p:cNvSpPr>
          <p:nvPr>
            <p:ph idx="1"/>
          </p:nvPr>
        </p:nvSpPr>
        <p:spPr/>
        <p:txBody>
          <a:bodyPr/>
          <a:lstStyle/>
          <a:p>
            <a:r>
              <a:rPr lang="en-US" dirty="0" smtClean="0"/>
              <a:t>To obtain post hoc tests, click on the Post Hoc button and then move the IV into the box </a:t>
            </a:r>
            <a:r>
              <a:rPr lang="en-US" dirty="0" smtClean="0"/>
              <a:t>labeled.</a:t>
            </a:r>
            <a:endParaRPr lang="en-US" dirty="0" smtClean="0"/>
          </a:p>
          <a:p>
            <a:r>
              <a:rPr lang="en-US" dirty="0" smtClean="0"/>
              <a:t>Post hoc tests for.</a:t>
            </a:r>
          </a:p>
          <a:p>
            <a:r>
              <a:rPr lang="en-US" dirty="0" smtClean="0"/>
              <a:t>Select the Tukey check box and then Continue.</a:t>
            </a:r>
          </a:p>
          <a:p>
            <a:r>
              <a:rPr lang="en-US" dirty="0" smtClean="0"/>
              <a:t>Click on OK to run the ANOVA.</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66</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8800" y="5562600"/>
            <a:ext cx="7543800" cy="457200"/>
          </a:xfrm>
        </p:spPr>
        <p:txBody>
          <a:bodyPr/>
          <a:lstStyle/>
          <a:p>
            <a:r>
              <a:rPr lang="en-US" smtClean="0"/>
              <a:t>Figure 11.4: SPSS Screenshot of Descriptive Statistics</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510206" y="1479951"/>
            <a:ext cx="4224832" cy="3855777"/>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67</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8800" y="5715412"/>
            <a:ext cx="7543800" cy="457200"/>
          </a:xfrm>
        </p:spPr>
        <p:txBody>
          <a:bodyPr/>
          <a:lstStyle/>
          <a:p>
            <a:r>
              <a:rPr lang="en-US" smtClean="0"/>
              <a:t>Figure 11.5: SPSS Screenshot of ANOVA Source Table </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2131754" y="1401172"/>
            <a:ext cx="4728093" cy="4319357"/>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68</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8800" y="5846064"/>
            <a:ext cx="7543800" cy="457200"/>
          </a:xfrm>
        </p:spPr>
        <p:txBody>
          <a:bodyPr>
            <a:normAutofit fontScale="90000"/>
          </a:bodyPr>
          <a:lstStyle/>
          <a:p>
            <a:r>
              <a:rPr lang="en-US" smtClean="0"/>
              <a:t>Figure 11.6: An SPSS Screenshot of Post Hoc Tests With Pairwise Comparisons </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1984084" y="1418175"/>
            <a:ext cx="5023433" cy="4185094"/>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69</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Other Names</a:t>
            </a:r>
            <a:endParaRPr lang="en-US" dirty="0"/>
          </a:p>
        </p:txBody>
      </p:sp>
      <p:sp>
        <p:nvSpPr>
          <p:cNvPr id="7" name="Content Placeholder 6"/>
          <p:cNvSpPr>
            <a:spLocks noGrp="1"/>
          </p:cNvSpPr>
          <p:nvPr>
            <p:ph idx="1"/>
          </p:nvPr>
        </p:nvSpPr>
        <p:spPr/>
        <p:txBody>
          <a:bodyPr/>
          <a:lstStyle/>
          <a:p>
            <a:r>
              <a:rPr lang="en-US" dirty="0" smtClean="0"/>
              <a:t>ANOVA is an abbreviation for analysis of variance.</a:t>
            </a:r>
          </a:p>
          <a:p>
            <a:r>
              <a:rPr lang="en-US" dirty="0" smtClean="0"/>
              <a:t>The independent samples ANOVA is also called a one-way ANOVA.</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a:t>
            </a:fld>
            <a:endParaRPr lang="en-US"/>
          </a:p>
        </p:txBody>
      </p:sp>
    </p:spTree>
    <p:extLst>
      <p:ext uri="{BB962C8B-B14F-4D97-AF65-F5344CB8AC3E}">
        <p14:creationId xmlns:p14="http://schemas.microsoft.com/office/powerpoint/2010/main" val="381538202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Figure 11.7:  An SPSS Screenshot of Post Hoc Tests With Homogeneous Subsets</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372145" y="2059000"/>
            <a:ext cx="6881294" cy="2601682"/>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70</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Logic of the ANOVA</a:t>
            </a:r>
            <a:endParaRPr lang="en-US" dirty="0"/>
          </a:p>
        </p:txBody>
      </p:sp>
      <p:sp>
        <p:nvSpPr>
          <p:cNvPr id="7" name="Content Placeholder 6"/>
          <p:cNvSpPr>
            <a:spLocks noGrp="1"/>
          </p:cNvSpPr>
          <p:nvPr>
            <p:ph idx="1"/>
          </p:nvPr>
        </p:nvSpPr>
        <p:spPr/>
        <p:txBody>
          <a:bodyPr/>
          <a:lstStyle/>
          <a:p>
            <a:r>
              <a:rPr lang="en-US" dirty="0" smtClean="0"/>
              <a:t>An ANOVA analyzes the variance of scores both between and within IV conditions in an attempt to determine whether the different treatment conditions affect scores differently.</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8</a:t>
            </a:fld>
            <a:endParaRPr lang="en-US"/>
          </a:p>
        </p:txBody>
      </p:sp>
    </p:spTree>
    <p:extLst>
      <p:ext uri="{BB962C8B-B14F-4D97-AF65-F5344CB8AC3E}">
        <p14:creationId xmlns:p14="http://schemas.microsoft.com/office/powerpoint/2010/main" val="1381586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Logic of the ANOVA</a:t>
            </a:r>
            <a:endParaRPr lang="en-US" dirty="0"/>
          </a:p>
        </p:txBody>
      </p:sp>
      <p:sp>
        <p:nvSpPr>
          <p:cNvPr id="7" name="Content Placeholder 6"/>
          <p:cNvSpPr>
            <a:spLocks noGrp="1"/>
          </p:cNvSpPr>
          <p:nvPr>
            <p:ph idx="1"/>
          </p:nvPr>
        </p:nvSpPr>
        <p:spPr/>
        <p:txBody>
          <a:bodyPr>
            <a:normAutofit fontScale="92500"/>
          </a:bodyPr>
          <a:lstStyle/>
          <a:p>
            <a:r>
              <a:rPr lang="en-US" dirty="0" smtClean="0"/>
              <a:t>Three things affect the variance of scores:</a:t>
            </a:r>
          </a:p>
          <a:p>
            <a:pPr lvl="1"/>
            <a:r>
              <a:rPr lang="en-US" dirty="0" smtClean="0"/>
              <a:t>Measurement error: There will always be variance in scores between people because variables cannot be measured perfectly.</a:t>
            </a:r>
          </a:p>
          <a:p>
            <a:pPr lvl="1"/>
            <a:r>
              <a:rPr lang="en-US" dirty="0" smtClean="0"/>
              <a:t>Individual differences: There will always be variance in scores between people because people are naturally different from each other.</a:t>
            </a:r>
          </a:p>
          <a:p>
            <a:pPr lvl="1"/>
            <a:r>
              <a:rPr lang="en-US" dirty="0" smtClean="0"/>
              <a:t>Treatment effect: There might be variance in scores between groups because groups experienced different IV conditions or treatments.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9</a:t>
            </a:fld>
            <a:endParaRPr lang="en-US"/>
          </a:p>
        </p:txBody>
      </p:sp>
    </p:spTree>
    <p:extLst>
      <p:ext uri="{BB962C8B-B14F-4D97-AF65-F5344CB8AC3E}">
        <p14:creationId xmlns:p14="http://schemas.microsoft.com/office/powerpoint/2010/main" val="1688240065"/>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9AE4E978CEFA94B8DA9D30DFCF1B51B" ma:contentTypeVersion="0" ma:contentTypeDescription="Create a new document." ma:contentTypeScope="" ma:versionID="9718d60a61096b6abcfb64ec4f1820a4">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1F75BBF0-9C10-45CF-9C59-66B254DA9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2791F70-A4E6-4713-BB9C-D7F0E1FA2A53}">
  <ds:schemaRefs>
    <ds:schemaRef ds:uri="http://schemas.microsoft.com/sharepoint/v3/contenttype/forms"/>
  </ds:schemaRefs>
</ds:datastoreItem>
</file>

<file path=customXml/itemProps3.xml><?xml version="1.0" encoding="utf-8"?>
<ds:datastoreItem xmlns:ds="http://schemas.openxmlformats.org/officeDocument/2006/customXml" ds:itemID="{F256CBF6-5C47-44CD-B9A5-0B6F605893D6}">
  <ds:schemaRefs>
    <ds:schemaRef ds:uri="http://schemas.microsoft.com/office/2006/metadata/properties"/>
    <ds:schemaRef ds:uri="http://purl.org/dc/elements/1.1/"/>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3145</TotalTime>
  <Words>4963</Words>
  <Application>Microsoft Office PowerPoint</Application>
  <PresentationFormat>On-screen Show (4:3)</PresentationFormat>
  <Paragraphs>505</Paragraphs>
  <Slides>70</Slides>
  <Notes>69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70</vt:i4>
      </vt:variant>
    </vt:vector>
  </HeadingPairs>
  <TitlesOfParts>
    <vt:vector size="74" baseType="lpstr">
      <vt:lpstr>Arial</vt:lpstr>
      <vt:lpstr>Calibri</vt:lpstr>
      <vt:lpstr>Times New Roman</vt:lpstr>
      <vt:lpstr>1_Office Theme</vt:lpstr>
      <vt:lpstr>PowerPoint Presentation</vt:lpstr>
      <vt:lpstr>An Introduction to Statistics An Active Learning Approach</vt:lpstr>
      <vt:lpstr>Topics to Cover</vt:lpstr>
      <vt:lpstr>Topics to Cover</vt:lpstr>
      <vt:lpstr>Topics to Cover</vt:lpstr>
      <vt:lpstr>Independent Samples ANOVA</vt:lpstr>
      <vt:lpstr>Other Names</vt:lpstr>
      <vt:lpstr>Logic of the ANOVA</vt:lpstr>
      <vt:lpstr>Logic of the ANOVA</vt:lpstr>
      <vt:lpstr>Logic of the ANOVA</vt:lpstr>
      <vt:lpstr>Logic of the ANOVA</vt:lpstr>
      <vt:lpstr>Logic of the ANOVA</vt:lpstr>
      <vt:lpstr>Logic of the ANOVA</vt:lpstr>
      <vt:lpstr>Logic of the ANOVA</vt:lpstr>
      <vt:lpstr>Logic of the ANOVA</vt:lpstr>
      <vt:lpstr>An Example ANOVA Problem</vt:lpstr>
      <vt:lpstr>An Example ANOVA Problem</vt:lpstr>
      <vt:lpstr>An Example ANOVA Problem</vt:lpstr>
      <vt:lpstr>An Example ANOVA Problem</vt:lpstr>
      <vt:lpstr>An Example ANOVA Problem</vt:lpstr>
      <vt:lpstr>Table 11.1: Depression Scores After Three Different Types of Treatment</vt:lpstr>
      <vt:lpstr>Step 1: Examine the Statistical Assumptions</vt:lpstr>
      <vt:lpstr>Step 1: Examine the Statistical Assumptions</vt:lpstr>
      <vt:lpstr>Step 1: Examine the Statistical Assumptions</vt:lpstr>
      <vt:lpstr>Step 1: Examine the Statistical Assumptions</vt:lpstr>
      <vt:lpstr>Step 2: State the Null and Research Hypotheses Symbolically and Verbally</vt:lpstr>
      <vt:lpstr>Table 11.2: Symbolic and Verbal Representations of Two-Tailed Research and Null Hypotheses for a One-Way Independent Samples ANOVA</vt:lpstr>
      <vt:lpstr>Step 3: Compute the Degrees of Freedom and Define the Critical Regions</vt:lpstr>
      <vt:lpstr>Step 3: Compute the Degrees of Freedom and Define the Critical Regions</vt:lpstr>
      <vt:lpstr>Figure 11.1: Finding the Critical Value for an ANOVA With α = .05</vt:lpstr>
      <vt:lpstr>Step 4: Compute the Test Statistic (Independent ANOVA)</vt:lpstr>
      <vt:lpstr>Table 11.3: An ANOVA Source Table With Formulas</vt:lpstr>
      <vt:lpstr>4a to 4d: Completing the ANOVA Summary Table</vt:lpstr>
      <vt:lpstr>4a to 4d: Completing the ANOVA Summary Table</vt:lpstr>
      <vt:lpstr>4a to 4d: Completing the ANOVA Summary Table</vt:lpstr>
      <vt:lpstr>4a to 4d: Completing the ANOVA Summary Table</vt:lpstr>
      <vt:lpstr>4a to 4d: Completing the ANOVA Summary Table</vt:lpstr>
      <vt:lpstr>Table 11.4: A Complete ANOVA Source Table</vt:lpstr>
      <vt:lpstr>4a to 4d: Completing the ANOVA Summary Table</vt:lpstr>
      <vt:lpstr>4e: If Necessary, Compute Post Hoc Tests</vt:lpstr>
      <vt:lpstr>Figure 11.2: The Three Post Hoc Comparisons in This Study</vt:lpstr>
      <vt:lpstr>4e: If Necessary, Compute Post Hoc Tests</vt:lpstr>
      <vt:lpstr>4e: If Necessary, Compute Post Hoc Tests</vt:lpstr>
      <vt:lpstr>4e: If Necessary, Compute Post Hoc Tests</vt:lpstr>
      <vt:lpstr>4e: If Necessary, Compute Post Hoc Tests</vt:lpstr>
      <vt:lpstr>4e: If Necessary, Compute Post Hoc Tests</vt:lpstr>
      <vt:lpstr>4e: If Necessary, Compute Post Hoc Tests</vt:lpstr>
      <vt:lpstr>4e: If Necessary, Compute Post Hoc Tests</vt:lpstr>
      <vt:lpstr>Table 11.5: Post Hoc Comparisons</vt:lpstr>
      <vt:lpstr>Step 5: Compute an Effect Size and Describe It</vt:lpstr>
      <vt:lpstr>Table 11.6: General Guidelines for Interpreting </vt:lpstr>
      <vt:lpstr>Step 5: Compute an Effect Size and Describe It</vt:lpstr>
      <vt:lpstr>Step 5: Compute an Effect Size and Describe It</vt:lpstr>
      <vt:lpstr>Table 11.7: Mean and Standard Deviations for Each Treatment Type</vt:lpstr>
      <vt:lpstr>Table 11.8: Effect Sizes (d) for Pairwise Comparisons</vt:lpstr>
      <vt:lpstr>Step 6: Interpreting the Results of the Hypothesis Test</vt:lpstr>
      <vt:lpstr>Table 11.9: Means and Standard Deviations for Each Condition</vt:lpstr>
      <vt:lpstr>Step 6: Interpreting the Results of the Hypothesis Test</vt:lpstr>
      <vt:lpstr>An Additional Note on ANOVAS: Family-Wise Error and α Inflation</vt:lpstr>
      <vt:lpstr>SPSS</vt:lpstr>
      <vt:lpstr>Data File</vt:lpstr>
      <vt:lpstr>Data File</vt:lpstr>
      <vt:lpstr>Data File</vt:lpstr>
      <vt:lpstr>Figure 11.3: SPSS Screenshot of Data Entry Screen</vt:lpstr>
      <vt:lpstr>Computing an Independent Samples ANOVA</vt:lpstr>
      <vt:lpstr>Computing an Independent Samples ANOVA</vt:lpstr>
      <vt:lpstr>Figure 11.4: SPSS Screenshot of Descriptive Statistics</vt:lpstr>
      <vt:lpstr>Figure 11.5: SPSS Screenshot of ANOVA Source Table </vt:lpstr>
      <vt:lpstr>Figure 11.6: An SPSS Screenshot of Post Hoc Tests With Pairwise Comparisons </vt:lpstr>
      <vt:lpstr>Figure 11.7:  An SPSS Screenshot of Post Hoc Tests With Homogeneous Subsets</vt:lpstr>
    </vt:vector>
  </TitlesOfParts>
  <Company>Sage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Bierach, Katie</dc:creator>
  <cp:lastModifiedBy>Olson, Andrew</cp:lastModifiedBy>
  <cp:revision>591</cp:revision>
  <dcterms:created xsi:type="dcterms:W3CDTF">2015-04-30T00:02:08Z</dcterms:created>
  <dcterms:modified xsi:type="dcterms:W3CDTF">2017-04-21T17:41:28Z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0x010100A9AE4E978CEFA94B8DA9D30DFCF1B51B</vt:lpwstr>
  </property>
</Properties>
</file>