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373" r:id="rId5"/>
    <p:sldId id="256" r:id="rId6"/>
    <p:sldId id="288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8" r:id="rId15"/>
    <p:sldId id="349" r:id="rId16"/>
    <p:sldId id="365" r:id="rId17"/>
    <p:sldId id="366" r:id="rId18"/>
    <p:sldId id="352" r:id="rId19"/>
    <p:sldId id="351" r:id="rId20"/>
    <p:sldId id="353" r:id="rId21"/>
    <p:sldId id="354" r:id="rId22"/>
    <p:sldId id="355" r:id="rId23"/>
    <p:sldId id="367" r:id="rId24"/>
    <p:sldId id="356" r:id="rId25"/>
    <p:sldId id="357" r:id="rId26"/>
    <p:sldId id="358" r:id="rId27"/>
    <p:sldId id="361" r:id="rId28"/>
    <p:sldId id="360" r:id="rId29"/>
    <p:sldId id="362" r:id="rId30"/>
    <p:sldId id="363" r:id="rId31"/>
    <p:sldId id="364" r:id="rId32"/>
    <p:sldId id="368" r:id="rId33"/>
    <p:sldId id="369" r:id="rId34"/>
    <p:sldId id="370" r:id="rId35"/>
    <p:sldId id="371" r:id="rId36"/>
    <p:sldId id="37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5210" autoAdjust="0"/>
  </p:normalViewPr>
  <p:slideViewPr>
    <p:cSldViewPr>
      <p:cViewPr varScale="1">
        <p:scale>
          <a:sx n="115" d="100"/>
          <a:sy n="115" d="100"/>
        </p:scale>
        <p:origin x="14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89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A929F-1AAA-47B7-A269-906688CFF97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CDE7-37C0-48C3-863A-905835A2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8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8BA7-C0FF-46D8-91FF-02C5475D13C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FBB7-4B6C-4B5C-AB82-AA7608E49E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4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71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46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14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46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98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101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151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17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07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Learning Objective: </a:t>
            </a:r>
            <a:r>
              <a:rPr lang="en-US" sz="1200" dirty="0" smtClean="0"/>
              <a:t>Locate a </a:t>
            </a:r>
            <a:r>
              <a:rPr lang="en-US" sz="1200" i="1" dirty="0" smtClean="0"/>
              <a:t>z </a:t>
            </a:r>
            <a:r>
              <a:rPr lang="en-US" sz="1200" dirty="0" smtClean="0"/>
              <a:t>score </a:t>
            </a:r>
            <a:r>
              <a:rPr lang="en-US" sz="1200" i="1" dirty="0" smtClean="0"/>
              <a:t>within a distribution</a:t>
            </a:r>
          </a:p>
          <a:p>
            <a:endParaRPr lang="en-US" dirty="0" smtClean="0"/>
          </a:p>
          <a:p>
            <a:r>
              <a:rPr lang="en-US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118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58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475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Example is SAT scores with a combined math-verbal mean of 1008 and a standard deviation of 114, for Antonio</a:t>
            </a:r>
            <a:r>
              <a:rPr lang="en-US" baseline="0" dirty="0" smtClean="0"/>
              <a:t> who scored 1005.</a:t>
            </a:r>
          </a:p>
          <a:p>
            <a:r>
              <a:rPr lang="en-US" baseline="0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59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Example is SAT scores with a combined math-verbal mean of 1008 and a standard deviation of 114, for Antonio</a:t>
            </a:r>
            <a:r>
              <a:rPr lang="en-US" baseline="0" dirty="0" smtClean="0"/>
              <a:t> who scored 1005.</a:t>
            </a:r>
            <a:endParaRPr lang="en-US" dirty="0" smtClean="0"/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102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908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This is from the</a:t>
            </a:r>
            <a:r>
              <a:rPr lang="en-US" baseline="0" dirty="0" smtClean="0"/>
              <a:t> example for ACT scores with a mean of 21 and standard deviation of 4.70. p. 97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513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672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“</a:t>
            </a:r>
            <a:r>
              <a:rPr lang="en-US" sz="1200" dirty="0" smtClean="0"/>
              <a:t>Therefore, approximately 48.80% of the students who took the SAT had combined math–verbal SAT scores that were equal to or lower than Antonio’s score of 1005.</a:t>
            </a:r>
            <a:r>
              <a:rPr lang="en-US" dirty="0" smtClean="0"/>
              <a:t>”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284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4815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73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Example is SAT scores with a combined math-verbal mean of 1008 and a standard deviation of 114, for Antonio</a:t>
            </a:r>
            <a:r>
              <a:rPr lang="en-US" baseline="0" dirty="0" smtClean="0"/>
              <a:t> who scored 1005.</a:t>
            </a:r>
          </a:p>
          <a:p>
            <a:r>
              <a:rPr lang="en-US" baseline="0" dirty="0" smtClean="0"/>
              <a:t>p. 102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81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593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57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670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660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Use a unit normal table to determine the proportion of scores above or below any given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Recall</a:t>
            </a:r>
            <a:r>
              <a:rPr lang="en-US" baseline="0" dirty="0" smtClean="0"/>
              <a:t> the mean was 21 and the standard deviation was 4.70 for ACT scores.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64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and interpret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for a given raw score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68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and interpret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for a given raw score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43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Compute and interpret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for a given raw score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what the sign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indicates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Explain what the absolute value of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 indicates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2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Solve for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given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</a:p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raw score of 30.40 on this test represents performance that is 2 standard deviations above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 mean (i.e., very good performance!).</a:t>
            </a:r>
            <a:r>
              <a:rPr lang="en-US" dirty="0" smtClean="0"/>
              <a:t>” p. 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30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key point is that normal curves are quite common and you should understand</a:t>
            </a:r>
          </a:p>
          <a:p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68–95–99 rule, that approximately 68% of scores are between the z scores +1 and -1, 95% are</a:t>
            </a:r>
          </a:p>
          <a:p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between +2 and -2, and 99% are between +3 and -3.</a:t>
            </a:r>
            <a:r>
              <a:rPr lang="en-US" i="0" dirty="0" smtClean="0"/>
              <a:t>” p. 99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60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99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42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99" y="2133600"/>
            <a:ext cx="7318829" cy="14668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024" y="3886200"/>
            <a:ext cx="5898776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1F497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29263" y="6438542"/>
            <a:ext cx="609600" cy="419458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1" y="6438542"/>
            <a:ext cx="8529263" cy="4194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972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381000"/>
            <a:ext cx="4800600" cy="5745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676400"/>
            <a:ext cx="2514600" cy="3383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897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34000"/>
            <a:ext cx="7543800" cy="45720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" y="152400"/>
            <a:ext cx="7543800" cy="518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645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825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48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3176587"/>
            <a:ext cx="6970713" cy="1362075"/>
          </a:xfrm>
        </p:spPr>
        <p:txBody>
          <a:bodyPr anchor="t"/>
          <a:lstStyle>
            <a:lvl1pPr algn="ctr">
              <a:defRPr sz="4000" b="1" cap="none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76400"/>
            <a:ext cx="6970713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47B4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610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5700" y="1600200"/>
            <a:ext cx="3721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231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535113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06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145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606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87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441237"/>
            <a:ext cx="9144000" cy="427037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114300"/>
            <a:ext cx="8991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65888"/>
            <a:ext cx="7162800" cy="365125"/>
          </a:xfrm>
        </p:spPr>
        <p:txBody>
          <a:bodyPr/>
          <a:lstStyle/>
          <a:p>
            <a:r>
              <a:rPr lang="en-IN" smtClean="0"/>
              <a:t>Carlson and Winquist, An Introduction to Statistics: An Active Learning Approach, 4e,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4400" y="6461125"/>
            <a:ext cx="609600" cy="365125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36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z Scores and the Standard Normal Curve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 distributions are symmetrical, meaning their left and right sides are identical so the mean, the median, and the mode are all the </a:t>
            </a:r>
            <a:r>
              <a:rPr lang="en-US" i="1" dirty="0" smtClean="0"/>
              <a:t>s.</a:t>
            </a:r>
          </a:p>
          <a:p>
            <a:r>
              <a:rPr lang="en-US" dirty="0" smtClean="0"/>
              <a:t>Second, they are bell shaped, so they follow a 68–95–99 rule. </a:t>
            </a:r>
          </a:p>
          <a:p>
            <a:r>
              <a:rPr lang="en-US" dirty="0" smtClean="0"/>
              <a:t>Normal curves are extremely common in research situations.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4.1: Percentage of Scores Between Standard</a:t>
            </a:r>
            <a:br>
              <a:rPr lang="en-US" dirty="0" smtClean="0"/>
            </a:br>
            <a:r>
              <a:rPr lang="en-US" dirty="0" smtClean="0"/>
              <a:t>Deviations in a Normal Distribution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481686"/>
            <a:ext cx="3801467" cy="33717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1: Positive </a:t>
            </a:r>
            <a:r>
              <a:rPr lang="fr-FR" i="1" dirty="0" smtClean="0"/>
              <a:t>z</a:t>
            </a:r>
            <a:r>
              <a:rPr lang="fr-FR" dirty="0" smtClean="0"/>
              <a:t> Score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a unit normal table to determine the proportion of scores above or below any given z score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Compute the z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Harriet asks you to help her compare her ACT score of 22 to others’ ACT scores. </a:t>
            </a:r>
          </a:p>
          <a:p>
            <a:r>
              <a:rPr lang="en-US" dirty="0" smtClean="0"/>
              <a:t>Compute her </a:t>
            </a:r>
            <a:r>
              <a:rPr lang="en-US" i="1" dirty="0" smtClean="0"/>
              <a:t>z</a:t>
            </a:r>
            <a:r>
              <a:rPr lang="en-US" dirty="0" smtClean="0"/>
              <a:t> score, where the population mean score on the ACT is μ = 21, with a standard deviation of σ = 4.70.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016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 the </a:t>
            </a:r>
            <a:r>
              <a:rPr lang="en-US" i="1" dirty="0" smtClean="0"/>
              <a:t>z</a:t>
            </a:r>
            <a:r>
              <a:rPr lang="en-US" dirty="0" smtClean="0"/>
              <a:t> Score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2100" y="2801144"/>
            <a:ext cx="6096000" cy="21240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438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 the </a:t>
            </a:r>
            <a:r>
              <a:rPr lang="en-US" i="1" dirty="0" smtClean="0"/>
              <a:t>z</a:t>
            </a:r>
            <a:r>
              <a:rPr lang="en-US" dirty="0" smtClean="0"/>
              <a:t>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percentile rank</a:t>
            </a:r>
          </a:p>
          <a:p>
            <a:pPr lvl="1"/>
            <a:r>
              <a:rPr lang="en-US" smtClean="0"/>
              <a:t> the percentage of scores that are equal to or lower than a score.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Draw a Normal Distribution, and Shade the Area You Are Interested in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Sketch a normal curve like that shown in Figure 4.2</a:t>
            </a:r>
          </a:p>
          <a:p>
            <a:r>
              <a:rPr lang="en-US" dirty="0" smtClean="0"/>
              <a:t>Locate the </a:t>
            </a:r>
            <a:r>
              <a:rPr lang="en-US" i="1" dirty="0" smtClean="0"/>
              <a:t>z</a:t>
            </a:r>
            <a:r>
              <a:rPr lang="en-US" dirty="0" smtClean="0"/>
              <a:t> score on this curve and place a mark at that location</a:t>
            </a:r>
          </a:p>
          <a:p>
            <a:r>
              <a:rPr lang="en-US" dirty="0" smtClean="0"/>
              <a:t>Determine if the problem you’re trying to solve requires you to find the area to the left of </a:t>
            </a:r>
            <a:r>
              <a:rPr lang="en-US" i="1" dirty="0" smtClean="0"/>
              <a:t>z</a:t>
            </a:r>
            <a:r>
              <a:rPr lang="en-US" dirty="0" smtClean="0"/>
              <a:t> or to its right</a:t>
            </a:r>
          </a:p>
          <a:p>
            <a:pPr lvl="1"/>
            <a:r>
              <a:rPr lang="en-US" dirty="0" smtClean="0"/>
              <a:t>Shade to the left for proportions less than or equal to </a:t>
            </a:r>
            <a:r>
              <a:rPr lang="en-US" i="1" dirty="0" smtClean="0"/>
              <a:t>z</a:t>
            </a:r>
            <a:r>
              <a:rPr lang="en-US" dirty="0" smtClean="0"/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4.3: A </a:t>
            </a:r>
            <a:r>
              <a:rPr lang="en-US" i="1" dirty="0" smtClean="0"/>
              <a:t>z</a:t>
            </a:r>
            <a:r>
              <a:rPr lang="en-US" dirty="0" smtClean="0"/>
              <a:t> Distribution With the Target Area Below </a:t>
            </a:r>
            <a:r>
              <a:rPr lang="en-US" i="1" dirty="0" smtClean="0"/>
              <a:t>z</a:t>
            </a:r>
            <a:r>
              <a:rPr lang="en-US" dirty="0" smtClean="0"/>
              <a:t> &lt; 0.21 Shaded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423" y="1675492"/>
            <a:ext cx="5534755" cy="317749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Use a Unit Normal Table (Appendix A) to Find the Area of the Shaded Proportion of the Curve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shaded area is more than 50% of the distribution, use the body column in the table.</a:t>
            </a:r>
          </a:p>
          <a:p>
            <a:r>
              <a:rPr lang="en-US" dirty="0" smtClean="0"/>
              <a:t>If the shaded area is less than 50% of the distribution, use the tail column in the table.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Use a Unit Normal Table (Appendix A) to Find the Area of the Shaded Proportion of the Curve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Find the </a:t>
            </a:r>
            <a:r>
              <a:rPr lang="en-US" i="1" dirty="0" smtClean="0"/>
              <a:t>z</a:t>
            </a:r>
            <a:r>
              <a:rPr lang="en-US" dirty="0" smtClean="0"/>
              <a:t> score of 0.21 in the </a:t>
            </a:r>
            <a:r>
              <a:rPr lang="en-US" i="1" dirty="0" smtClean="0"/>
              <a:t>z</a:t>
            </a:r>
            <a:r>
              <a:rPr lang="en-US" dirty="0" smtClean="0"/>
              <a:t> score column of Appendix A and read the value next to that </a:t>
            </a:r>
            <a:r>
              <a:rPr lang="en-US" i="1" dirty="0" smtClean="0"/>
              <a:t>z</a:t>
            </a:r>
            <a:r>
              <a:rPr lang="en-US" dirty="0" smtClean="0"/>
              <a:t> score in the body column of the table.</a:t>
            </a:r>
          </a:p>
          <a:p>
            <a:r>
              <a:rPr lang="en-US" dirty="0" smtClean="0"/>
              <a:t>Use the body column because the shaded area is more than 50% of the </a:t>
            </a:r>
            <a:r>
              <a:rPr lang="en-US" dirty="0" smtClean="0"/>
              <a:t>distribution.</a:t>
            </a:r>
            <a:endParaRPr lang="en-US" dirty="0" smtClean="0"/>
          </a:p>
          <a:p>
            <a:r>
              <a:rPr lang="en-US" dirty="0" smtClean="0"/>
              <a:t>The body column indicates that the proportion of scores equal to or less than a </a:t>
            </a:r>
            <a:r>
              <a:rPr lang="en-US" i="1" dirty="0" smtClean="0"/>
              <a:t>z</a:t>
            </a:r>
            <a:r>
              <a:rPr lang="en-US" dirty="0" smtClean="0"/>
              <a:t> score of +0.21 is .5832.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An Introduction to Statistics</a:t>
            </a:r>
            <a:br>
              <a:rPr lang="en-US" smtClean="0"/>
            </a:br>
            <a:r>
              <a:rPr lang="en-US" smtClean="0"/>
              <a:t>An Active Learning Approach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4: </a:t>
            </a:r>
            <a:r>
              <a:rPr lang="en-US" i="1" dirty="0" smtClean="0"/>
              <a:t>z</a:t>
            </a:r>
            <a:r>
              <a:rPr lang="en-US" dirty="0" smtClean="0"/>
              <a:t> Scores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/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Use a Unit Normal Table (Appendix A) to Find the Area of the Shaded Proportion of the Curve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Therefore, 58.32% of the population of ACT scores were equal to or lower than Harriet’s ACT score of 22. </a:t>
            </a:r>
          </a:p>
          <a:p>
            <a:r>
              <a:rPr lang="en-US" dirty="0" smtClean="0"/>
              <a:t>In other words, Harriet is at the 58.32nd percentile.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62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2: </a:t>
            </a:r>
            <a:r>
              <a:rPr lang="fr-FR" dirty="0" err="1" smtClean="0"/>
              <a:t>Negative</a:t>
            </a:r>
            <a:r>
              <a:rPr lang="fr-FR" dirty="0" smtClean="0"/>
              <a:t> </a:t>
            </a:r>
            <a:r>
              <a:rPr lang="fr-FR" i="1" dirty="0" smtClean="0"/>
              <a:t>z</a:t>
            </a:r>
            <a:r>
              <a:rPr lang="fr-FR" dirty="0" smtClean="0"/>
              <a:t> Score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a unit normal table to determine the proportion of scores above or below any given z score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Compute the z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Antonio took the SAT. He wants to know the percentile rank of his combined math and verbal score on the SAT, which was 1005.</a:t>
            </a:r>
          </a:p>
          <a:p>
            <a:r>
              <a:rPr lang="en-US" smtClean="0"/>
              <a:t>The mean combined math–verbal score on the SAT is</a:t>
            </a:r>
          </a:p>
          <a:p>
            <a:r>
              <a:rPr lang="en-US" smtClean="0"/>
              <a:t>μ = 1008, with a standard deviation of 114. 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4724400"/>
            <a:ext cx="6172200" cy="122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4.4: A z Distribution With the Target Area Below </a:t>
            </a:r>
            <a:r>
              <a:rPr lang="en-US" i="1" dirty="0" smtClean="0"/>
              <a:t>z</a:t>
            </a:r>
            <a:r>
              <a:rPr lang="en-US" dirty="0" smtClean="0"/>
              <a:t> &lt; −0.026 Shaded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362" y="1470094"/>
            <a:ext cx="5965707" cy="340670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Draw a Normal Distribution, and Shade the Area You Are Interested in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Draw a normal distribution locate the </a:t>
            </a:r>
            <a:r>
              <a:rPr lang="en-US" i="1" dirty="0" smtClean="0"/>
              <a:t>z</a:t>
            </a:r>
            <a:r>
              <a:rPr lang="en-US" dirty="0" smtClean="0"/>
              <a:t> score of −</a:t>
            </a:r>
            <a:r>
              <a:rPr lang="en-US" dirty="0" smtClean="0"/>
              <a:t>0.026.</a:t>
            </a:r>
            <a:endParaRPr lang="en-US" dirty="0" smtClean="0"/>
          </a:p>
          <a:p>
            <a:r>
              <a:rPr lang="en-US" dirty="0" smtClean="0"/>
              <a:t>Shade the area under the curve that is less than the </a:t>
            </a:r>
            <a:r>
              <a:rPr lang="en-US" i="1" dirty="0" smtClean="0"/>
              <a:t>z</a:t>
            </a:r>
            <a:r>
              <a:rPr lang="en-US" dirty="0" smtClean="0"/>
              <a:t> score of −0.026. </a:t>
            </a:r>
          </a:p>
          <a:p>
            <a:r>
              <a:rPr lang="en-US" dirty="0" smtClean="0"/>
              <a:t>This is done in Figure 4.4.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a Unit Normal Table to</a:t>
            </a:r>
            <a:br>
              <a:rPr lang="en-US" dirty="0" smtClean="0"/>
            </a:br>
            <a:r>
              <a:rPr lang="en-US" dirty="0" smtClean="0"/>
              <a:t>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this example, you want to know the proportion of </a:t>
            </a:r>
            <a:r>
              <a:rPr lang="en-US" i="1" dirty="0" smtClean="0"/>
              <a:t>z</a:t>
            </a:r>
            <a:r>
              <a:rPr lang="en-US" dirty="0" smtClean="0"/>
              <a:t> scores that are less than a negative </a:t>
            </a:r>
            <a:r>
              <a:rPr lang="en-US" i="1" dirty="0" smtClean="0"/>
              <a:t>z</a:t>
            </a:r>
            <a:r>
              <a:rPr lang="en-US" dirty="0" smtClean="0"/>
              <a:t> score of −0.026. </a:t>
            </a:r>
          </a:p>
          <a:p>
            <a:r>
              <a:rPr lang="en-US" dirty="0" smtClean="0"/>
              <a:t>The unit normal table does not include negative values. Therefore, you will always look up the absolute value of the </a:t>
            </a:r>
            <a:r>
              <a:rPr lang="en-US" i="1" dirty="0" smtClean="0"/>
              <a:t>z</a:t>
            </a:r>
            <a:r>
              <a:rPr lang="en-US" dirty="0" smtClean="0"/>
              <a:t> score you compute (i.e., in this case, you would look up 0.026).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a Unit Normal Table to</a:t>
            </a:r>
            <a:br>
              <a:rPr lang="en-US" smtClean="0"/>
            </a:br>
            <a:r>
              <a:rPr lang="en-US" smtClean="0"/>
              <a:t>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table in this book only goes two places past the decimal, round 0.026 to 0.03.</a:t>
            </a:r>
          </a:p>
          <a:p>
            <a:r>
              <a:rPr lang="en-US" dirty="0" smtClean="0"/>
              <a:t>Look up 0.03, to find that the proportion of scores in the tail column is 0.4880.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a Unit Normal Table to</a:t>
            </a:r>
            <a:br>
              <a:rPr lang="en-US" smtClean="0"/>
            </a:br>
            <a:r>
              <a:rPr lang="en-US" smtClean="0"/>
              <a:t>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shaded area is more than half of the distribution, use the body column. </a:t>
            </a:r>
          </a:p>
          <a:p>
            <a:r>
              <a:rPr lang="en-US" dirty="0" smtClean="0"/>
              <a:t>If the shaded area is less than half of the distribution, use the tail column. </a:t>
            </a:r>
          </a:p>
          <a:p>
            <a:r>
              <a:rPr lang="en-US" dirty="0" smtClean="0"/>
              <a:t>In this case, less than half of the distribution is shaded, so we use the tail column for the </a:t>
            </a:r>
            <a:r>
              <a:rPr lang="en-US" i="1" dirty="0" smtClean="0"/>
              <a:t>z</a:t>
            </a:r>
            <a:r>
              <a:rPr lang="en-US" dirty="0" smtClean="0"/>
              <a:t> score of 0.026.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Example</a:t>
            </a:r>
            <a:r>
              <a:rPr lang="fr-FR" dirty="0" smtClean="0"/>
              <a:t> 3: Proportion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i="1" dirty="0" smtClean="0"/>
              <a:t>z</a:t>
            </a:r>
            <a:r>
              <a:rPr lang="fr-FR" dirty="0" smtClean="0"/>
              <a:t> Score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a unit normal table to determine the proportion of scores above or below any given z score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Draw a Normal Distribution, and Shade the Area You Are Interested in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Professor Jones wanted to know the proportion of students with ACT scores between a </a:t>
            </a:r>
            <a:r>
              <a:rPr lang="en-US" i="1" dirty="0" smtClean="0"/>
              <a:t>z</a:t>
            </a:r>
            <a:r>
              <a:rPr lang="en-US" dirty="0" smtClean="0"/>
              <a:t> score +1 a </a:t>
            </a:r>
            <a:r>
              <a:rPr lang="en-US" i="1" dirty="0" smtClean="0"/>
              <a:t>z</a:t>
            </a:r>
            <a:r>
              <a:rPr lang="en-US" dirty="0" smtClean="0"/>
              <a:t> score of −1.</a:t>
            </a:r>
          </a:p>
          <a:p>
            <a:r>
              <a:rPr lang="en-US" dirty="0" smtClean="0"/>
              <a:t>Draw the distribution of ACT scores and sketch in the area you are trying to find. This has been done in Figure 4.5.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4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 and interpret a </a:t>
            </a:r>
            <a:r>
              <a:rPr lang="en-US" i="1" dirty="0" smtClean="0"/>
              <a:t>z</a:t>
            </a:r>
            <a:r>
              <a:rPr lang="en-US" dirty="0" smtClean="0"/>
              <a:t> score for a given raw score</a:t>
            </a:r>
          </a:p>
          <a:p>
            <a:r>
              <a:rPr lang="en-US" dirty="0" smtClean="0"/>
              <a:t>Solve for </a:t>
            </a:r>
            <a:r>
              <a:rPr lang="en-US" i="1" dirty="0" smtClean="0"/>
              <a:t>X</a:t>
            </a:r>
            <a:r>
              <a:rPr lang="en-US" dirty="0" smtClean="0"/>
              <a:t> if given a </a:t>
            </a:r>
            <a:r>
              <a:rPr lang="en-US" i="1" dirty="0" smtClean="0"/>
              <a:t>z</a:t>
            </a:r>
            <a:r>
              <a:rPr lang="en-US" dirty="0" smtClean="0"/>
              <a:t> score</a:t>
            </a:r>
          </a:p>
          <a:p>
            <a:r>
              <a:rPr lang="en-US" dirty="0" smtClean="0"/>
              <a:t>Explain what the sign of a </a:t>
            </a:r>
            <a:r>
              <a:rPr lang="en-US" i="1" dirty="0" smtClean="0"/>
              <a:t>z</a:t>
            </a:r>
            <a:r>
              <a:rPr lang="en-US" dirty="0" smtClean="0"/>
              <a:t> score indicates</a:t>
            </a:r>
          </a:p>
          <a:p>
            <a:r>
              <a:rPr lang="en-US" dirty="0" smtClean="0"/>
              <a:t>Explain what the absolute value of a </a:t>
            </a:r>
            <a:r>
              <a:rPr lang="en-US" i="1" dirty="0" smtClean="0"/>
              <a:t>z</a:t>
            </a:r>
            <a:r>
              <a:rPr lang="en-US" dirty="0" smtClean="0"/>
              <a:t> score indicates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Figure 4.5: A </a:t>
            </a:r>
            <a:r>
              <a:rPr lang="en-US" i="1" dirty="0" smtClean="0"/>
              <a:t>z</a:t>
            </a:r>
            <a:r>
              <a:rPr lang="en-US" dirty="0" smtClean="0"/>
              <a:t> Distribution With the Target Area Between </a:t>
            </a:r>
            <a:r>
              <a:rPr lang="en-US" i="1" dirty="0" smtClean="0"/>
              <a:t>z</a:t>
            </a:r>
            <a:r>
              <a:rPr lang="en-US" dirty="0" smtClean="0"/>
              <a:t> = −1</a:t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i="1" dirty="0" smtClean="0"/>
              <a:t>z</a:t>
            </a:r>
            <a:r>
              <a:rPr lang="en-US" dirty="0" smtClean="0"/>
              <a:t> = +1 Shaded.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08" y="1447800"/>
            <a:ext cx="5999192" cy="341919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641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a Unit Normal Table to 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 the entire area greater than a </a:t>
            </a:r>
            <a:r>
              <a:rPr lang="en-US" i="1" dirty="0" smtClean="0"/>
              <a:t>z</a:t>
            </a:r>
            <a:r>
              <a:rPr lang="en-US" dirty="0" smtClean="0"/>
              <a:t> score of  −1.</a:t>
            </a:r>
          </a:p>
          <a:p>
            <a:r>
              <a:rPr lang="en-US" dirty="0" smtClean="0"/>
              <a:t>Because this is greater than 50% of the distribution, we look in the body column for the </a:t>
            </a:r>
            <a:r>
              <a:rPr lang="en-US" i="1" dirty="0" smtClean="0"/>
              <a:t>z</a:t>
            </a:r>
            <a:r>
              <a:rPr lang="en-US" dirty="0" smtClean="0"/>
              <a:t> score of 1 and find 0.8413.</a:t>
            </a:r>
          </a:p>
          <a:p>
            <a:r>
              <a:rPr lang="en-US" dirty="0" smtClean="0"/>
              <a:t>However, we aren’t interested in everything greater than 1. 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73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a Unit Normal Table to 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Specifically, we want to exclude the area greater than the </a:t>
            </a:r>
            <a:r>
              <a:rPr lang="en-US" i="1" dirty="0" smtClean="0"/>
              <a:t>z</a:t>
            </a:r>
            <a:r>
              <a:rPr lang="en-US" dirty="0" smtClean="0"/>
              <a:t> score of +1, or the area in the tail for a </a:t>
            </a:r>
            <a:r>
              <a:rPr lang="en-US" i="1" dirty="0" smtClean="0"/>
              <a:t>z</a:t>
            </a:r>
            <a:r>
              <a:rPr lang="en-US" dirty="0" smtClean="0"/>
              <a:t> score of 1, which is 0.1587.</a:t>
            </a:r>
          </a:p>
          <a:p>
            <a:r>
              <a:rPr lang="en-US" dirty="0" smtClean="0"/>
              <a:t>The area (proportion) that we’re interested in, between the </a:t>
            </a:r>
            <a:r>
              <a:rPr lang="en-US" i="1" dirty="0" smtClean="0"/>
              <a:t>z</a:t>
            </a:r>
            <a:r>
              <a:rPr lang="en-US" dirty="0" smtClean="0"/>
              <a:t> scores of −1 and +1, is 0.8413 − 0.1587 = 0.6826.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99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Use a Unit Normal Table to Find the Area That Is Shaded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Therefore, 68.26% of all ACT scores are between 1 standard deviation below the population mean and 1 standard deviation above the population mean. </a:t>
            </a:r>
          </a:p>
          <a:p>
            <a:r>
              <a:rPr lang="en-US" dirty="0" smtClean="0"/>
              <a:t>In other words, most people (approximately 68% of them) have ACT scores between 16.3 (i.e., 21 − 4.7) and 25.7 (i.e., 21 + 4.7).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6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 a </a:t>
            </a:r>
            <a:r>
              <a:rPr lang="en-US" i="1" dirty="0" smtClean="0"/>
              <a:t>z</a:t>
            </a:r>
            <a:r>
              <a:rPr lang="en-US" dirty="0" smtClean="0"/>
              <a:t> score within a distribution</a:t>
            </a:r>
          </a:p>
          <a:p>
            <a:r>
              <a:rPr lang="en-US" dirty="0" smtClean="0"/>
              <a:t>Use a unit normal table to determine the proportion of scores above or below any given </a:t>
            </a:r>
            <a:r>
              <a:rPr lang="en-US" i="1" dirty="0" smtClean="0"/>
              <a:t>z</a:t>
            </a:r>
            <a:r>
              <a:rPr lang="en-US" dirty="0" smtClean="0"/>
              <a:t> score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z</a:t>
            </a:r>
            <a:r>
              <a:rPr lang="en-US" dirty="0" smtClean="0"/>
              <a:t> For a Single Score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z</a:t>
            </a:r>
            <a:r>
              <a:rPr lang="en-US" dirty="0" smtClean="0"/>
              <a:t> For a Single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is used to locate a score in a distribution of scores</a:t>
            </a:r>
          </a:p>
          <a:p>
            <a:pPr lvl="1"/>
            <a:r>
              <a:rPr lang="en-US" smtClean="0"/>
              <a:t>indicates if a given score is very good (far above the mean), very bad (far below the mean), or average (close to the mean).</a:t>
            </a:r>
          </a:p>
          <a:p>
            <a:r>
              <a:rPr lang="en-US" smtClean="0"/>
              <a:t>can help you compare two scores from different distributions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a </a:t>
            </a:r>
            <a:r>
              <a:rPr lang="en-US" i="1" dirty="0" smtClean="0"/>
              <a:t>z</a:t>
            </a:r>
            <a:r>
              <a:rPr lang="en-US" dirty="0" smtClean="0"/>
              <a:t> for an Individual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compute the deviation between the score and the population mean (</a:t>
            </a:r>
            <a:r>
              <a:rPr lang="en-US" i="1" dirty="0" smtClean="0"/>
              <a:t>X</a:t>
            </a:r>
            <a:r>
              <a:rPr lang="en-US" dirty="0" smtClean="0"/>
              <a:t> − </a:t>
            </a:r>
            <a:r>
              <a:rPr lang="el-GR" dirty="0" smtClean="0"/>
              <a:t>μ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then divide this difference by the standard deviation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4038600"/>
            <a:ext cx="2438400" cy="146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the </a:t>
            </a:r>
            <a:r>
              <a:rPr lang="en-US" i="1" dirty="0" smtClean="0"/>
              <a:t>z</a:t>
            </a:r>
            <a:r>
              <a:rPr lang="en-US" dirty="0" smtClean="0"/>
              <a:t> for a Single Score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smtClean="0"/>
              <a:t>z</a:t>
            </a:r>
            <a:r>
              <a:rPr lang="en-US" dirty="0" smtClean="0"/>
              <a:t> Scores should be interpreted as the proportion of standard deviation units a given raw score is away from the mean of the distribution.</a:t>
            </a:r>
          </a:p>
          <a:p>
            <a:r>
              <a:rPr lang="en-US" dirty="0" smtClean="0"/>
              <a:t>If </a:t>
            </a:r>
            <a:r>
              <a:rPr lang="en-US" i="1" dirty="0" smtClean="0"/>
              <a:t>z</a:t>
            </a:r>
            <a:r>
              <a:rPr lang="en-US" dirty="0" smtClean="0"/>
              <a:t> is positive, the given score was above the average score.</a:t>
            </a:r>
          </a:p>
          <a:p>
            <a:r>
              <a:rPr lang="en-US" dirty="0" smtClean="0"/>
              <a:t>The farther the absolute value of the </a:t>
            </a:r>
            <a:r>
              <a:rPr lang="en-US" i="1" dirty="0" smtClean="0"/>
              <a:t>z</a:t>
            </a:r>
            <a:r>
              <a:rPr lang="en-US" dirty="0" smtClean="0"/>
              <a:t> score is from 0, the more the score deviates from the mean.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</a:t>
            </a:r>
            <a:r>
              <a:rPr lang="en-US" i="1" dirty="0" smtClean="0"/>
              <a:t>X</a:t>
            </a:r>
            <a:r>
              <a:rPr lang="en-US" dirty="0" smtClean="0"/>
              <a:t> to Find Important </a:t>
            </a:r>
            <a:br>
              <a:rPr lang="en-US" dirty="0" smtClean="0"/>
            </a:br>
            <a:r>
              <a:rPr lang="en-US" dirty="0" smtClean="0"/>
              <a:t>“Cut Lines”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</a:t>
            </a:r>
            <a:r>
              <a:rPr lang="en-US" i="1" dirty="0" smtClean="0"/>
              <a:t>X</a:t>
            </a:r>
            <a:r>
              <a:rPr lang="en-US" dirty="0" smtClean="0"/>
              <a:t>, given that </a:t>
            </a:r>
            <a:r>
              <a:rPr lang="en-US" i="1" dirty="0" smtClean="0"/>
              <a:t>z</a:t>
            </a:r>
            <a:r>
              <a:rPr lang="en-US" dirty="0" smtClean="0"/>
              <a:t> = 2, </a:t>
            </a:r>
            <a:r>
              <a:rPr lang="en-US" i="1" dirty="0" smtClean="0"/>
              <a:t>m</a:t>
            </a:r>
            <a:r>
              <a:rPr lang="en-US" dirty="0" smtClean="0"/>
              <a:t> = 21, and </a:t>
            </a:r>
            <a:r>
              <a:rPr lang="en-US" i="1" dirty="0" smtClean="0"/>
              <a:t>s</a:t>
            </a:r>
            <a:r>
              <a:rPr lang="en-US" dirty="0" smtClean="0"/>
              <a:t> = 4.70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2895600"/>
            <a:ext cx="1752600" cy="322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AE4E978CEFA94B8DA9D30DFCF1B51B" ma:contentTypeVersion="0" ma:contentTypeDescription="Create a new document." ma:contentTypeScope="" ma:versionID="9718d60a61096b6abcfb64ec4f1820a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256CBF6-5C47-44CD-B9A5-0B6F605893D6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2791F70-A4E6-4713-BB9C-D7F0E1FA2A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75BBF0-9C10-45CF-9C59-66B254DA9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2988</Words>
  <Application>Microsoft Office PowerPoint</Application>
  <PresentationFormat>On-screen Show (4:3)</PresentationFormat>
  <Paragraphs>264</Paragraphs>
  <Slides>33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1_Office Theme</vt:lpstr>
      <vt:lpstr>PowerPoint Presentation</vt:lpstr>
      <vt:lpstr>An Introduction to Statistics An Active Learning Approach</vt:lpstr>
      <vt:lpstr>Topics to Cover</vt:lpstr>
      <vt:lpstr>Topics to Cover</vt:lpstr>
      <vt:lpstr>z For a Single Score</vt:lpstr>
      <vt:lpstr>z For a Single Score</vt:lpstr>
      <vt:lpstr>Computing a z for an Individual Score</vt:lpstr>
      <vt:lpstr>Interpreting the z for a Single Score</vt:lpstr>
      <vt:lpstr>Using X to Find Important  “Cut Lines”</vt:lpstr>
      <vt:lpstr>z Scores and the Standard Normal Curve</vt:lpstr>
      <vt:lpstr>Figure 4.1: Percentage of Scores Between Standard Deviations in a Normal Distribution</vt:lpstr>
      <vt:lpstr>Example 1: Positive z Score</vt:lpstr>
      <vt:lpstr>Compute the z Score</vt:lpstr>
      <vt:lpstr>Compute the z Score</vt:lpstr>
      <vt:lpstr>Compute the z Score</vt:lpstr>
      <vt:lpstr>Draw a Normal Distribution, and Shade the Area You Are Interested in</vt:lpstr>
      <vt:lpstr>Figure 4.3: A z Distribution With the Target Area Below z &lt; 0.21 Shaded</vt:lpstr>
      <vt:lpstr>Use a Unit Normal Table (Appendix A) to Find the Area of the Shaded Proportion of the Curve</vt:lpstr>
      <vt:lpstr>Use a Unit Normal Table (Appendix A) to Find the Area of the Shaded Proportion of the Curve</vt:lpstr>
      <vt:lpstr>Use a Unit Normal Table (Appendix A) to Find the Area of the Shaded Proportion of the Curve</vt:lpstr>
      <vt:lpstr>Example 2: Negative z Score</vt:lpstr>
      <vt:lpstr>Compute the z Score</vt:lpstr>
      <vt:lpstr>Figure 4.4: A z Distribution With the Target Area Below z &lt; −0.026 Shaded</vt:lpstr>
      <vt:lpstr>Draw a Normal Distribution, and Shade the Area You Are Interested in</vt:lpstr>
      <vt:lpstr>Use a Unit Normal Table to Find the Area That Is Shaded</vt:lpstr>
      <vt:lpstr>Use a Unit Normal Table to Find the Area That Is Shaded</vt:lpstr>
      <vt:lpstr>Use a Unit Normal Table to Find the Area That Is Shaded</vt:lpstr>
      <vt:lpstr>Example 3: Proportion Between Two z Score</vt:lpstr>
      <vt:lpstr>Draw a Normal Distribution, and Shade the Area You Are Interested in</vt:lpstr>
      <vt:lpstr>Figure 4.5: A z Distribution With the Target Area Between z = −1 and z = +1 Shaded.</vt:lpstr>
      <vt:lpstr>Use a Unit Normal Table to Find the Area That Is Shaded</vt:lpstr>
      <vt:lpstr>Use a Unit Normal Table to Find the Area That Is Shaded</vt:lpstr>
      <vt:lpstr>Use a Unit Normal Table to Find the Area That Is Shaded</vt:lpstr>
    </vt:vector>
  </TitlesOfParts>
  <Company>Sage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Bierach, Katie</dc:creator>
  <cp:lastModifiedBy>Olson, Andrew</cp:lastModifiedBy>
  <cp:revision>437</cp:revision>
  <dcterms:created xsi:type="dcterms:W3CDTF">2015-04-30T00:02:08Z</dcterms:created>
  <dcterms:modified xsi:type="dcterms:W3CDTF">2017-04-21T17:24:09Z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0x010100A9AE4E978CEFA94B8DA9D30DFCF1B51B</vt:lpwstr>
  </property>
</Properties>
</file>