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3"/>
  </p:notesMasterIdLst>
  <p:sldIdLst>
    <p:sldId id="306" r:id="rId2"/>
    <p:sldId id="256" r:id="rId3"/>
    <p:sldId id="286" r:id="rId4"/>
    <p:sldId id="302" r:id="rId5"/>
    <p:sldId id="301" r:id="rId6"/>
    <p:sldId id="300" r:id="rId7"/>
    <p:sldId id="299" r:id="rId8"/>
    <p:sldId id="298" r:id="rId9"/>
    <p:sldId id="297" r:id="rId10"/>
    <p:sldId id="296" r:id="rId11"/>
    <p:sldId id="295" r:id="rId12"/>
    <p:sldId id="294" r:id="rId13"/>
    <p:sldId id="293" r:id="rId14"/>
    <p:sldId id="292" r:id="rId15"/>
    <p:sldId id="291" r:id="rId16"/>
    <p:sldId id="290" r:id="rId17"/>
    <p:sldId id="289" r:id="rId18"/>
    <p:sldId id="288" r:id="rId19"/>
    <p:sldId id="287" r:id="rId20"/>
    <p:sldId id="303" r:id="rId21"/>
    <p:sldId id="304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87" d="100"/>
          <a:sy n="87" d="100"/>
        </p:scale>
        <p:origin x="-72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4DCD26-F9CB-4286-9A2F-71B631491F5B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F5617B-DD6C-45A1-AF94-8879E4C2130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69618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52587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090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465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913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62695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16550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2310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53956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12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3868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5056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1E8F5C-3C63-4ACC-A552-86DF662EE674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049FCC-67C5-4C8E-BCFA-820230AA297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075" name="Picture 3" descr="C:\Users\ISRC\Downloads\Cox_Intro_SocialWork_PPT_template2.jpg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0590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C:\Users\ISRC\Downloads\Cox_Intro_SocialWork_PPT_template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208205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655638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Stigma and Discrimination 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8458200" cy="4724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Subtle vs. blatant</a:t>
            </a:r>
            <a:endParaRPr lang="en-US" sz="2400" dirty="0" smtClean="0"/>
          </a:p>
          <a:p>
            <a:pPr lvl="0"/>
            <a:r>
              <a:rPr lang="en-US" sz="2800" dirty="0" smtClean="0"/>
              <a:t>Social stigma </a:t>
            </a:r>
            <a:endParaRPr lang="en-US" sz="2400" dirty="0" smtClean="0"/>
          </a:p>
          <a:p>
            <a:pPr lvl="1"/>
            <a:r>
              <a:rPr lang="en-US" sz="2400" dirty="0" smtClean="0"/>
              <a:t>visible or outer deformations</a:t>
            </a:r>
            <a:endParaRPr lang="en-US" sz="2000" dirty="0" smtClean="0"/>
          </a:p>
          <a:p>
            <a:pPr lvl="1"/>
            <a:r>
              <a:rPr lang="en-US" sz="2400" dirty="0" smtClean="0"/>
              <a:t>personal traits </a:t>
            </a:r>
            <a:endParaRPr lang="en-US" sz="2000" dirty="0" smtClean="0"/>
          </a:p>
          <a:p>
            <a:pPr lvl="1"/>
            <a:r>
              <a:rPr lang="en-US" sz="2400" dirty="0" smtClean="0"/>
              <a:t>tribal stigmas </a:t>
            </a:r>
            <a:endParaRPr lang="en-US" sz="2000" dirty="0" smtClean="0"/>
          </a:p>
          <a:p>
            <a:pPr lvl="0"/>
            <a:r>
              <a:rPr lang="en-US" sz="2800" dirty="0" smtClean="0"/>
              <a:t>Multiple environments</a:t>
            </a:r>
            <a:endParaRPr lang="en-US" sz="2400" dirty="0" smtClean="0"/>
          </a:p>
          <a:p>
            <a:pPr lvl="0"/>
            <a:r>
              <a:rPr lang="en-US" sz="2800" dirty="0" smtClean="0"/>
              <a:t>May act the way people expect them to act</a:t>
            </a:r>
          </a:p>
          <a:p>
            <a:pPr lvl="0"/>
            <a:r>
              <a:rPr lang="en-US" sz="2800" dirty="0" smtClean="0"/>
              <a:t>Shape beliefs and emotions</a:t>
            </a:r>
          </a:p>
          <a:p>
            <a:pPr lvl="0"/>
            <a:r>
              <a:rPr lang="en-US" sz="2800" dirty="0" smtClean="0"/>
              <a:t>Depression, low self-esteem </a:t>
            </a:r>
            <a:endParaRPr lang="en-US" sz="2400" dirty="0" smtClean="0"/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8: Disability Types and Services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79438"/>
          </a:xfrm>
        </p:spPr>
        <p:txBody>
          <a:bodyPr>
            <a:normAutofit fontScale="90000"/>
          </a:bodyPr>
          <a:lstStyle/>
          <a:p>
            <a:pPr lvl="0"/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Historical Background 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8610600" cy="4724400"/>
          </a:xfrm>
        </p:spPr>
        <p:txBody>
          <a:bodyPr>
            <a:normAutofit/>
          </a:bodyPr>
          <a:lstStyle/>
          <a:p>
            <a:endParaRPr lang="en-US" sz="2400" dirty="0" smtClean="0"/>
          </a:p>
          <a:p>
            <a:pPr lvl="1"/>
            <a:r>
              <a:rPr lang="en-US" sz="3200" dirty="0" smtClean="0"/>
              <a:t>Early colonists</a:t>
            </a:r>
          </a:p>
          <a:p>
            <a:pPr lvl="1"/>
            <a:r>
              <a:rPr lang="en-US" sz="3200" dirty="0" smtClean="0"/>
              <a:t>Revolutionary War</a:t>
            </a:r>
          </a:p>
          <a:p>
            <a:pPr lvl="1"/>
            <a:r>
              <a:rPr lang="en-US" sz="3200" dirty="0" smtClean="0"/>
              <a:t>Dorothea Dix</a:t>
            </a:r>
          </a:p>
          <a:p>
            <a:pPr lvl="1"/>
            <a:r>
              <a:rPr lang="en-US" sz="3200" dirty="0" smtClean="0"/>
              <a:t>World War I / World War II </a:t>
            </a:r>
          </a:p>
          <a:p>
            <a:pPr lvl="1"/>
            <a:r>
              <a:rPr lang="en-US" sz="3200" dirty="0" smtClean="0"/>
              <a:t>The League of the Physically Handicapped</a:t>
            </a:r>
            <a:endParaRPr lang="en-US" sz="32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8: Disability Types and Services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427038"/>
          </a:xfrm>
        </p:spPr>
        <p:txBody>
          <a:bodyPr>
            <a:normAutofit fontScale="90000"/>
          </a:bodyPr>
          <a:lstStyle/>
          <a:p>
            <a:pPr lvl="0"/>
            <a:r>
              <a:rPr lang="en-US" sz="4400" dirty="0" smtClean="0"/>
              <a:t>Deinstitutionalization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8534400" cy="4724400"/>
          </a:xfrm>
        </p:spPr>
        <p:txBody>
          <a:bodyPr>
            <a:normAutofit lnSpcReduction="10000"/>
          </a:bodyPr>
          <a:lstStyle/>
          <a:p>
            <a:pPr lvl="1"/>
            <a:r>
              <a:rPr lang="en-US" sz="2800" dirty="0" smtClean="0"/>
              <a:t>Public asylums </a:t>
            </a:r>
          </a:p>
          <a:p>
            <a:pPr lvl="2"/>
            <a:r>
              <a:rPr lang="en-US" sz="2200" dirty="0" smtClean="0"/>
              <a:t>poor living conditions continued to be wretched</a:t>
            </a:r>
          </a:p>
          <a:p>
            <a:pPr lvl="2"/>
            <a:r>
              <a:rPr lang="en-US" sz="2200" dirty="0" smtClean="0"/>
              <a:t>move from institutions to community based group homes</a:t>
            </a:r>
            <a:endParaRPr lang="en-US" sz="1800" dirty="0" smtClean="0"/>
          </a:p>
          <a:p>
            <a:pPr lvl="1"/>
            <a:r>
              <a:rPr lang="en-US" sz="2800" dirty="0" smtClean="0"/>
              <a:t>Independent-living centers </a:t>
            </a:r>
          </a:p>
          <a:p>
            <a:pPr lvl="2"/>
            <a:r>
              <a:rPr lang="en-US" sz="2200" dirty="0" smtClean="0"/>
              <a:t>self-determination</a:t>
            </a:r>
          </a:p>
          <a:p>
            <a:pPr lvl="2"/>
            <a:r>
              <a:rPr lang="en-US" sz="2200" dirty="0" smtClean="0"/>
              <a:t>deinstitutionalization </a:t>
            </a:r>
            <a:endParaRPr lang="en-US" sz="1800" dirty="0" smtClean="0"/>
          </a:p>
          <a:p>
            <a:pPr lvl="1"/>
            <a:r>
              <a:rPr lang="en-US" sz="2800" dirty="0" smtClean="0"/>
              <a:t>Unfortunate consequence </a:t>
            </a:r>
          </a:p>
          <a:p>
            <a:pPr lvl="2"/>
            <a:r>
              <a:rPr lang="en-US" sz="2200" dirty="0" smtClean="0"/>
              <a:t>many of these individuals ended up homeless  </a:t>
            </a:r>
            <a:endParaRPr lang="en-US" sz="1800" dirty="0" smtClean="0"/>
          </a:p>
          <a:p>
            <a:pPr lvl="1"/>
            <a:r>
              <a:rPr lang="en-US" sz="2800" dirty="0" smtClean="0"/>
              <a:t>Community Living Initiative </a:t>
            </a:r>
          </a:p>
          <a:p>
            <a:pPr lvl="2"/>
            <a:r>
              <a:rPr lang="en-US" sz="2200" dirty="0" smtClean="0"/>
              <a:t>develop and implement strategies to increase opportunities for participation in community living  </a:t>
            </a:r>
            <a:endParaRPr lang="en-US" sz="1800" dirty="0" smtClean="0"/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8: Disability Types and Services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79438"/>
          </a:xfrm>
        </p:spPr>
        <p:txBody>
          <a:bodyPr>
            <a:normAutofit fontScale="90000"/>
          </a:bodyPr>
          <a:lstStyle/>
          <a:p>
            <a:pPr lvl="0"/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Americans with Disabilities Act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686800" cy="4724400"/>
          </a:xfrm>
        </p:spPr>
        <p:txBody>
          <a:bodyPr>
            <a:normAutofit/>
          </a:bodyPr>
          <a:lstStyle/>
          <a:p>
            <a:pPr lvl="1"/>
            <a:r>
              <a:rPr lang="en-US" sz="2800" dirty="0" smtClean="0"/>
              <a:t>1990 – addresses discrimination based on stigma. </a:t>
            </a:r>
          </a:p>
          <a:p>
            <a:pPr lvl="1"/>
            <a:r>
              <a:rPr lang="en-US" sz="2800" dirty="0" smtClean="0"/>
              <a:t>Protects individuals with a disability that substantially limits their ability to perform major life activities</a:t>
            </a:r>
          </a:p>
          <a:p>
            <a:pPr lvl="1"/>
            <a:r>
              <a:rPr lang="en-US" sz="2800" dirty="0" smtClean="0"/>
              <a:t>Limits questions about health on job applications</a:t>
            </a:r>
          </a:p>
          <a:p>
            <a:pPr lvl="1"/>
            <a:r>
              <a:rPr lang="en-US" sz="2800" dirty="0" smtClean="0"/>
              <a:t>Mandates access and accommodations </a:t>
            </a:r>
          </a:p>
          <a:p>
            <a:pPr lvl="2"/>
            <a:r>
              <a:rPr lang="en-US" sz="2200" dirty="0" smtClean="0"/>
              <a:t>ramps to public buildings, communication access via closed captioning and sign language interpreters, curb ramps, parking spaces, Braille on elevator buttons  </a:t>
            </a:r>
            <a:endParaRPr lang="en-US" sz="1800" dirty="0" smtClean="0"/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8: Disability Types and Services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79438"/>
          </a:xfrm>
        </p:spPr>
        <p:txBody>
          <a:bodyPr>
            <a:normAutofit fontScale="90000"/>
          </a:bodyPr>
          <a:lstStyle/>
          <a:p>
            <a:pPr lvl="0"/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Disability Social Work Practice </a:t>
            </a:r>
            <a:br>
              <a:rPr lang="en-US" sz="4400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686800" cy="4724400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Employment options include:</a:t>
            </a:r>
          </a:p>
          <a:p>
            <a:pPr lvl="1"/>
            <a:r>
              <a:rPr lang="en-US" sz="2400" dirty="0" smtClean="0"/>
              <a:t>Hospitals</a:t>
            </a:r>
          </a:p>
          <a:p>
            <a:pPr lvl="1"/>
            <a:r>
              <a:rPr lang="en-US" sz="2400" dirty="0" smtClean="0"/>
              <a:t>mental health organization</a:t>
            </a:r>
          </a:p>
          <a:p>
            <a:pPr lvl="1"/>
            <a:r>
              <a:rPr lang="en-US" sz="2400" dirty="0" smtClean="0"/>
              <a:t>supportive rehabilitative services</a:t>
            </a:r>
          </a:p>
          <a:p>
            <a:pPr lvl="1"/>
            <a:r>
              <a:rPr lang="en-US" sz="2400" dirty="0" smtClean="0"/>
              <a:t>vocational rehabilitation</a:t>
            </a:r>
          </a:p>
          <a:p>
            <a:pPr lvl="1"/>
            <a:r>
              <a:rPr lang="en-US" sz="2400" dirty="0" smtClean="0"/>
              <a:t>employee assistance programs</a:t>
            </a:r>
          </a:p>
          <a:p>
            <a:pPr lvl="1"/>
            <a:r>
              <a:rPr lang="en-US" sz="2400" dirty="0" smtClean="0"/>
              <a:t>resettlement programs for refugees</a:t>
            </a:r>
          </a:p>
          <a:p>
            <a:pPr lvl="1"/>
            <a:r>
              <a:rPr lang="en-US" sz="2400" dirty="0" smtClean="0"/>
              <a:t>sports clinics</a:t>
            </a:r>
          </a:p>
          <a:p>
            <a:pPr lvl="1"/>
            <a:r>
              <a:rPr lang="en-US" sz="2400" dirty="0" smtClean="0"/>
              <a:t>HIV/AIDS clinics</a:t>
            </a:r>
          </a:p>
          <a:p>
            <a:pPr lvl="1"/>
            <a:r>
              <a:rPr lang="en-US" sz="2400" dirty="0" smtClean="0"/>
              <a:t>disaster relief</a:t>
            </a:r>
          </a:p>
          <a:p>
            <a:pPr lvl="1"/>
            <a:r>
              <a:rPr lang="en-US" sz="2400" dirty="0" smtClean="0"/>
              <a:t>the military</a:t>
            </a:r>
          </a:p>
          <a:p>
            <a:pPr lvl="1"/>
            <a:r>
              <a:rPr lang="en-US" sz="2400" dirty="0" smtClean="0"/>
              <a:t>residential treatment centers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8: Disability Types and Services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457200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Best Practices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8610600" cy="4419600"/>
          </a:xfrm>
        </p:spPr>
        <p:txBody>
          <a:bodyPr>
            <a:normAutofit/>
          </a:bodyPr>
          <a:lstStyle/>
          <a:p>
            <a:pPr lvl="0"/>
            <a:r>
              <a:rPr lang="en-US" sz="2800" dirty="0" smtClean="0"/>
              <a:t>Be person-centered and involve people with disabilities in decision-making processes that directly affect his or her life</a:t>
            </a:r>
          </a:p>
          <a:p>
            <a:pPr lvl="0"/>
            <a:r>
              <a:rPr lang="en-US" sz="2800" dirty="0" smtClean="0"/>
              <a:t>Facilitate access and respect in a person’s environment</a:t>
            </a:r>
          </a:p>
          <a:p>
            <a:pPr lvl="0"/>
            <a:r>
              <a:rPr lang="en-US" sz="2800" dirty="0" smtClean="0"/>
              <a:t>Focus on helping the person and his/her support system cope with challenging situations</a:t>
            </a:r>
          </a:p>
          <a:p>
            <a:pPr lvl="0"/>
            <a:r>
              <a:rPr lang="en-US" sz="2800" dirty="0" smtClean="0"/>
              <a:t>Incorporate a strengths-based, resilience oriented perspective to build on the person’s inherent strengths and resources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8: Disability Types and Services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503238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Person First Language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8610600" cy="4724400"/>
          </a:xfrm>
        </p:spPr>
        <p:txBody>
          <a:bodyPr>
            <a:normAutofit/>
          </a:bodyPr>
          <a:lstStyle/>
          <a:p>
            <a:pPr lvl="1"/>
            <a:r>
              <a:rPr lang="en-US" sz="2800" dirty="0" smtClean="0"/>
              <a:t>Describing people by labels/medical diagnoses</a:t>
            </a:r>
          </a:p>
          <a:p>
            <a:pPr lvl="2"/>
            <a:r>
              <a:rPr lang="en-US" sz="2800" dirty="0" smtClean="0"/>
              <a:t>devalues and disrespects them </a:t>
            </a:r>
          </a:p>
          <a:p>
            <a:pPr lvl="1"/>
            <a:r>
              <a:rPr lang="en-US" sz="2800" dirty="0" smtClean="0"/>
              <a:t>Use terminology that can foster positive attitudes</a:t>
            </a:r>
          </a:p>
          <a:p>
            <a:pPr lvl="1"/>
            <a:r>
              <a:rPr lang="en-US" sz="2800" dirty="0" smtClean="0"/>
              <a:t>Emphasize the person, not the disability</a:t>
            </a:r>
          </a:p>
          <a:p>
            <a:pPr lvl="1"/>
            <a:r>
              <a:rPr lang="en-US" sz="2800" dirty="0" smtClean="0"/>
              <a:t>Person with a disability</a:t>
            </a:r>
            <a:r>
              <a:rPr lang="en-US" sz="2800" b="1" dirty="0" smtClean="0"/>
              <a:t> </a:t>
            </a:r>
            <a:r>
              <a:rPr lang="en-US" sz="2800" dirty="0" smtClean="0"/>
              <a:t>vs. a disabled person</a:t>
            </a:r>
          </a:p>
          <a:p>
            <a:pPr lvl="1"/>
            <a:r>
              <a:rPr lang="en-US" sz="2800" dirty="0" smtClean="0"/>
              <a:t>By placing the person first, the disability is no longer the primary, defining characteristic of an individual, but one of several aspects of the whole person.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8: Disability Types and Services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71600"/>
            <a:ext cx="8229600" cy="427038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Services for </a:t>
            </a:r>
            <a:br>
              <a:rPr lang="en-US" sz="4400" dirty="0" smtClean="0"/>
            </a:br>
            <a:r>
              <a:rPr lang="en-US" sz="4400" dirty="0" smtClean="0"/>
              <a:t>Persons with Disabilities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981200"/>
            <a:ext cx="8534400" cy="4419600"/>
          </a:xfrm>
        </p:spPr>
        <p:txBody>
          <a:bodyPr>
            <a:normAutofit/>
          </a:bodyPr>
          <a:lstStyle/>
          <a:p>
            <a:endParaRPr lang="en-US" sz="2800" dirty="0" smtClean="0"/>
          </a:p>
          <a:p>
            <a:r>
              <a:rPr lang="en-US" sz="2800" dirty="0" smtClean="0"/>
              <a:t>Social Work roles</a:t>
            </a:r>
          </a:p>
          <a:p>
            <a:pPr lvl="1"/>
            <a:r>
              <a:rPr lang="en-US" sz="2400" dirty="0" smtClean="0"/>
              <a:t>advocates, educators, clinicians, facilitators, group leaders, program developers </a:t>
            </a:r>
          </a:p>
          <a:p>
            <a:pPr lvl="1"/>
            <a:endParaRPr lang="en-US" sz="2000" dirty="0" smtClean="0"/>
          </a:p>
          <a:p>
            <a:r>
              <a:rPr lang="en-US" sz="2400" dirty="0" smtClean="0"/>
              <a:t>Assist clients with four specific issues</a:t>
            </a:r>
          </a:p>
          <a:p>
            <a:pPr lvl="2"/>
            <a:r>
              <a:rPr lang="en-US" sz="2400" dirty="0" smtClean="0"/>
              <a:t>Civil rights</a:t>
            </a:r>
            <a:endParaRPr lang="en-US" sz="2000" dirty="0" smtClean="0"/>
          </a:p>
          <a:p>
            <a:pPr lvl="2"/>
            <a:r>
              <a:rPr lang="en-US" sz="2400" dirty="0" smtClean="0"/>
              <a:t>Income support</a:t>
            </a:r>
            <a:endParaRPr lang="en-US" sz="2000" dirty="0" smtClean="0"/>
          </a:p>
          <a:p>
            <a:pPr lvl="2"/>
            <a:r>
              <a:rPr lang="en-US" sz="2400" dirty="0" smtClean="0"/>
              <a:t>Education and rehabilitation</a:t>
            </a:r>
            <a:endParaRPr lang="en-US" sz="2000" dirty="0" smtClean="0"/>
          </a:p>
          <a:p>
            <a:pPr lvl="2"/>
            <a:r>
              <a:rPr lang="en-US" sz="2400" dirty="0" smtClean="0"/>
              <a:t>Genetic counseling </a:t>
            </a:r>
            <a:endParaRPr lang="en-US" sz="2000" dirty="0" smtClean="0"/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8: Disability Types and Services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Diversity and Disability</a:t>
            </a:r>
            <a:br>
              <a:rPr lang="en-US" sz="4400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686800" cy="4495800"/>
          </a:xfrm>
        </p:spPr>
        <p:txBody>
          <a:bodyPr>
            <a:normAutofit/>
          </a:bodyPr>
          <a:lstStyle/>
          <a:p>
            <a:pPr lvl="0"/>
            <a:endParaRPr lang="en-US" sz="2800" dirty="0" smtClean="0"/>
          </a:p>
          <a:p>
            <a:pPr lvl="0"/>
            <a:r>
              <a:rPr lang="en-US" sz="2800" dirty="0" smtClean="0"/>
              <a:t>Age</a:t>
            </a:r>
            <a:r>
              <a:rPr lang="en-US" sz="2400" dirty="0" smtClean="0"/>
              <a:t> – impact on education and health</a:t>
            </a:r>
          </a:p>
          <a:p>
            <a:pPr lvl="0"/>
            <a:r>
              <a:rPr lang="en-US" sz="2800" dirty="0" smtClean="0"/>
              <a:t>Class</a:t>
            </a:r>
            <a:r>
              <a:rPr lang="en-US" sz="2400" dirty="0" smtClean="0"/>
              <a:t> – cost of assistive technology</a:t>
            </a:r>
          </a:p>
          <a:p>
            <a:pPr lvl="0"/>
            <a:r>
              <a:rPr lang="en-US" sz="2800" dirty="0" smtClean="0"/>
              <a:t>Race / ethnicity </a:t>
            </a:r>
            <a:r>
              <a:rPr lang="en-US" sz="2400" dirty="0" smtClean="0"/>
              <a:t>–multiple forms of discrimination</a:t>
            </a:r>
          </a:p>
          <a:p>
            <a:pPr lvl="0"/>
            <a:r>
              <a:rPr lang="en-US" sz="2800" dirty="0" smtClean="0"/>
              <a:t>Gender</a:t>
            </a:r>
            <a:r>
              <a:rPr lang="en-US" sz="2400" dirty="0" smtClean="0"/>
              <a:t> –risk of abuse, access to health care screenings</a:t>
            </a:r>
          </a:p>
          <a:p>
            <a:pPr lvl="0"/>
            <a:r>
              <a:rPr lang="en-US" sz="2800" dirty="0" smtClean="0"/>
              <a:t>Sexual orientation </a:t>
            </a:r>
            <a:r>
              <a:rPr lang="en-US" sz="2400" dirty="0" smtClean="0"/>
              <a:t>–marginalized in two communities</a:t>
            </a:r>
          </a:p>
          <a:p>
            <a:pPr lvl="0"/>
            <a:r>
              <a:rPr lang="en-US" sz="2800" dirty="0" smtClean="0"/>
              <a:t>Intersections of diversity </a:t>
            </a:r>
            <a:r>
              <a:rPr lang="en-US" sz="2400" dirty="0" smtClean="0"/>
              <a:t>– multiple dimensions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8: Disability Types and Services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533400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Advocacy on Behalf of </a:t>
            </a:r>
            <a:br>
              <a:rPr lang="en-US" sz="4400" dirty="0" smtClean="0"/>
            </a:br>
            <a:r>
              <a:rPr lang="en-US" sz="4400" dirty="0" smtClean="0"/>
              <a:t>People with Disabilities</a:t>
            </a:r>
            <a:br>
              <a:rPr lang="en-US" sz="4400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057400"/>
            <a:ext cx="9144000" cy="449580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sz="2400" dirty="0" smtClean="0"/>
              <a:t>Economic and Social Justice </a:t>
            </a:r>
          </a:p>
          <a:p>
            <a:pPr lvl="1"/>
            <a:r>
              <a:rPr lang="en-US" sz="2000" dirty="0" smtClean="0"/>
              <a:t>Access to resources may be limited by economic means</a:t>
            </a:r>
          </a:p>
          <a:p>
            <a:pPr lvl="1"/>
            <a:r>
              <a:rPr lang="en-US" sz="2000" dirty="0" smtClean="0"/>
              <a:t>Stigma and discrimination at work  </a:t>
            </a:r>
          </a:p>
          <a:p>
            <a:pPr lvl="0"/>
            <a:r>
              <a:rPr lang="en-US" sz="2400" dirty="0" smtClean="0"/>
              <a:t>Environmental Support </a:t>
            </a:r>
          </a:p>
          <a:p>
            <a:pPr lvl="1"/>
            <a:r>
              <a:rPr lang="en-US" sz="2000" dirty="0" smtClean="0"/>
              <a:t>Maximize client self-determination</a:t>
            </a:r>
          </a:p>
          <a:p>
            <a:pPr lvl="1"/>
            <a:r>
              <a:rPr lang="en-US" sz="2000" dirty="0" smtClean="0"/>
              <a:t>Knowledge about resources and agency services</a:t>
            </a:r>
          </a:p>
          <a:p>
            <a:pPr lvl="1"/>
            <a:r>
              <a:rPr lang="en-US" sz="2000" dirty="0" smtClean="0"/>
              <a:t>Advocacy across practice levels.  </a:t>
            </a:r>
          </a:p>
          <a:p>
            <a:pPr lvl="0"/>
            <a:r>
              <a:rPr lang="en-US" sz="2400" dirty="0" smtClean="0"/>
              <a:t>Human Needs and Rights </a:t>
            </a:r>
          </a:p>
          <a:p>
            <a:pPr lvl="1"/>
            <a:r>
              <a:rPr lang="en-US" sz="2000" dirty="0" smtClean="0"/>
              <a:t>Deprived of civil rights in institutions</a:t>
            </a:r>
          </a:p>
          <a:p>
            <a:pPr lvl="1"/>
            <a:r>
              <a:rPr lang="en-US" sz="2000" dirty="0" smtClean="0"/>
              <a:t>Advocacy for self-determination</a:t>
            </a:r>
          </a:p>
          <a:p>
            <a:pPr lvl="0"/>
            <a:r>
              <a:rPr lang="en-US" sz="2400" dirty="0" smtClean="0"/>
              <a:t>Political Access </a:t>
            </a:r>
          </a:p>
          <a:p>
            <a:pPr lvl="1"/>
            <a:r>
              <a:rPr lang="en-US" sz="2000" dirty="0" smtClean="0"/>
              <a:t>People First Language </a:t>
            </a:r>
          </a:p>
          <a:p>
            <a:pPr lvl="1"/>
            <a:r>
              <a:rPr lang="en-US" sz="2000" dirty="0" smtClean="0"/>
              <a:t>Update or create policies</a:t>
            </a:r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8: Disability Types and Services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9455" y="1905000"/>
            <a:ext cx="8686800" cy="2819399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Chapter </a:t>
            </a:r>
            <a:r>
              <a:rPr lang="en-US" dirty="0" smtClean="0"/>
              <a:t>8 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Physical Challenges and </a:t>
            </a:r>
            <a:br>
              <a:rPr lang="en-US" dirty="0" smtClean="0"/>
            </a:br>
            <a:r>
              <a:rPr lang="en-US" dirty="0" smtClean="0"/>
              <a:t>Supportive </a:t>
            </a:r>
            <a:r>
              <a:rPr lang="en-US" dirty="0" smtClean="0"/>
              <a:t>Services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914400"/>
            <a:ext cx="8382000" cy="1447800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Your Career in </a:t>
            </a:r>
            <a:br>
              <a:rPr lang="en-US" sz="4400" dirty="0" smtClean="0"/>
            </a:br>
            <a:r>
              <a:rPr lang="en-US" sz="4400" dirty="0" smtClean="0"/>
              <a:t>Disabilities Social Work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62200"/>
            <a:ext cx="8686800" cy="4038600"/>
          </a:xfrm>
        </p:spPr>
        <p:txBody>
          <a:bodyPr>
            <a:normAutofit fontScale="92500" lnSpcReduction="10000"/>
          </a:bodyPr>
          <a:lstStyle/>
          <a:p>
            <a:endParaRPr lang="en-US" sz="2400" dirty="0" smtClean="0"/>
          </a:p>
          <a:p>
            <a:pPr lvl="0"/>
            <a:r>
              <a:rPr lang="en-US" sz="2800" dirty="0" smtClean="0"/>
              <a:t>Job availability expected to increase</a:t>
            </a:r>
            <a:endParaRPr lang="en-US" sz="2400" dirty="0" smtClean="0"/>
          </a:p>
          <a:p>
            <a:pPr lvl="0"/>
            <a:r>
              <a:rPr lang="en-US" sz="2800" dirty="0" smtClean="0"/>
              <a:t>Settings may include:</a:t>
            </a:r>
          </a:p>
          <a:p>
            <a:pPr lvl="1"/>
            <a:r>
              <a:rPr lang="en-US" sz="2400" dirty="0" smtClean="0"/>
              <a:t>community non-profit hospitals</a:t>
            </a:r>
          </a:p>
          <a:p>
            <a:pPr lvl="1"/>
            <a:r>
              <a:rPr lang="en-US" sz="2400" dirty="0" smtClean="0"/>
              <a:t>out-patient public or ambulatory care clinics</a:t>
            </a:r>
          </a:p>
          <a:p>
            <a:pPr lvl="1"/>
            <a:r>
              <a:rPr lang="en-US" sz="2400" dirty="0" smtClean="0"/>
              <a:t>inpatient for-profit hospitals</a:t>
            </a:r>
          </a:p>
          <a:p>
            <a:pPr lvl="1"/>
            <a:r>
              <a:rPr lang="en-US" sz="2400" dirty="0" smtClean="0"/>
              <a:t>transitional care rehabilitation units</a:t>
            </a:r>
          </a:p>
          <a:p>
            <a:pPr lvl="1"/>
            <a:r>
              <a:rPr lang="en-US" sz="2400" dirty="0" smtClean="0"/>
              <a:t>assisted living</a:t>
            </a:r>
          </a:p>
          <a:p>
            <a:pPr lvl="1"/>
            <a:r>
              <a:rPr lang="en-US" sz="2400" dirty="0" smtClean="0"/>
              <a:t>long-term care setting</a:t>
            </a:r>
          </a:p>
          <a:p>
            <a:pPr lvl="1"/>
            <a:r>
              <a:rPr lang="en-US" sz="2400" dirty="0" smtClean="0"/>
              <a:t>home health care  </a:t>
            </a:r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8: Disability Types and Services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579438"/>
          </a:xfrm>
        </p:spPr>
        <p:txBody>
          <a:bodyPr>
            <a:normAutofit fontScale="90000"/>
          </a:bodyPr>
          <a:lstStyle/>
          <a:p>
            <a:pPr lvl="0"/>
            <a:r>
              <a:rPr lang="en-US" sz="4400" dirty="0" smtClean="0"/>
              <a:t>Skills/Knowledge Needed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905000"/>
            <a:ext cx="8610600" cy="44958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Classification systems and diagnostic terminology </a:t>
            </a:r>
          </a:p>
          <a:p>
            <a:r>
              <a:rPr lang="en-US" dirty="0" smtClean="0"/>
              <a:t>Roles of vocational rehabilitation specialists</a:t>
            </a:r>
          </a:p>
          <a:p>
            <a:r>
              <a:rPr lang="en-US" dirty="0" smtClean="0"/>
              <a:t>Understanding of health disparities and stigma</a:t>
            </a:r>
          </a:p>
          <a:p>
            <a:r>
              <a:rPr lang="en-US" dirty="0" smtClean="0"/>
              <a:t>Understanding of the bio-psychosocial-cultural and spiritual aspects of multiple types of disabilities</a:t>
            </a:r>
          </a:p>
          <a:p>
            <a:r>
              <a:rPr lang="en-US" dirty="0" smtClean="0"/>
              <a:t>Crisis intervention and short-term counseling skills</a:t>
            </a:r>
          </a:p>
          <a:p>
            <a:r>
              <a:rPr lang="en-US" dirty="0" smtClean="0"/>
              <a:t>Knowledge about culturally competent assessment, counseling, and community resources</a:t>
            </a:r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8: Disability Types and Services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838200"/>
            <a:ext cx="8229600" cy="7318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Individuals with Disabilities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686800" cy="4495800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Over 54 million Americans (about 1/5)</a:t>
            </a:r>
          </a:p>
          <a:p>
            <a:pPr lvl="1"/>
            <a:r>
              <a:rPr lang="en-US" sz="2400" dirty="0" smtClean="0"/>
              <a:t>accidents, genetic diseases, illnesses</a:t>
            </a:r>
          </a:p>
          <a:p>
            <a:r>
              <a:rPr lang="en-US" sz="2800" dirty="0" smtClean="0"/>
              <a:t>Limitations, stigma, discrimination, abuse</a:t>
            </a:r>
          </a:p>
          <a:p>
            <a:r>
              <a:rPr lang="en-US" sz="2800" dirty="0" smtClean="0"/>
              <a:t>Poverty, loss of dignity</a:t>
            </a:r>
          </a:p>
          <a:p>
            <a:r>
              <a:rPr lang="en-US" sz="2800" dirty="0" smtClean="0"/>
              <a:t>Laws for disability rights, disability activism</a:t>
            </a:r>
          </a:p>
          <a:p>
            <a:r>
              <a:rPr lang="en-US" sz="2800" dirty="0" smtClean="0"/>
              <a:t>Old attitudes, labeling language, stereotypes</a:t>
            </a:r>
          </a:p>
          <a:p>
            <a:r>
              <a:rPr lang="en-US" sz="2800" dirty="0" smtClean="0"/>
              <a:t>Quality of life issues</a:t>
            </a:r>
          </a:p>
          <a:p>
            <a:pPr lvl="1"/>
            <a:r>
              <a:rPr lang="en-US" sz="2400" dirty="0" smtClean="0"/>
              <a:t>accessible transportation, affordable health care, discrimination, employment opportunities, housing  </a:t>
            </a:r>
          </a:p>
          <a:p>
            <a:r>
              <a:rPr lang="en-US" sz="2800" dirty="0" smtClean="0"/>
              <a:t>NASW Code of Ethics - </a:t>
            </a:r>
            <a:r>
              <a:rPr lang="en-US" sz="2400" dirty="0" smtClean="0"/>
              <a:t>worth and dignity of all people</a:t>
            </a:r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8: Disability Types and Services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Definitions of Disability</a:t>
            </a:r>
            <a:br>
              <a:rPr lang="en-US" sz="4400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8763000" cy="4572000"/>
          </a:xfrm>
        </p:spPr>
        <p:txBody>
          <a:bodyPr>
            <a:normAutofit/>
          </a:bodyPr>
          <a:lstStyle/>
          <a:p>
            <a:endParaRPr lang="en-US" sz="2400" dirty="0" smtClean="0"/>
          </a:p>
          <a:p>
            <a:r>
              <a:rPr lang="en-US" sz="2800" dirty="0" smtClean="0"/>
              <a:t>Temporary or permanent reduction in function </a:t>
            </a:r>
          </a:p>
          <a:p>
            <a:endParaRPr lang="en-US" sz="2800" dirty="0" smtClean="0"/>
          </a:p>
          <a:p>
            <a:r>
              <a:rPr lang="en-US" sz="2800" dirty="0" smtClean="0"/>
              <a:t>Can include physical or health-related, psychosocial, sensory, mental or psychiatric, cognitive or learning, neurological, intellectual, and developmental disabilities</a:t>
            </a:r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8: Disability Types and Services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79438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Qualifying for Legal Protection</a:t>
            </a:r>
            <a:br>
              <a:rPr lang="en-US" sz="4400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763000" cy="4724400"/>
          </a:xfrm>
        </p:spPr>
        <p:txBody>
          <a:bodyPr>
            <a:normAutofit/>
          </a:bodyPr>
          <a:lstStyle/>
          <a:p>
            <a:pPr lvl="0"/>
            <a:r>
              <a:rPr lang="en-US" sz="2800" dirty="0" smtClean="0"/>
              <a:t>Condition that substantially limits a major life activity</a:t>
            </a:r>
          </a:p>
          <a:p>
            <a:pPr lvl="1"/>
            <a:r>
              <a:rPr lang="en-US" sz="2400" dirty="0" smtClean="0"/>
              <a:t>hearing, learning, seeing, talking, walking </a:t>
            </a:r>
          </a:p>
          <a:p>
            <a:pPr lvl="0"/>
            <a:r>
              <a:rPr lang="en-US" sz="2800" dirty="0" smtClean="0"/>
              <a:t>History of a disability </a:t>
            </a:r>
          </a:p>
          <a:p>
            <a:pPr lvl="1"/>
            <a:r>
              <a:rPr lang="en-US" sz="2400" dirty="0" smtClean="0"/>
              <a:t>cancer that is in remission</a:t>
            </a:r>
          </a:p>
          <a:p>
            <a:pPr lvl="0"/>
            <a:r>
              <a:rPr lang="en-US" sz="2800" dirty="0" smtClean="0"/>
              <a:t>Physical or mental impairment</a:t>
            </a:r>
          </a:p>
          <a:p>
            <a:pPr lvl="1"/>
            <a:r>
              <a:rPr lang="en-US" sz="2400" dirty="0" smtClean="0"/>
              <a:t>severe and interferes with normal activities of living</a:t>
            </a:r>
          </a:p>
          <a:p>
            <a:pPr lvl="1"/>
            <a:r>
              <a:rPr lang="en-US" sz="2400" dirty="0" smtClean="0"/>
              <a:t>has existed for at least twelve months</a:t>
            </a:r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8: Disability Types and Services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79438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/>
            </a:r>
            <a:br>
              <a:rPr lang="en-US" sz="4400" dirty="0" smtClean="0"/>
            </a:br>
            <a:r>
              <a:rPr lang="en-US" sz="4400" dirty="0" smtClean="0"/>
              <a:t>Types of Disability </a:t>
            </a:r>
            <a:br>
              <a:rPr lang="en-US" sz="4400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8006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Co-occurring disabilities</a:t>
            </a:r>
          </a:p>
          <a:p>
            <a:pPr lvl="1"/>
            <a:r>
              <a:rPr lang="en-US" sz="2400" dirty="0" smtClean="0"/>
              <a:t>more than one disability</a:t>
            </a:r>
          </a:p>
          <a:p>
            <a:r>
              <a:rPr lang="en-US" sz="2800" dirty="0" smtClean="0"/>
              <a:t>Categorical disabilities </a:t>
            </a:r>
          </a:p>
          <a:p>
            <a:pPr lvl="1"/>
            <a:r>
              <a:rPr lang="en-US" sz="2400" dirty="0" smtClean="0"/>
              <a:t>significant sensory impairment or mental illness</a:t>
            </a:r>
          </a:p>
          <a:p>
            <a:pPr lvl="1"/>
            <a:r>
              <a:rPr lang="en-US" sz="2400" dirty="0" smtClean="0"/>
              <a:t>developmental delays</a:t>
            </a:r>
          </a:p>
          <a:p>
            <a:r>
              <a:rPr lang="en-US" sz="2800" dirty="0" smtClean="0"/>
              <a:t>Functional disabilities </a:t>
            </a:r>
          </a:p>
          <a:p>
            <a:pPr lvl="1"/>
            <a:r>
              <a:rPr lang="en-US" sz="2400" dirty="0" smtClean="0"/>
              <a:t>limit a person’s ability to perform physical activities</a:t>
            </a:r>
          </a:p>
          <a:p>
            <a:pPr lvl="1"/>
            <a:r>
              <a:rPr lang="en-US" sz="2400" dirty="0" smtClean="0"/>
              <a:t>often can be ameliorated with assistive devices or technology</a:t>
            </a:r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8: Disability Types and Services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229600" cy="579438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Developmental Disabilities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686800" cy="4876800"/>
          </a:xfrm>
        </p:spPr>
        <p:txBody>
          <a:bodyPr>
            <a:normAutofit/>
          </a:bodyPr>
          <a:lstStyle/>
          <a:p>
            <a:pPr lvl="0"/>
            <a:r>
              <a:rPr lang="en-US" sz="2800" dirty="0" smtClean="0"/>
              <a:t>Severe chronic disability that is manifested before the age of 22</a:t>
            </a:r>
            <a:endParaRPr lang="en-US" sz="2400" dirty="0" smtClean="0"/>
          </a:p>
          <a:p>
            <a:pPr lvl="1"/>
            <a:r>
              <a:rPr lang="en-US" sz="2400" dirty="0" smtClean="0"/>
              <a:t>Autism</a:t>
            </a:r>
            <a:endParaRPr lang="en-US" sz="2000" dirty="0" smtClean="0"/>
          </a:p>
          <a:p>
            <a:pPr lvl="1"/>
            <a:r>
              <a:rPr lang="en-US" sz="2400" dirty="0" smtClean="0"/>
              <a:t>Cerebral Palsy</a:t>
            </a:r>
            <a:endParaRPr lang="en-US" sz="2000" dirty="0" smtClean="0"/>
          </a:p>
          <a:p>
            <a:pPr lvl="1"/>
            <a:r>
              <a:rPr lang="en-US" sz="2400" dirty="0" smtClean="0"/>
              <a:t>Down Syndrome</a:t>
            </a:r>
            <a:endParaRPr lang="en-US" sz="2000" dirty="0" smtClean="0"/>
          </a:p>
          <a:p>
            <a:pPr lvl="1"/>
            <a:r>
              <a:rPr lang="en-US" sz="2400" dirty="0" smtClean="0"/>
              <a:t>Epilepsy</a:t>
            </a:r>
            <a:endParaRPr lang="en-US" sz="2000" dirty="0" smtClean="0"/>
          </a:p>
          <a:p>
            <a:pPr lvl="1"/>
            <a:r>
              <a:rPr lang="en-US" sz="2400" dirty="0" smtClean="0"/>
              <a:t>Fetal Alcohol Syndrome</a:t>
            </a:r>
            <a:endParaRPr lang="en-US" sz="2000" dirty="0" smtClean="0"/>
          </a:p>
          <a:p>
            <a:pPr lvl="1"/>
            <a:r>
              <a:rPr lang="en-US" sz="2400" dirty="0" smtClean="0"/>
              <a:t>Fragile X Syndrome</a:t>
            </a:r>
            <a:endParaRPr lang="en-US" sz="2000" dirty="0" smtClean="0"/>
          </a:p>
          <a:p>
            <a:pPr lvl="1"/>
            <a:r>
              <a:rPr lang="en-US" sz="2400" dirty="0" smtClean="0"/>
              <a:t>Prader-Willi Syndrome</a:t>
            </a:r>
            <a:endParaRPr lang="en-US" sz="2000" dirty="0" smtClean="0"/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8: Disability Types and Services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503238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Physical or Mobility Disabilities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763000" cy="4724400"/>
          </a:xfrm>
        </p:spPr>
        <p:txBody>
          <a:bodyPr>
            <a:normAutofit/>
          </a:bodyPr>
          <a:lstStyle/>
          <a:p>
            <a:pPr lvl="0"/>
            <a:r>
              <a:rPr lang="en-US" sz="2800" dirty="0" smtClean="0"/>
              <a:t>Substantially limits one or more basic</a:t>
            </a:r>
            <a:r>
              <a:rPr lang="en-US" sz="2800" b="1" dirty="0" smtClean="0"/>
              <a:t> </a:t>
            </a:r>
            <a:r>
              <a:rPr lang="en-US" sz="2800" dirty="0" smtClean="0"/>
              <a:t>physical activities in life </a:t>
            </a:r>
          </a:p>
          <a:p>
            <a:pPr lvl="1"/>
            <a:r>
              <a:rPr lang="en-US" sz="2400" dirty="0" smtClean="0"/>
              <a:t>walking, climbing stairs, reaching, carrying, lifting  </a:t>
            </a:r>
          </a:p>
          <a:p>
            <a:pPr lvl="0"/>
            <a:r>
              <a:rPr lang="en-US" sz="2800" dirty="0" smtClean="0"/>
              <a:t>Limits functions of moving, in any of the limbs or in fine motor abilities  </a:t>
            </a:r>
            <a:endParaRPr lang="en-US" sz="2400" dirty="0" smtClean="0"/>
          </a:p>
          <a:p>
            <a:pPr lvl="1"/>
            <a:r>
              <a:rPr lang="en-US" sz="2400" dirty="0" smtClean="0"/>
              <a:t>Orthopedic problems</a:t>
            </a:r>
            <a:endParaRPr lang="en-US" sz="2000" dirty="0" smtClean="0"/>
          </a:p>
          <a:p>
            <a:pPr lvl="1"/>
            <a:r>
              <a:rPr lang="en-US" sz="2400" dirty="0" smtClean="0"/>
              <a:t>Hearing and vision problems</a:t>
            </a:r>
            <a:endParaRPr lang="en-US" sz="2000" dirty="0" smtClean="0"/>
          </a:p>
          <a:p>
            <a:pPr lvl="1"/>
            <a:r>
              <a:rPr lang="en-US" sz="2400" dirty="0" smtClean="0"/>
              <a:t>Epilepsy</a:t>
            </a:r>
            <a:endParaRPr lang="en-US" sz="2000" dirty="0" smtClean="0"/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8: Disability Types and Services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503238"/>
          </a:xfrm>
        </p:spPr>
        <p:txBody>
          <a:bodyPr>
            <a:normAutofit fontScale="90000"/>
          </a:bodyPr>
          <a:lstStyle/>
          <a:p>
            <a:r>
              <a:rPr lang="en-US" sz="4400" dirty="0" smtClean="0"/>
              <a:t>Neurocognitive Deficits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800600"/>
          </a:xfrm>
        </p:spPr>
        <p:txBody>
          <a:bodyPr>
            <a:normAutofit/>
          </a:bodyPr>
          <a:lstStyle/>
          <a:p>
            <a:pPr lvl="0"/>
            <a:r>
              <a:rPr lang="en-US" sz="2800" dirty="0" smtClean="0"/>
              <a:t>Characteristics that block the cognition process</a:t>
            </a:r>
          </a:p>
          <a:p>
            <a:pPr lvl="0"/>
            <a:r>
              <a:rPr lang="en-US" sz="2800" dirty="0" smtClean="0"/>
              <a:t>Includes deficits in specific cognitive abilities, global intellectual performance, drug-induced impairment</a:t>
            </a:r>
          </a:p>
          <a:p>
            <a:pPr lvl="0"/>
            <a:r>
              <a:rPr lang="en-US" sz="2800" dirty="0" smtClean="0"/>
              <a:t>Congenital or caused by environmental variables such as brain injuries, neurological disorders, mental illness</a:t>
            </a:r>
            <a:endParaRPr lang="en-US" sz="2400" dirty="0" smtClean="0"/>
          </a:p>
          <a:p>
            <a:pPr lvl="1"/>
            <a:r>
              <a:rPr lang="en-US" sz="2400" dirty="0" smtClean="0"/>
              <a:t>Intellectual Disability</a:t>
            </a:r>
            <a:endParaRPr lang="en-US" sz="2000" dirty="0" smtClean="0"/>
          </a:p>
          <a:p>
            <a:pPr lvl="1"/>
            <a:r>
              <a:rPr lang="en-US" sz="2400" dirty="0" smtClean="0"/>
              <a:t>Learning Disability</a:t>
            </a:r>
            <a:endParaRPr lang="en-US" sz="2000" dirty="0" smtClean="0"/>
          </a:p>
          <a:p>
            <a:pPr lvl="1"/>
            <a:r>
              <a:rPr lang="en-US" sz="2400" dirty="0" smtClean="0"/>
              <a:t>Traumatic Brain Injury</a:t>
            </a:r>
            <a:endParaRPr lang="en-US" sz="2000" dirty="0" smtClean="0"/>
          </a:p>
          <a:p>
            <a:endParaRPr lang="en-US" sz="24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492875"/>
            <a:ext cx="3200400" cy="365125"/>
          </a:xfrm>
        </p:spPr>
        <p:txBody>
          <a:bodyPr/>
          <a:lstStyle/>
          <a:p>
            <a:r>
              <a:rPr lang="en-US" dirty="0" smtClean="0"/>
              <a:t>Introduction to Social Work, </a:t>
            </a:r>
          </a:p>
          <a:p>
            <a:r>
              <a:rPr lang="en-US" dirty="0" smtClean="0"/>
              <a:t>Chapter 8: Disability Types and Services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18066</TotalTime>
  <Words>1052</Words>
  <Application>Microsoft Office PowerPoint</Application>
  <PresentationFormat>On-screen Show (4:3)</PresentationFormat>
  <Paragraphs>203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PowerPoint Presentation</vt:lpstr>
      <vt:lpstr>Chapter 8   Physical Challenges and  Supportive Services </vt:lpstr>
      <vt:lpstr>Individuals with Disabilities</vt:lpstr>
      <vt:lpstr> Definitions of Disability </vt:lpstr>
      <vt:lpstr> Qualifying for Legal Protection </vt:lpstr>
      <vt:lpstr> Types of Disability  </vt:lpstr>
      <vt:lpstr>Developmental Disabilities</vt:lpstr>
      <vt:lpstr>Physical or Mobility Disabilities</vt:lpstr>
      <vt:lpstr>Neurocognitive Deficits</vt:lpstr>
      <vt:lpstr> Stigma and Discrimination  </vt:lpstr>
      <vt:lpstr> Historical Background  </vt:lpstr>
      <vt:lpstr>Deinstitutionalization </vt:lpstr>
      <vt:lpstr> Americans with Disabilities Act </vt:lpstr>
      <vt:lpstr> Disability Social Work Practice  </vt:lpstr>
      <vt:lpstr>Best Practices</vt:lpstr>
      <vt:lpstr>Person First Language</vt:lpstr>
      <vt:lpstr>Services for  Persons with Disabilities</vt:lpstr>
      <vt:lpstr> Diversity and Disability </vt:lpstr>
      <vt:lpstr> Advocacy on Behalf of  People with Disabilities </vt:lpstr>
      <vt:lpstr> Your Career in  Disabilities Social Work </vt:lpstr>
      <vt:lpstr>Skills/Knowledge Needed 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   The Social Work Profession</dc:title>
  <dc:creator>ISRC</dc:creator>
  <cp:lastModifiedBy>Berbeo, Lucy</cp:lastModifiedBy>
  <cp:revision>54</cp:revision>
  <dcterms:created xsi:type="dcterms:W3CDTF">2014-09-13T20:15:44Z</dcterms:created>
  <dcterms:modified xsi:type="dcterms:W3CDTF">2015-01-27T20:42:12Z</dcterms:modified>
</cp:coreProperties>
</file>