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9" r:id="rId10"/>
    <p:sldId id="268" r:id="rId11"/>
    <p:sldId id="267" r:id="rId12"/>
    <p:sldId id="266" r:id="rId13"/>
    <p:sldId id="265" r:id="rId14"/>
    <p:sldId id="264" r:id="rId15"/>
    <p:sldId id="262" r:id="rId16"/>
    <p:sldId id="263" r:id="rId17"/>
    <p:sldId id="274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6" d="100"/>
          <a:sy n="76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3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5617B-DD6C-45A1-AF94-8879E4C2130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101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5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6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03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639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8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16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16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81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916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45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7661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417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Progressive Era: 1890–1920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95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Increase in immigrants </a:t>
            </a:r>
          </a:p>
          <a:p>
            <a:r>
              <a:rPr lang="en-US" dirty="0" smtClean="0"/>
              <a:t>Shift from agriculture to urbanization</a:t>
            </a:r>
          </a:p>
          <a:p>
            <a:pPr lvl="0"/>
            <a:r>
              <a:rPr lang="en-US" dirty="0" smtClean="0"/>
              <a:t>Charity Organization Societies</a:t>
            </a:r>
          </a:p>
          <a:p>
            <a:pPr lvl="1"/>
            <a:r>
              <a:rPr lang="en-US" dirty="0" smtClean="0"/>
              <a:t>Individual factors related to poverty </a:t>
            </a:r>
          </a:p>
          <a:p>
            <a:pPr lvl="1"/>
            <a:r>
              <a:rPr lang="en-US" dirty="0" smtClean="0"/>
              <a:t>Friendly visitors</a:t>
            </a:r>
          </a:p>
          <a:p>
            <a:r>
              <a:rPr lang="en-US" dirty="0" smtClean="0"/>
              <a:t> Settlement Movement </a:t>
            </a:r>
          </a:p>
          <a:p>
            <a:pPr lvl="1"/>
            <a:r>
              <a:rPr lang="en-US" dirty="0" smtClean="0"/>
              <a:t>Environmental factors related to poverty</a:t>
            </a:r>
          </a:p>
          <a:p>
            <a:pPr lvl="1"/>
            <a:r>
              <a:rPr lang="en-US" dirty="0" smtClean="0"/>
              <a:t>Hull House</a:t>
            </a:r>
          </a:p>
          <a:p>
            <a:pPr lvl="2"/>
            <a:r>
              <a:rPr lang="en-US" dirty="0" smtClean="0"/>
              <a:t>Jane Addams, Ellen Gates Starr</a:t>
            </a:r>
          </a:p>
          <a:p>
            <a:pPr lvl="2"/>
            <a:r>
              <a:rPr lang="en-US" dirty="0" smtClean="0"/>
              <a:t>day care for children, a club for working women, lectures, cultural programs, meeting place for neighborhood political groups</a:t>
            </a:r>
          </a:p>
          <a:p>
            <a:pPr lvl="0"/>
            <a:endParaRPr lang="en-US" dirty="0" smtClean="0"/>
          </a:p>
          <a:p>
            <a:endParaRPr 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Early Social Work Training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635691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Edward T. Devine</a:t>
            </a:r>
          </a:p>
          <a:p>
            <a:pPr lvl="1"/>
            <a:r>
              <a:rPr lang="en-US" dirty="0" smtClean="0"/>
              <a:t>New York Charity Organization Society  </a:t>
            </a:r>
          </a:p>
          <a:p>
            <a:pPr lvl="1"/>
            <a:r>
              <a:rPr lang="en-US" dirty="0" smtClean="0"/>
              <a:t>1898 – Established New York School of Philanthropy</a:t>
            </a:r>
          </a:p>
          <a:p>
            <a:pPr lvl="1"/>
            <a:r>
              <a:rPr lang="en-US" dirty="0" smtClean="0"/>
              <a:t>Eventually became Columbia School of Social Work</a:t>
            </a:r>
          </a:p>
          <a:p>
            <a:pPr lvl="2"/>
            <a:r>
              <a:rPr lang="en-US" dirty="0" smtClean="0"/>
              <a:t>America’s first school of social work.  </a:t>
            </a:r>
          </a:p>
          <a:p>
            <a:r>
              <a:rPr lang="en-US" dirty="0" smtClean="0"/>
              <a:t>Mary Richmond </a:t>
            </a:r>
          </a:p>
          <a:p>
            <a:pPr lvl="1"/>
            <a:r>
              <a:rPr lang="en-US" dirty="0" smtClean="0"/>
              <a:t>Baltimore/ Philadelphia Charity Organization Society </a:t>
            </a:r>
          </a:p>
          <a:p>
            <a:pPr lvl="1"/>
            <a:r>
              <a:rPr lang="en-US" dirty="0" smtClean="0"/>
              <a:t>1917 – wrote first social work book - </a:t>
            </a:r>
            <a:r>
              <a:rPr lang="en-US" i="1" dirty="0" smtClean="0"/>
              <a:t>Social Diagnosis</a:t>
            </a:r>
          </a:p>
          <a:p>
            <a:pPr lvl="1"/>
            <a:r>
              <a:rPr lang="en-US" dirty="0" smtClean="0"/>
              <a:t>Introduced methodology, common body of knowledge 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World War I Era: 1914–1918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432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Shift of social work attention </a:t>
            </a:r>
          </a:p>
          <a:p>
            <a:pPr lvl="1"/>
            <a:r>
              <a:rPr lang="en-US" dirty="0" smtClean="0"/>
              <a:t>from “cause” to “function” </a:t>
            </a:r>
          </a:p>
          <a:p>
            <a:pPr lvl="1"/>
            <a:r>
              <a:rPr lang="en-US" dirty="0" smtClean="0"/>
              <a:t>from a concern with politics to a concern with administration of social welfare  </a:t>
            </a:r>
          </a:p>
          <a:p>
            <a:r>
              <a:rPr lang="en-US" dirty="0" smtClean="0"/>
              <a:t>Expansion of practice settings </a:t>
            </a:r>
          </a:p>
          <a:p>
            <a:pPr lvl="1"/>
            <a:r>
              <a:rPr lang="en-US" dirty="0" smtClean="0"/>
              <a:t>Private family welfare agencies</a:t>
            </a:r>
          </a:p>
          <a:p>
            <a:pPr lvl="1"/>
            <a:r>
              <a:rPr lang="en-US" dirty="0" smtClean="0"/>
              <a:t>Hospitals</a:t>
            </a:r>
          </a:p>
          <a:p>
            <a:pPr lvl="1"/>
            <a:r>
              <a:rPr lang="en-US" dirty="0" smtClean="0"/>
              <a:t>Schools</a:t>
            </a:r>
          </a:p>
          <a:p>
            <a:pPr lvl="1"/>
            <a:r>
              <a:rPr lang="en-US" dirty="0" smtClean="0"/>
              <a:t>Mental health facilities</a:t>
            </a:r>
          </a:p>
          <a:p>
            <a:pPr lvl="1"/>
            <a:r>
              <a:rPr lang="en-US" dirty="0" smtClean="0"/>
              <a:t>Guidance centers</a:t>
            </a:r>
          </a:p>
          <a:p>
            <a:pPr lvl="1"/>
            <a:r>
              <a:rPr lang="en-US" dirty="0" smtClean="0"/>
              <a:t>Children’s aid societies.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8382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The Great Depression: 1929–1940s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Stock market crash</a:t>
            </a:r>
          </a:p>
          <a:p>
            <a:pPr lvl="1"/>
            <a:r>
              <a:rPr lang="en-US" dirty="0" smtClean="0"/>
              <a:t>Return to “cause” orientation </a:t>
            </a:r>
          </a:p>
          <a:p>
            <a:pPr lvl="1"/>
            <a:r>
              <a:rPr lang="en-US" dirty="0" smtClean="0"/>
              <a:t>Social workers lobbied for adequate standard of living for all</a:t>
            </a:r>
          </a:p>
          <a:p>
            <a:r>
              <a:rPr lang="en-US" dirty="0" smtClean="0"/>
              <a:t>President Roosevelt’s New Deal</a:t>
            </a:r>
          </a:p>
          <a:p>
            <a:pPr lvl="1"/>
            <a:r>
              <a:rPr lang="en-US" dirty="0" smtClean="0"/>
              <a:t>Unemployment insurance </a:t>
            </a:r>
          </a:p>
          <a:p>
            <a:pPr lvl="1"/>
            <a:r>
              <a:rPr lang="en-US" dirty="0" smtClean="0"/>
              <a:t>Social Security system </a:t>
            </a:r>
          </a:p>
          <a:p>
            <a:pPr lvl="2"/>
            <a:r>
              <a:rPr lang="en-US" dirty="0" smtClean="0"/>
              <a:t>older persons</a:t>
            </a:r>
          </a:p>
          <a:p>
            <a:pPr lvl="2"/>
            <a:r>
              <a:rPr lang="en-US" dirty="0" smtClean="0"/>
              <a:t>dependent children</a:t>
            </a:r>
          </a:p>
          <a:p>
            <a:pPr lvl="2"/>
            <a:r>
              <a:rPr lang="en-US" dirty="0" smtClean="0"/>
              <a:t>individuals with physical challenges. </a:t>
            </a:r>
          </a:p>
          <a:p>
            <a:r>
              <a:rPr lang="en-US" dirty="0" smtClean="0"/>
              <a:t>Harry Hopkins - social worker</a:t>
            </a:r>
          </a:p>
          <a:p>
            <a:pPr lvl="1"/>
            <a:r>
              <a:rPr lang="en-US" dirty="0" smtClean="0"/>
              <a:t>Appointed head of Federal Emergency Relief Administration</a:t>
            </a:r>
          </a:p>
          <a:p>
            <a:r>
              <a:rPr lang="en-US" dirty="0" smtClean="0"/>
              <a:t>The Social Security Act of 1935 </a:t>
            </a:r>
          </a:p>
          <a:p>
            <a:pPr lvl="1"/>
            <a:r>
              <a:rPr lang="en-US" dirty="0" smtClean="0"/>
              <a:t>expanded welfare activities </a:t>
            </a:r>
          </a:p>
          <a:p>
            <a:pPr lvl="1"/>
            <a:r>
              <a:rPr lang="en-US" dirty="0" smtClean="0"/>
              <a:t>services and programs for poor persons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World War II Era: 1939–1945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Near full employment for most Americans</a:t>
            </a:r>
          </a:p>
          <a:p>
            <a:pPr lvl="1"/>
            <a:r>
              <a:rPr lang="en-US" dirty="0" smtClean="0"/>
              <a:t>Issues of poverty not at forefront</a:t>
            </a:r>
          </a:p>
          <a:p>
            <a:r>
              <a:rPr lang="en-US" dirty="0" smtClean="0"/>
              <a:t>Result of Depression / New Deal </a:t>
            </a:r>
          </a:p>
          <a:p>
            <a:pPr lvl="1"/>
            <a:r>
              <a:rPr lang="en-US" dirty="0" smtClean="0"/>
              <a:t>New jobs for social workers</a:t>
            </a:r>
          </a:p>
          <a:p>
            <a:pPr lvl="1"/>
            <a:r>
              <a:rPr lang="en-US" dirty="0" smtClean="0"/>
              <a:t>Deeper understanding of human needs</a:t>
            </a:r>
          </a:p>
          <a:p>
            <a:pPr lvl="1"/>
            <a:r>
              <a:rPr lang="en-US" dirty="0" smtClean="0"/>
              <a:t>Renewed interest in reform efforts  </a:t>
            </a:r>
          </a:p>
          <a:p>
            <a:r>
              <a:rPr lang="en-US" dirty="0" smtClean="0"/>
              <a:t>1955 - National Association of Social Workers</a:t>
            </a:r>
          </a:p>
          <a:p>
            <a:pPr lvl="1"/>
            <a:r>
              <a:rPr lang="en-US" dirty="0" smtClean="0"/>
              <a:t>Code of ethics </a:t>
            </a:r>
          </a:p>
          <a:p>
            <a:pPr lvl="1"/>
            <a:r>
              <a:rPr lang="en-US" dirty="0" smtClean="0"/>
              <a:t>Defined roles and responsibilities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America’s War on Poverty: 1960–1967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6868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Civil Rights Movement</a:t>
            </a:r>
          </a:p>
          <a:p>
            <a:r>
              <a:rPr lang="en-US" sz="2800" dirty="0" smtClean="0"/>
              <a:t>President John Kennedy’s New Frontier </a:t>
            </a:r>
          </a:p>
          <a:p>
            <a:r>
              <a:rPr lang="en-US" sz="2800" dirty="0" smtClean="0"/>
              <a:t>President Lyndon Johnson’s Great Society</a:t>
            </a:r>
          </a:p>
          <a:p>
            <a:r>
              <a:rPr lang="en-US" sz="2800" dirty="0" smtClean="0"/>
              <a:t>Social welfare initiatives</a:t>
            </a:r>
          </a:p>
          <a:p>
            <a:pPr lvl="1"/>
            <a:r>
              <a:rPr lang="en-US" sz="2400" dirty="0" smtClean="0"/>
              <a:t>Head Start</a:t>
            </a:r>
          </a:p>
          <a:p>
            <a:pPr lvl="1"/>
            <a:r>
              <a:rPr lang="en-US" sz="2400" dirty="0" smtClean="0"/>
              <a:t>Medicaid</a:t>
            </a:r>
          </a:p>
          <a:p>
            <a:pPr lvl="1"/>
            <a:r>
              <a:rPr lang="en-US" sz="2400" dirty="0" smtClean="0"/>
              <a:t>Medicare</a:t>
            </a:r>
          </a:p>
          <a:p>
            <a:pPr lvl="1"/>
            <a:r>
              <a:rPr lang="en-US" sz="2400" dirty="0" smtClean="0"/>
              <a:t>Food Stamps 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Reaganomics: 1981–1989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594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President Ronald Reagan</a:t>
            </a:r>
          </a:p>
          <a:p>
            <a:pPr lvl="1"/>
            <a:r>
              <a:rPr lang="en-US" sz="2400" dirty="0" smtClean="0"/>
              <a:t>Conservative platform </a:t>
            </a:r>
          </a:p>
          <a:p>
            <a:pPr lvl="1"/>
            <a:r>
              <a:rPr lang="en-US" sz="2400" dirty="0" smtClean="0"/>
              <a:t>Individual responsibility for</a:t>
            </a:r>
          </a:p>
          <a:p>
            <a:pPr lvl="1"/>
            <a:r>
              <a:rPr lang="en-US" sz="2400" dirty="0" smtClean="0"/>
              <a:t>Trickledown economics</a:t>
            </a:r>
          </a:p>
          <a:p>
            <a:r>
              <a:rPr lang="en-US" sz="2800" dirty="0" smtClean="0"/>
              <a:t>President George W.H. Bush</a:t>
            </a:r>
          </a:p>
          <a:p>
            <a:pPr lvl="1"/>
            <a:r>
              <a:rPr lang="en-US" sz="2400" dirty="0" smtClean="0"/>
              <a:t>Conservative approach continued</a:t>
            </a:r>
          </a:p>
          <a:p>
            <a:pPr lvl="1"/>
            <a:r>
              <a:rPr lang="en-US" sz="2400" dirty="0" smtClean="0"/>
              <a:t>Million Points of Light</a:t>
            </a:r>
          </a:p>
          <a:p>
            <a:pPr lvl="2"/>
            <a:r>
              <a:rPr lang="en-US" sz="2400" dirty="0" smtClean="0"/>
              <a:t>Communities develop/fund services and programs to address local needs</a:t>
            </a:r>
          </a:p>
          <a:p>
            <a:pPr lvl="2"/>
            <a:r>
              <a:rPr lang="en-US" sz="2400" dirty="0" smtClean="0"/>
              <a:t>Impoverished communities had few resources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9/11 and Beyond: 2000–Present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382000" cy="49956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Social welfare initiatives overshadowed by</a:t>
            </a:r>
          </a:p>
          <a:p>
            <a:pPr lvl="1"/>
            <a:r>
              <a:rPr lang="en-US" sz="2400" dirty="0" smtClean="0"/>
              <a:t>Wars in Iraq and Afghanistan</a:t>
            </a:r>
          </a:p>
          <a:p>
            <a:pPr lvl="1"/>
            <a:r>
              <a:rPr lang="en-US" sz="2400" dirty="0" smtClean="0"/>
              <a:t>Global War on Terror   </a:t>
            </a:r>
          </a:p>
          <a:p>
            <a:r>
              <a:rPr lang="en-US" sz="2800" dirty="0" smtClean="0"/>
              <a:t>2010 - Affordable Care Act </a:t>
            </a:r>
          </a:p>
          <a:p>
            <a:pPr lvl="1"/>
            <a:r>
              <a:rPr lang="en-US" sz="2400" dirty="0" smtClean="0"/>
              <a:t>Improves access to affordable health coverage</a:t>
            </a:r>
          </a:p>
          <a:p>
            <a:pPr lvl="1"/>
            <a:r>
              <a:rPr lang="en-US" sz="2400" dirty="0" smtClean="0"/>
              <a:t>Reforms insurance company practices</a:t>
            </a:r>
          </a:p>
          <a:p>
            <a:pPr lvl="1"/>
            <a:r>
              <a:rPr lang="en-US" sz="2400" dirty="0" smtClean="0"/>
              <a:t>Coverage for mental and behavioral health included</a:t>
            </a:r>
          </a:p>
          <a:p>
            <a:pPr lvl="1"/>
            <a:r>
              <a:rPr lang="en-US" sz="2400" dirty="0" smtClean="0"/>
              <a:t>Social workers help people navigate new systems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Limitations of Social Welfare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Social reforms </a:t>
            </a:r>
          </a:p>
          <a:p>
            <a:pPr lvl="1"/>
            <a:r>
              <a:rPr lang="en-US" sz="2400" dirty="0" smtClean="0"/>
              <a:t>Make a difference to millions of Americans </a:t>
            </a:r>
          </a:p>
          <a:p>
            <a:pPr lvl="1"/>
            <a:r>
              <a:rPr lang="en-US" sz="2400" dirty="0" smtClean="0"/>
              <a:t>Sometimes fail to meet stated or ideal goals  </a:t>
            </a:r>
          </a:p>
          <a:p>
            <a:pPr lvl="1"/>
            <a:r>
              <a:rPr lang="en-US" sz="2400" dirty="0" smtClean="0"/>
              <a:t>Crisis intervention vs. prevention</a:t>
            </a:r>
          </a:p>
          <a:p>
            <a:r>
              <a:rPr lang="en-US" sz="2800" dirty="0" smtClean="0"/>
              <a:t>Low social mobility remains</a:t>
            </a:r>
          </a:p>
          <a:p>
            <a:r>
              <a:rPr lang="en-US" sz="2800" dirty="0" smtClean="0"/>
              <a:t>History of social welfare policy </a:t>
            </a:r>
          </a:p>
          <a:p>
            <a:pPr lvl="1"/>
            <a:r>
              <a:rPr lang="en-US" sz="2400" dirty="0" smtClean="0"/>
              <a:t>Need to address root causes of social, economic and political inequality  </a:t>
            </a:r>
          </a:p>
          <a:p>
            <a:pPr lvl="1"/>
            <a:r>
              <a:rPr lang="en-US" sz="2400" dirty="0" smtClean="0"/>
              <a:t>Example - 1963 March on Washington led to 1964 Civil Rights Act</a:t>
            </a:r>
            <a:endParaRPr lang="en-US" sz="24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304896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Chapter </a:t>
            </a:r>
            <a:r>
              <a:rPr lang="en-US" dirty="0" smtClean="0"/>
              <a:t>2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History of Social </a:t>
            </a:r>
            <a:r>
              <a:rPr lang="en-US" dirty="0"/>
              <a:t>Work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Welfare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Helps maintain the stability and well-being of society </a:t>
            </a:r>
          </a:p>
          <a:p>
            <a:r>
              <a:rPr lang="en-US" sz="2800" dirty="0" smtClean="0"/>
              <a:t>Includes governmental </a:t>
            </a:r>
          </a:p>
          <a:p>
            <a:pPr lvl="1"/>
            <a:r>
              <a:rPr lang="en-US" dirty="0" smtClean="0"/>
              <a:t>Programs</a:t>
            </a:r>
          </a:p>
          <a:p>
            <a:pPr lvl="1"/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Institutions</a:t>
            </a:r>
          </a:p>
          <a:p>
            <a:r>
              <a:rPr lang="en-US" sz="2800" dirty="0" smtClean="0"/>
              <a:t>Allocation of resources </a:t>
            </a:r>
          </a:p>
          <a:p>
            <a:pPr lvl="1"/>
            <a:r>
              <a:rPr lang="en-US" dirty="0" smtClean="0"/>
              <a:t>Money</a:t>
            </a:r>
          </a:p>
          <a:p>
            <a:pPr lvl="1"/>
            <a:r>
              <a:rPr lang="en-US" dirty="0" smtClean="0"/>
              <a:t>Personnel</a:t>
            </a:r>
          </a:p>
          <a:p>
            <a:pPr lvl="1"/>
            <a:r>
              <a:rPr lang="en-US" dirty="0" smtClean="0"/>
              <a:t>Expertise  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Welfare Policy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impacts how a person thinks about policy issues?</a:t>
            </a:r>
          </a:p>
          <a:p>
            <a:pPr lvl="1"/>
            <a:r>
              <a:rPr lang="en-US" dirty="0" smtClean="0"/>
              <a:t>Political, social, religious and economic ideologies</a:t>
            </a:r>
          </a:p>
          <a:p>
            <a:r>
              <a:rPr lang="en-US" dirty="0" smtClean="0"/>
              <a:t>Safety Net</a:t>
            </a:r>
          </a:p>
          <a:p>
            <a:r>
              <a:rPr lang="en-US" dirty="0" smtClean="0"/>
              <a:t>Means Testing</a:t>
            </a:r>
          </a:p>
          <a:p>
            <a:pPr lvl="1"/>
            <a:r>
              <a:rPr lang="en-US" dirty="0" smtClean="0"/>
              <a:t>who is eligible </a:t>
            </a:r>
          </a:p>
          <a:p>
            <a:pPr lvl="1"/>
            <a:r>
              <a:rPr lang="en-US" dirty="0" smtClean="0"/>
              <a:t>how services will be delivered</a:t>
            </a:r>
          </a:p>
          <a:p>
            <a:pPr lvl="1"/>
            <a:r>
              <a:rPr lang="en-US" dirty="0" smtClean="0"/>
              <a:t>duration of services</a:t>
            </a:r>
          </a:p>
          <a:p>
            <a:pPr lvl="1"/>
            <a:r>
              <a:rPr lang="en-US" dirty="0" smtClean="0"/>
              <a:t>outcome evaluation and measurement   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Conservative/Liberal Ideologies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00200"/>
            <a:ext cx="8915400" cy="47244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Conservatives</a:t>
            </a:r>
            <a:r>
              <a:rPr lang="en-US" sz="2800" b="1" dirty="0" smtClean="0"/>
              <a:t> </a:t>
            </a:r>
          </a:p>
          <a:p>
            <a:pPr lvl="1"/>
            <a:r>
              <a:rPr lang="en-US" sz="2400" dirty="0" smtClean="0"/>
              <a:t>Personal responsibility vs. government support </a:t>
            </a:r>
          </a:p>
          <a:p>
            <a:pPr lvl="1"/>
            <a:r>
              <a:rPr lang="en-US" sz="2400" dirty="0" smtClean="0"/>
              <a:t>People at top have worked hard, earned their success</a:t>
            </a:r>
          </a:p>
          <a:p>
            <a:pPr lvl="1"/>
            <a:r>
              <a:rPr lang="en-US" sz="2400" dirty="0" smtClean="0"/>
              <a:t>People in distress have caused their own problems </a:t>
            </a:r>
          </a:p>
          <a:p>
            <a:pPr lvl="2"/>
            <a:r>
              <a:rPr lang="en-US" dirty="0" smtClean="0"/>
              <a:t>Should “pull themselves up by their own bootstraps”  </a:t>
            </a:r>
          </a:p>
          <a:p>
            <a:pPr lvl="0"/>
            <a:r>
              <a:rPr lang="en-US" sz="2800" dirty="0" smtClean="0"/>
              <a:t>Liberals </a:t>
            </a:r>
          </a:p>
          <a:p>
            <a:pPr lvl="1"/>
            <a:r>
              <a:rPr lang="en-US" sz="2400" dirty="0" smtClean="0"/>
              <a:t>Support a more robust safety net for poor people</a:t>
            </a:r>
          </a:p>
          <a:p>
            <a:pPr lvl="1"/>
            <a:r>
              <a:rPr lang="en-US" sz="2400" dirty="0" smtClean="0"/>
              <a:t>Support social intervention and change</a:t>
            </a:r>
          </a:p>
          <a:p>
            <a:pPr lvl="1"/>
            <a:r>
              <a:rPr lang="en-US" sz="2400" dirty="0" smtClean="0"/>
              <a:t>Want to distribute resources to poor</a:t>
            </a:r>
            <a:endParaRPr lang="en-US" sz="24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Control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/>
              <a:t>Policies and practices designed to </a:t>
            </a:r>
          </a:p>
          <a:p>
            <a:pPr lvl="1"/>
            <a:r>
              <a:rPr lang="en-US" sz="2400" dirty="0" smtClean="0"/>
              <a:t>Regulate people</a:t>
            </a:r>
          </a:p>
          <a:p>
            <a:pPr lvl="1"/>
            <a:r>
              <a:rPr lang="en-US" sz="2400" dirty="0" smtClean="0"/>
              <a:t>Increase conformity and compliance</a:t>
            </a:r>
          </a:p>
          <a:p>
            <a:pPr lvl="0"/>
            <a:r>
              <a:rPr lang="en-US" sz="2800" dirty="0" smtClean="0"/>
              <a:t>Social worker involvement in the policy arena</a:t>
            </a:r>
          </a:p>
          <a:p>
            <a:pPr lvl="1"/>
            <a:r>
              <a:rPr lang="en-US" sz="2400" dirty="0" smtClean="0"/>
              <a:t>Helps society address individual needs</a:t>
            </a:r>
          </a:p>
          <a:p>
            <a:pPr lvl="1"/>
            <a:r>
              <a:rPr lang="en-US" sz="2400" dirty="0" smtClean="0"/>
              <a:t>Helps confront social control</a:t>
            </a:r>
          </a:p>
          <a:p>
            <a:pPr lvl="1"/>
            <a:r>
              <a:rPr lang="en-US" sz="2400" dirty="0" smtClean="0"/>
              <a:t>Possibly helps shift/redistribute economic and political power</a:t>
            </a:r>
          </a:p>
          <a:p>
            <a:pPr lvl="2"/>
            <a:r>
              <a:rPr lang="en-US" sz="2400" dirty="0" smtClean="0"/>
              <a:t>Poor and vulnerable can better help themselves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Justice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Protect human rights </a:t>
            </a:r>
          </a:p>
          <a:p>
            <a:r>
              <a:rPr lang="en-US" dirty="0" smtClean="0"/>
              <a:t>Provide for basic human needs </a:t>
            </a:r>
          </a:p>
          <a:p>
            <a:r>
              <a:rPr lang="en-US" dirty="0" smtClean="0"/>
              <a:t>The goal of social justice motivates social workers to be advocates  </a:t>
            </a:r>
          </a:p>
          <a:p>
            <a:r>
              <a:rPr lang="en-US" dirty="0" smtClean="0"/>
              <a:t>Goals of advocacy may include:</a:t>
            </a:r>
          </a:p>
          <a:p>
            <a:pPr lvl="1"/>
            <a:r>
              <a:rPr lang="en-US" dirty="0" smtClean="0"/>
              <a:t>Fairness</a:t>
            </a:r>
          </a:p>
          <a:p>
            <a:pPr lvl="1"/>
            <a:r>
              <a:rPr lang="en-US" dirty="0" smtClean="0"/>
              <a:t>Equality</a:t>
            </a:r>
          </a:p>
          <a:p>
            <a:pPr lvl="1"/>
            <a:r>
              <a:rPr lang="en-US" dirty="0" smtClean="0"/>
              <a:t>Freedom</a:t>
            </a:r>
          </a:p>
          <a:p>
            <a:pPr lvl="1"/>
            <a:r>
              <a:rPr lang="en-US" dirty="0" smtClean="0"/>
              <a:t>Service</a:t>
            </a:r>
          </a:p>
          <a:p>
            <a:pPr lvl="1"/>
            <a:r>
              <a:rPr lang="en-US" dirty="0" smtClean="0"/>
              <a:t>Nonviolence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Colonial America: 1607–1783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Mutual Aid</a:t>
            </a:r>
          </a:p>
          <a:p>
            <a:pPr lvl="1"/>
            <a:r>
              <a:rPr lang="en-US" sz="2400" dirty="0" smtClean="0"/>
              <a:t>Community’s responsibility</a:t>
            </a:r>
          </a:p>
          <a:p>
            <a:r>
              <a:rPr lang="en-US" sz="2800" dirty="0" smtClean="0"/>
              <a:t>Poor Laws of Colonial America </a:t>
            </a:r>
          </a:p>
          <a:p>
            <a:pPr lvl="1"/>
            <a:r>
              <a:rPr lang="en-US" sz="2400" dirty="0" smtClean="0"/>
              <a:t>Similar to the Elizabethan Poor Laws</a:t>
            </a:r>
          </a:p>
          <a:p>
            <a:pPr lvl="2"/>
            <a:r>
              <a:rPr lang="en-US" sz="2400" dirty="0" smtClean="0"/>
              <a:t>deserving poor </a:t>
            </a:r>
          </a:p>
          <a:p>
            <a:pPr lvl="2"/>
            <a:r>
              <a:rPr lang="en-US" sz="2400" dirty="0" smtClean="0"/>
              <a:t>non-deserving poor  </a:t>
            </a:r>
          </a:p>
          <a:p>
            <a:r>
              <a:rPr lang="en-US" sz="2800" dirty="0" smtClean="0"/>
              <a:t>Outdoor relief vs. Indoor relief 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838200"/>
            <a:ext cx="8763000" cy="57943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Origins of Social Advocacy: The 1800s</a:t>
            </a:r>
            <a:endParaRPr lang="en-US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U.S. population expanded westward</a:t>
            </a:r>
          </a:p>
          <a:p>
            <a:r>
              <a:rPr lang="en-US" sz="2800" dirty="0" smtClean="0"/>
              <a:t>Orphan trains </a:t>
            </a:r>
          </a:p>
          <a:p>
            <a:pPr lvl="1"/>
            <a:r>
              <a:rPr lang="en-US" sz="2400" dirty="0" smtClean="0"/>
              <a:t>beginning of foster care  </a:t>
            </a:r>
          </a:p>
          <a:p>
            <a:r>
              <a:rPr lang="en-US" sz="2800" dirty="0" smtClean="0"/>
              <a:t>Dorothea Dix</a:t>
            </a:r>
          </a:p>
          <a:p>
            <a:pPr lvl="1"/>
            <a:r>
              <a:rPr lang="en-US" sz="2400" dirty="0" smtClean="0"/>
              <a:t>asylums for mentally ill </a:t>
            </a:r>
          </a:p>
          <a:p>
            <a:r>
              <a:rPr lang="en-US" sz="2800" dirty="0" smtClean="0"/>
              <a:t>Additional activism by social workers included rights of </a:t>
            </a:r>
          </a:p>
          <a:p>
            <a:pPr lvl="1"/>
            <a:r>
              <a:rPr lang="en-US" sz="2400" dirty="0" smtClean="0"/>
              <a:t>children, workers, women, the elderly, and racial and sexual minorities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2: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1709</TotalTime>
  <Words>932</Words>
  <Application>Microsoft Office PowerPoint</Application>
  <PresentationFormat>On-screen Show (4:3)</PresentationFormat>
  <Paragraphs>192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Chapter 2   The History of Social Work  </vt:lpstr>
      <vt:lpstr>Social Welfare</vt:lpstr>
      <vt:lpstr>Social Welfare Policy</vt:lpstr>
      <vt:lpstr>Conservative/Liberal Ideologies</vt:lpstr>
      <vt:lpstr>Social Control</vt:lpstr>
      <vt:lpstr>Social Justice</vt:lpstr>
      <vt:lpstr>Colonial America: 1607–1783</vt:lpstr>
      <vt:lpstr>Origins of Social Advocacy: The 1800s</vt:lpstr>
      <vt:lpstr>Progressive Era: 1890–1920</vt:lpstr>
      <vt:lpstr>Early Social Work Training</vt:lpstr>
      <vt:lpstr>World War I Era: 1914–1918</vt:lpstr>
      <vt:lpstr>The Great Depression: 1929–1940s</vt:lpstr>
      <vt:lpstr>World War II Era: 1939–1945</vt:lpstr>
      <vt:lpstr>America’s War on Poverty: 1960–1967</vt:lpstr>
      <vt:lpstr>Reaganomics: 1981–1989</vt:lpstr>
      <vt:lpstr>9/11 and Beyond: 2000–Present</vt:lpstr>
      <vt:lpstr>Limitations of Social Welfare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17</cp:revision>
  <dcterms:created xsi:type="dcterms:W3CDTF">2014-09-13T20:15:44Z</dcterms:created>
  <dcterms:modified xsi:type="dcterms:W3CDTF">2015-01-27T20:34:18Z</dcterms:modified>
</cp:coreProperties>
</file>