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74" r:id="rId2"/>
    <p:sldId id="256" r:id="rId3"/>
    <p:sldId id="257" r:id="rId4"/>
    <p:sldId id="273" r:id="rId5"/>
    <p:sldId id="272" r:id="rId6"/>
    <p:sldId id="271" r:id="rId7"/>
    <p:sldId id="270" r:id="rId8"/>
    <p:sldId id="269" r:id="rId9"/>
    <p:sldId id="268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76" d="100"/>
          <a:sy n="76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DCD26-F9CB-4286-9A2F-71B631491F5B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5617B-DD6C-45A1-AF94-8879E4C213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433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121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079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960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401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71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39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363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805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53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247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600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75" name="Picture 3" descr="C:\Users\ISRC\Downloads\Cox_Intro_SocialWork_PPT_template2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17945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Users\ISRC\Downloads\Cox_Intro_SocialWork_PPT_templat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63456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Advocates for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382000" cy="4953000"/>
          </a:xfrm>
        </p:spPr>
        <p:txBody>
          <a:bodyPr>
            <a:normAutofit/>
          </a:bodyPr>
          <a:lstStyle/>
          <a:p>
            <a:pPr lvl="0"/>
            <a:r>
              <a:rPr lang="en-US" sz="3200" dirty="0" smtClean="0"/>
              <a:t>Defining the Problem</a:t>
            </a:r>
          </a:p>
          <a:p>
            <a:pPr lvl="0"/>
            <a:r>
              <a:rPr lang="en-US" sz="3200" dirty="0" smtClean="0"/>
              <a:t>Recognizing the Strengths</a:t>
            </a:r>
          </a:p>
          <a:p>
            <a:pPr lvl="0"/>
            <a:r>
              <a:rPr lang="en-US" sz="3200" dirty="0" smtClean="0"/>
              <a:t>Developing Partnerships</a:t>
            </a:r>
          </a:p>
          <a:p>
            <a:pPr lvl="0"/>
            <a:r>
              <a:rPr lang="en-US" sz="3200" dirty="0" smtClean="0"/>
              <a:t>Lobbying and Negotiating</a:t>
            </a:r>
          </a:p>
          <a:p>
            <a:pPr lvl="0"/>
            <a:r>
              <a:rPr lang="en-US" sz="3200" dirty="0" smtClean="0"/>
              <a:t>Generating and Consuming Research</a:t>
            </a:r>
          </a:p>
          <a:p>
            <a:pPr lvl="0"/>
            <a:r>
              <a:rPr lang="en-US" sz="3200" dirty="0" smtClean="0"/>
              <a:t>Facilitating Social Mobilization</a:t>
            </a:r>
          </a:p>
          <a:p>
            <a:pPr lvl="0"/>
            <a:r>
              <a:rPr lang="en-US" sz="3200" dirty="0" smtClean="0"/>
              <a:t>Planning Events</a:t>
            </a:r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3: The History of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133600"/>
            <a:ext cx="8686800" cy="304896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Chapter </a:t>
            </a:r>
            <a:r>
              <a:rPr lang="en-US" dirty="0" smtClean="0"/>
              <a:t>3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Generalist Social </a:t>
            </a:r>
            <a:r>
              <a:rPr lang="en-US" dirty="0"/>
              <a:t>Work </a:t>
            </a:r>
            <a:r>
              <a:rPr lang="en-US" dirty="0" smtClean="0"/>
              <a:t>Practice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Goal of Generalist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953000"/>
          </a:xfrm>
        </p:spPr>
        <p:txBody>
          <a:bodyPr>
            <a:normAutofit lnSpcReduction="10000"/>
          </a:bodyPr>
          <a:lstStyle/>
          <a:p>
            <a:r>
              <a:rPr lang="en-US" sz="3000" dirty="0" smtClean="0"/>
              <a:t>Address problematic interactions between persons and their environments</a:t>
            </a:r>
          </a:p>
          <a:p>
            <a:r>
              <a:rPr lang="en-US" sz="3000" dirty="0" smtClean="0"/>
              <a:t>What is needed?</a:t>
            </a:r>
          </a:p>
          <a:p>
            <a:pPr lvl="1"/>
            <a:r>
              <a:rPr lang="en-US" dirty="0" smtClean="0"/>
              <a:t>Knowledge</a:t>
            </a:r>
          </a:p>
          <a:p>
            <a:pPr lvl="1"/>
            <a:r>
              <a:rPr lang="en-US" dirty="0" smtClean="0"/>
              <a:t>Theoretical perspectives</a:t>
            </a:r>
          </a:p>
          <a:p>
            <a:pPr lvl="1"/>
            <a:r>
              <a:rPr lang="en-US" dirty="0" smtClean="0"/>
              <a:t>Social work roles and skills </a:t>
            </a:r>
          </a:p>
          <a:p>
            <a:pPr lvl="1"/>
            <a:r>
              <a:rPr lang="en-US" dirty="0" smtClean="0"/>
              <a:t>Ability to determine a client’s strengths</a:t>
            </a:r>
          </a:p>
          <a:p>
            <a:pPr lvl="1"/>
            <a:r>
              <a:rPr lang="en-US" dirty="0" smtClean="0"/>
              <a:t>Ability to think beyond current situations </a:t>
            </a:r>
          </a:p>
          <a:p>
            <a:pPr lvl="1"/>
            <a:r>
              <a:rPr lang="en-US" dirty="0" smtClean="0"/>
              <a:t>Ability to devise change strategies that build on strengths and capitalize on existing/potential resources  </a:t>
            </a:r>
            <a:r>
              <a:rPr lang="en-US" b="1" dirty="0" smtClean="0"/>
              <a:t> 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3: The History of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Knowledge 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8382000" cy="4953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Liberal arts foundation</a:t>
            </a:r>
          </a:p>
          <a:p>
            <a:pPr lvl="1"/>
            <a:r>
              <a:rPr lang="en-US" dirty="0" smtClean="0"/>
              <a:t>sociology, psychology, biology, economics, political science, statistics  </a:t>
            </a:r>
          </a:p>
          <a:p>
            <a:r>
              <a:rPr lang="en-US" dirty="0" smtClean="0"/>
              <a:t>Additional courses may include:</a:t>
            </a:r>
          </a:p>
          <a:p>
            <a:pPr lvl="1"/>
            <a:r>
              <a:rPr lang="en-US" dirty="0" smtClean="0"/>
              <a:t>Human Behavior in the Social Environment</a:t>
            </a:r>
          </a:p>
          <a:p>
            <a:pPr lvl="1"/>
            <a:r>
              <a:rPr lang="en-US" dirty="0" smtClean="0"/>
              <a:t>Social Work Research</a:t>
            </a:r>
          </a:p>
          <a:p>
            <a:pPr lvl="1"/>
            <a:r>
              <a:rPr lang="en-US" dirty="0" smtClean="0"/>
              <a:t>Social Policy</a:t>
            </a:r>
          </a:p>
          <a:p>
            <a:pPr lvl="1"/>
            <a:r>
              <a:rPr lang="en-US" dirty="0" smtClean="0"/>
              <a:t>Social Work Methods or Practice</a:t>
            </a:r>
          </a:p>
          <a:p>
            <a:pPr lvl="1"/>
            <a:r>
              <a:rPr lang="en-US" dirty="0" smtClean="0"/>
              <a:t>Field Education</a:t>
            </a:r>
          </a:p>
          <a:p>
            <a:pPr lvl="1"/>
            <a:r>
              <a:rPr lang="en-US" dirty="0" smtClean="0"/>
              <a:t>Electives</a:t>
            </a:r>
          </a:p>
          <a:p>
            <a:r>
              <a:rPr lang="en-US" dirty="0" smtClean="0"/>
              <a:t>Additional concepts emphasized</a:t>
            </a:r>
          </a:p>
          <a:p>
            <a:pPr lvl="1"/>
            <a:r>
              <a:rPr lang="en-US" dirty="0" smtClean="0"/>
              <a:t>Social work core values</a:t>
            </a:r>
          </a:p>
          <a:p>
            <a:pPr lvl="1"/>
            <a:r>
              <a:rPr lang="en-US" dirty="0" smtClean="0"/>
              <a:t>Self-determination</a:t>
            </a:r>
          </a:p>
          <a:p>
            <a:pPr lvl="1"/>
            <a:r>
              <a:rPr lang="en-US" dirty="0" smtClean="0"/>
              <a:t>Critical thinking</a:t>
            </a:r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3: The History of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3: The History of Social Work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838200"/>
            <a:ext cx="3858235" cy="579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Theoretical Foundations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3820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Systems Theory</a:t>
            </a:r>
          </a:p>
          <a:p>
            <a:pPr lvl="1"/>
            <a:r>
              <a:rPr lang="en-US" dirty="0" smtClean="0"/>
              <a:t>Interactions among micro, mezzo, macro</a:t>
            </a:r>
          </a:p>
          <a:p>
            <a:r>
              <a:rPr lang="en-US" dirty="0" smtClean="0"/>
              <a:t>Ecological Perspective</a:t>
            </a:r>
          </a:p>
          <a:p>
            <a:pPr lvl="1"/>
            <a:r>
              <a:rPr lang="en-US" dirty="0" smtClean="0"/>
              <a:t>Person In Environment</a:t>
            </a:r>
          </a:p>
          <a:p>
            <a:r>
              <a:rPr lang="en-US" dirty="0" smtClean="0"/>
              <a:t>Empowerment Theory</a:t>
            </a:r>
          </a:p>
          <a:p>
            <a:pPr lvl="1"/>
            <a:r>
              <a:rPr lang="en-US" dirty="0" smtClean="0"/>
              <a:t>Enhance capacity, sense of control, advocacy</a:t>
            </a:r>
          </a:p>
          <a:p>
            <a:r>
              <a:rPr lang="en-US" dirty="0" smtClean="0"/>
              <a:t>Strengths Perspective</a:t>
            </a:r>
          </a:p>
          <a:p>
            <a:pPr lvl="1"/>
            <a:r>
              <a:rPr lang="en-US" dirty="0" smtClean="0"/>
              <a:t>Assets, resources, knowledge for problem solving</a:t>
            </a:r>
          </a:p>
          <a:p>
            <a:r>
              <a:rPr lang="en-US" dirty="0" smtClean="0"/>
              <a:t>Evidence-Based Practice</a:t>
            </a:r>
          </a:p>
          <a:p>
            <a:pPr lvl="1"/>
            <a:r>
              <a:rPr lang="en-US" dirty="0" smtClean="0"/>
              <a:t>Experimental, non-experimental</a:t>
            </a:r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3: The History of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en-US" dirty="0" smtClean="0"/>
              <a:t>Social Work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382000" cy="4953000"/>
          </a:xfrm>
        </p:spPr>
        <p:txBody>
          <a:bodyPr>
            <a:normAutofit/>
          </a:bodyPr>
          <a:lstStyle/>
          <a:p>
            <a:pPr lvl="0"/>
            <a:r>
              <a:rPr lang="en-US" sz="3200" dirty="0" smtClean="0"/>
              <a:t>Advocate</a:t>
            </a:r>
          </a:p>
          <a:p>
            <a:pPr lvl="0"/>
            <a:r>
              <a:rPr lang="en-US" sz="3200" dirty="0" smtClean="0"/>
              <a:t>Broker</a:t>
            </a:r>
          </a:p>
          <a:p>
            <a:pPr lvl="0"/>
            <a:r>
              <a:rPr lang="en-US" sz="3200" dirty="0" smtClean="0"/>
              <a:t>Case Manager</a:t>
            </a:r>
          </a:p>
          <a:p>
            <a:pPr lvl="0"/>
            <a:r>
              <a:rPr lang="en-US" sz="3200" dirty="0" smtClean="0"/>
              <a:t>Counselor</a:t>
            </a:r>
          </a:p>
          <a:p>
            <a:pPr lvl="0"/>
            <a:r>
              <a:rPr lang="en-US" sz="3200" dirty="0" smtClean="0"/>
              <a:t>Mediator</a:t>
            </a:r>
          </a:p>
          <a:p>
            <a:pPr lvl="0"/>
            <a:r>
              <a:rPr lang="en-US" sz="3200" dirty="0" smtClean="0"/>
              <a:t>Navigator</a:t>
            </a:r>
          </a:p>
          <a:p>
            <a:pPr lvl="0"/>
            <a:r>
              <a:rPr lang="en-US" sz="3200" dirty="0" smtClean="0"/>
              <a:t>Researcher</a:t>
            </a:r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3: The History of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Levels of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382000" cy="495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Micro</a:t>
            </a:r>
          </a:p>
          <a:p>
            <a:pPr lvl="1"/>
            <a:r>
              <a:rPr lang="en-US" sz="2400" dirty="0" smtClean="0"/>
              <a:t>Individual/ one-on-one</a:t>
            </a:r>
          </a:p>
          <a:p>
            <a:r>
              <a:rPr lang="en-US" sz="2800" dirty="0" smtClean="0"/>
              <a:t>Mezzo/</a:t>
            </a:r>
            <a:r>
              <a:rPr lang="en-US" sz="2800" dirty="0" err="1" smtClean="0"/>
              <a:t>Meso</a:t>
            </a:r>
            <a:endParaRPr lang="en-US" sz="2800" dirty="0" smtClean="0"/>
          </a:p>
          <a:p>
            <a:pPr lvl="1"/>
            <a:r>
              <a:rPr lang="en-US" sz="2400" dirty="0" smtClean="0"/>
              <a:t>Families</a:t>
            </a:r>
          </a:p>
          <a:p>
            <a:pPr lvl="1"/>
            <a:r>
              <a:rPr lang="en-US" sz="2400" dirty="0" smtClean="0"/>
              <a:t>Groups</a:t>
            </a:r>
          </a:p>
          <a:p>
            <a:r>
              <a:rPr lang="en-US" sz="2800" dirty="0" smtClean="0"/>
              <a:t>Macro</a:t>
            </a:r>
          </a:p>
          <a:p>
            <a:pPr lvl="1"/>
            <a:r>
              <a:rPr lang="en-US" sz="2400" dirty="0" smtClean="0"/>
              <a:t>Communities</a:t>
            </a:r>
          </a:p>
          <a:p>
            <a:pPr lvl="1"/>
            <a:r>
              <a:rPr lang="en-US" sz="2400" dirty="0" smtClean="0"/>
              <a:t>Organizations</a:t>
            </a:r>
          </a:p>
          <a:p>
            <a:pPr lvl="1"/>
            <a:r>
              <a:rPr lang="en-US" sz="2400" dirty="0" smtClean="0"/>
              <a:t>Case advocacy/ Cause advocacy</a:t>
            </a:r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3: The History of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Change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382000" cy="4953000"/>
          </a:xfrm>
        </p:spPr>
        <p:txBody>
          <a:bodyPr>
            <a:normAutofit/>
          </a:bodyPr>
          <a:lstStyle/>
          <a:p>
            <a:pPr lvl="0"/>
            <a:r>
              <a:rPr lang="en-US" sz="3200" dirty="0" smtClean="0"/>
              <a:t>Engagement</a:t>
            </a:r>
          </a:p>
          <a:p>
            <a:pPr lvl="0"/>
            <a:r>
              <a:rPr lang="en-US" sz="3200" dirty="0" smtClean="0"/>
              <a:t>Assessment</a:t>
            </a:r>
          </a:p>
          <a:p>
            <a:pPr lvl="0"/>
            <a:r>
              <a:rPr lang="en-US" sz="3200" dirty="0" smtClean="0"/>
              <a:t>Planning</a:t>
            </a:r>
          </a:p>
          <a:p>
            <a:pPr lvl="0"/>
            <a:r>
              <a:rPr lang="en-US" sz="3200" dirty="0" smtClean="0"/>
              <a:t>Implementation</a:t>
            </a:r>
          </a:p>
          <a:p>
            <a:r>
              <a:rPr lang="en-US" sz="3200" dirty="0" smtClean="0"/>
              <a:t>Evaluation</a:t>
            </a:r>
            <a:endParaRPr lang="en-US" sz="32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3: The History of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1936</TotalTime>
  <Words>307</Words>
  <Application>Microsoft Office PowerPoint</Application>
  <PresentationFormat>On-screen Show (4:3)</PresentationFormat>
  <Paragraphs>83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Chapter 3   Generalist Social Work Practice </vt:lpstr>
      <vt:lpstr>Goal of Generalist Practice</vt:lpstr>
      <vt:lpstr>Knowledge Base</vt:lpstr>
      <vt:lpstr>PowerPoint Presentation</vt:lpstr>
      <vt:lpstr>Theoretical Foundations</vt:lpstr>
      <vt:lpstr>Social Work Roles</vt:lpstr>
      <vt:lpstr>Levels of Practice</vt:lpstr>
      <vt:lpstr>Change Process</vt:lpstr>
      <vt:lpstr>Advocates for Change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  The Social Work Profession</dc:title>
  <dc:creator>ISRC</dc:creator>
  <cp:lastModifiedBy>Berbeo, Lucy</cp:lastModifiedBy>
  <cp:revision>21</cp:revision>
  <dcterms:created xsi:type="dcterms:W3CDTF">2014-09-13T20:15:44Z</dcterms:created>
  <dcterms:modified xsi:type="dcterms:W3CDTF">2015-01-27T20:34:00Z</dcterms:modified>
</cp:coreProperties>
</file>