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76" r:id="rId5"/>
    <p:sldId id="275" r:id="rId6"/>
    <p:sldId id="274" r:id="rId7"/>
    <p:sldId id="273" r:id="rId8"/>
    <p:sldId id="272" r:id="rId9"/>
    <p:sldId id="271" r:id="rId10"/>
    <p:sldId id="270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96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1E8F5C-3C63-4ACC-A552-86DF662EE674}" type="datetimeFigureOut">
              <a:rPr lang="en-US" smtClean="0"/>
              <a:pPr/>
              <a:t>1/27/2015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049FCC-67C5-4C8E-BCFA-820230AA297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075" name="Picture 3" descr="C:\Users\ISRC\Downloads\Cox_Intro_SocialWork_PPT_template2.jp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C:\Users\ISRC\Downloads\Cox_Intro_SocialWork_PPT_template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Your Career and Environmentalism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idx="1"/>
          </p:nvPr>
        </p:nvSpPr>
        <p:spPr>
          <a:xfrm>
            <a:off x="6019800" y="6248400"/>
            <a:ext cx="2743200" cy="457200"/>
          </a:xfrm>
        </p:spPr>
        <p:txBody>
          <a:bodyPr>
            <a:normAutofit fontScale="77500" lnSpcReduction="20000"/>
          </a:bodyPr>
          <a:lstStyle/>
          <a:p>
            <a:pPr algn="r">
              <a:buNone/>
            </a:pPr>
            <a:r>
              <a:rPr lang="en-US" sz="1600" dirty="0" smtClean="0"/>
              <a:t>Introduction to Social Work, </a:t>
            </a:r>
          </a:p>
          <a:p>
            <a:pPr algn="r">
              <a:buNone/>
            </a:pPr>
            <a:r>
              <a:rPr lang="en-US" sz="1600" dirty="0" smtClean="0"/>
              <a:t>Chapter 16: Environmentalism</a:t>
            </a:r>
          </a:p>
          <a:p>
            <a:pPr>
              <a:buNone/>
            </a:pPr>
            <a:endParaRPr lang="en-US" sz="1100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676400"/>
            <a:ext cx="8153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85800" y="1752600"/>
            <a:ext cx="8229600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800" dirty="0" smtClean="0"/>
              <a:t>Efforts to inhibit environmental degradation </a:t>
            </a:r>
          </a:p>
          <a:p>
            <a:pPr lvl="0"/>
            <a:r>
              <a:rPr lang="en-US" sz="2400" dirty="0" smtClean="0"/>
              <a:t>	Affects people worldwide and earth </a:t>
            </a:r>
          </a:p>
          <a:p>
            <a:pPr lvl="0"/>
            <a:r>
              <a:rPr lang="en-US" sz="2800" dirty="0" smtClean="0"/>
              <a:t>Serve the needs of all people</a:t>
            </a:r>
          </a:p>
          <a:p>
            <a:pPr lvl="0"/>
            <a:r>
              <a:rPr lang="en-US" sz="2400" dirty="0" smtClean="0"/>
              <a:t>	Especially marginalized</a:t>
            </a:r>
          </a:p>
          <a:p>
            <a:pPr lvl="0"/>
            <a:r>
              <a:rPr lang="en-US" sz="2800" dirty="0" smtClean="0"/>
              <a:t>Practice and policy initiatives</a:t>
            </a:r>
          </a:p>
          <a:p>
            <a:pPr lvl="0"/>
            <a:r>
              <a:rPr lang="en-US" sz="2400" dirty="0" smtClean="0"/>
              <a:t>	Protect people from environmental changes</a:t>
            </a:r>
          </a:p>
          <a:p>
            <a:pPr lvl="0"/>
            <a:r>
              <a:rPr lang="en-US" sz="2800" dirty="0" smtClean="0"/>
              <a:t>Interdisciplinary effort</a:t>
            </a:r>
          </a:p>
          <a:p>
            <a:pPr lvl="0"/>
            <a:r>
              <a:rPr lang="en-US" sz="2800" dirty="0" smtClean="0"/>
              <a:t>Social work skills</a:t>
            </a:r>
          </a:p>
          <a:p>
            <a:pPr lvl="0"/>
            <a:r>
              <a:rPr lang="en-US" sz="2400" dirty="0" smtClean="0"/>
              <a:t>	advocacy, education, connecting to resources,</a:t>
            </a:r>
          </a:p>
          <a:p>
            <a:pPr lvl="0"/>
            <a:r>
              <a:rPr lang="en-US" sz="2400" dirty="0" smtClean="0"/>
              <a:t>	serving as first responders to provide counseling 	community planning, rebuilding</a:t>
            </a:r>
            <a:endParaRPr lang="en-US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Chapter 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sz="4400" dirty="0" smtClean="0"/>
          </a:p>
          <a:p>
            <a:pPr algn="ctr">
              <a:buNone/>
            </a:pPr>
            <a:r>
              <a:rPr lang="en-US" sz="4400" dirty="0" smtClean="0"/>
              <a:t>Environmentalism</a:t>
            </a:r>
            <a:endParaRPr lang="en-US" sz="4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/>
          <a:lstStyle/>
          <a:p>
            <a:r>
              <a:rPr lang="en-US" dirty="0" smtClean="0"/>
              <a:t>Environmental social work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idx="1"/>
          </p:nvPr>
        </p:nvSpPr>
        <p:spPr>
          <a:xfrm>
            <a:off x="6019800" y="6248400"/>
            <a:ext cx="2743200" cy="457200"/>
          </a:xfrm>
        </p:spPr>
        <p:txBody>
          <a:bodyPr>
            <a:normAutofit fontScale="77500" lnSpcReduction="20000"/>
          </a:bodyPr>
          <a:lstStyle/>
          <a:p>
            <a:pPr algn="r">
              <a:buNone/>
            </a:pPr>
            <a:r>
              <a:rPr lang="en-US" sz="1600" dirty="0" smtClean="0"/>
              <a:t>Introduction to Social Work, </a:t>
            </a:r>
          </a:p>
          <a:p>
            <a:pPr algn="r">
              <a:buNone/>
            </a:pPr>
            <a:r>
              <a:rPr lang="en-US" sz="1600" dirty="0" smtClean="0"/>
              <a:t>Chapter 16: Environmentalism</a:t>
            </a:r>
          </a:p>
          <a:p>
            <a:pPr>
              <a:buNone/>
            </a:pPr>
            <a:endParaRPr lang="en-US" sz="1100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676400"/>
            <a:ext cx="8153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09600" y="1981200"/>
            <a:ext cx="80772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Person-in-environment</a:t>
            </a:r>
          </a:p>
          <a:p>
            <a:r>
              <a:rPr lang="en-US" sz="2400" dirty="0" smtClean="0"/>
              <a:t>	Integral to social work practice worldwide</a:t>
            </a:r>
          </a:p>
          <a:p>
            <a:r>
              <a:rPr lang="en-US" sz="2400" dirty="0" smtClean="0"/>
              <a:t>	Individual in relationship to environmental context</a:t>
            </a:r>
          </a:p>
          <a:p>
            <a:r>
              <a:rPr lang="en-US" sz="2400" dirty="0" smtClean="0"/>
              <a:t>	Alternative to disease and moral model</a:t>
            </a:r>
          </a:p>
          <a:p>
            <a:r>
              <a:rPr lang="en-US" sz="2400" dirty="0" smtClean="0"/>
              <a:t>	Client-centered, dynamic, interactive  </a:t>
            </a:r>
          </a:p>
          <a:p>
            <a:r>
              <a:rPr lang="en-US" sz="2400" dirty="0" smtClean="0"/>
              <a:t> </a:t>
            </a:r>
            <a:r>
              <a:rPr lang="en-US" sz="2800" dirty="0" smtClean="0"/>
              <a:t>Similar to social justice issues</a:t>
            </a:r>
          </a:p>
          <a:p>
            <a:r>
              <a:rPr lang="en-US" sz="2400" dirty="0" smtClean="0"/>
              <a:t>	Inequalities and inequities</a:t>
            </a:r>
          </a:p>
          <a:p>
            <a:r>
              <a:rPr lang="en-US" sz="2400" dirty="0" smtClean="0"/>
              <a:t>	Poor and marginalized populations</a:t>
            </a:r>
            <a:endParaRPr lang="en-US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0"/>
            <a:ext cx="91440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Social Work Leadership in Environment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idx="1"/>
          </p:nvPr>
        </p:nvSpPr>
        <p:spPr>
          <a:xfrm>
            <a:off x="6019800" y="6248400"/>
            <a:ext cx="2743200" cy="457200"/>
          </a:xfrm>
        </p:spPr>
        <p:txBody>
          <a:bodyPr>
            <a:normAutofit fontScale="77500" lnSpcReduction="20000"/>
          </a:bodyPr>
          <a:lstStyle/>
          <a:p>
            <a:pPr algn="r">
              <a:buNone/>
            </a:pPr>
            <a:r>
              <a:rPr lang="en-US" sz="1600" dirty="0" smtClean="0"/>
              <a:t>Introduction to Social Work, </a:t>
            </a:r>
          </a:p>
          <a:p>
            <a:pPr algn="r">
              <a:buNone/>
            </a:pPr>
            <a:r>
              <a:rPr lang="en-US" sz="1600" dirty="0" smtClean="0"/>
              <a:t>Chapter 16: Environmentalism</a:t>
            </a:r>
          </a:p>
          <a:p>
            <a:pPr>
              <a:buNone/>
            </a:pPr>
            <a:endParaRPr lang="en-US" sz="1100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676400"/>
            <a:ext cx="8153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1371600"/>
            <a:ext cx="9906000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2800" dirty="0" smtClean="0"/>
              <a:t>Mary Richmond - Charity Organization Societies </a:t>
            </a:r>
          </a:p>
          <a:p>
            <a:pPr lvl="1"/>
            <a:r>
              <a:rPr lang="en-US" sz="2400" dirty="0" smtClean="0"/>
              <a:t>	Casework practice </a:t>
            </a:r>
          </a:p>
          <a:p>
            <a:pPr lvl="1"/>
            <a:r>
              <a:rPr lang="en-US" sz="2400" dirty="0" smtClean="0"/>
              <a:t>	Person-in-the-environment </a:t>
            </a:r>
          </a:p>
          <a:p>
            <a:pPr lvl="1"/>
            <a:r>
              <a:rPr lang="en-US" sz="2400" dirty="0" smtClean="0"/>
              <a:t>	Shift from deficits to strengths</a:t>
            </a:r>
          </a:p>
          <a:p>
            <a:pPr lvl="1"/>
            <a:r>
              <a:rPr lang="en-US" sz="2800" dirty="0" smtClean="0"/>
              <a:t>Jane Addams  -  Hull House</a:t>
            </a:r>
          </a:p>
          <a:p>
            <a:pPr lvl="1"/>
            <a:r>
              <a:rPr lang="en-US" sz="2400" dirty="0" smtClean="0"/>
              <a:t>	Housing, sanitation, public health</a:t>
            </a:r>
          </a:p>
          <a:p>
            <a:pPr lvl="1"/>
            <a:r>
              <a:rPr lang="en-US" sz="2800" dirty="0" smtClean="0"/>
              <a:t>National Association of Social Work </a:t>
            </a:r>
          </a:p>
          <a:p>
            <a:pPr lvl="1"/>
            <a:r>
              <a:rPr lang="en-US" sz="2400" dirty="0" smtClean="0"/>
              <a:t>	Environmental exploitation violates social justice</a:t>
            </a:r>
          </a:p>
          <a:p>
            <a:pPr lvl="1"/>
            <a:r>
              <a:rPr lang="en-US" sz="2800" dirty="0" smtClean="0"/>
              <a:t>Council on Social Work Education </a:t>
            </a:r>
          </a:p>
          <a:p>
            <a:pPr lvl="1"/>
            <a:r>
              <a:rPr lang="en-US" sz="2400" dirty="0" smtClean="0"/>
              <a:t>	Sustainability - social justice issue of the new century</a:t>
            </a:r>
          </a:p>
          <a:p>
            <a:pPr lvl="1"/>
            <a:r>
              <a:rPr lang="en-US" sz="2400" dirty="0" smtClean="0"/>
              <a:t>	Community organizing, networking, advocacy </a:t>
            </a:r>
          </a:p>
          <a:p>
            <a:pPr lvl="1"/>
            <a:r>
              <a:rPr lang="en-US" sz="2400" dirty="0" smtClean="0"/>
              <a:t>	Inclusion of natural environment in work with clients</a:t>
            </a:r>
            <a:endParaRPr lang="en-US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Ecological Social Welfare and Practice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idx="1"/>
          </p:nvPr>
        </p:nvSpPr>
        <p:spPr>
          <a:xfrm>
            <a:off x="6019800" y="6248400"/>
            <a:ext cx="2743200" cy="457200"/>
          </a:xfrm>
        </p:spPr>
        <p:txBody>
          <a:bodyPr>
            <a:normAutofit fontScale="77500" lnSpcReduction="20000"/>
          </a:bodyPr>
          <a:lstStyle/>
          <a:p>
            <a:pPr algn="r">
              <a:buNone/>
            </a:pPr>
            <a:r>
              <a:rPr lang="en-US" sz="1600" dirty="0" smtClean="0"/>
              <a:t>Introduction to Social Work, </a:t>
            </a:r>
          </a:p>
          <a:p>
            <a:pPr algn="r">
              <a:buNone/>
            </a:pPr>
            <a:r>
              <a:rPr lang="en-US" sz="1600" dirty="0" smtClean="0"/>
              <a:t>Chapter 16: Environmentalism</a:t>
            </a:r>
          </a:p>
          <a:p>
            <a:pPr>
              <a:buNone/>
            </a:pPr>
            <a:endParaRPr lang="en-US" sz="1100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676400"/>
            <a:ext cx="8153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33400" y="1752600"/>
            <a:ext cx="86106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800" dirty="0" smtClean="0"/>
              <a:t>All aspects of society intricately related to each other</a:t>
            </a:r>
          </a:p>
          <a:p>
            <a:pPr lvl="0"/>
            <a:r>
              <a:rPr lang="en-US" sz="2800" dirty="0" smtClean="0"/>
              <a:t>New Ecology</a:t>
            </a:r>
          </a:p>
          <a:p>
            <a:pPr lvl="0"/>
            <a:r>
              <a:rPr lang="en-US" sz="2400" dirty="0" smtClean="0"/>
              <a:t>	Social change process</a:t>
            </a:r>
          </a:p>
          <a:p>
            <a:pPr lvl="0"/>
            <a:r>
              <a:rPr lang="en-US" sz="2400" dirty="0" smtClean="0"/>
              <a:t>	Environmental justice through economic activities</a:t>
            </a:r>
          </a:p>
          <a:p>
            <a:pPr lvl="0"/>
            <a:r>
              <a:rPr lang="en-US" sz="2400" dirty="0" smtClean="0"/>
              <a:t>		Example - impact of deforestation on rivers</a:t>
            </a:r>
          </a:p>
          <a:p>
            <a:pPr lvl="2"/>
            <a:r>
              <a:rPr lang="en-US" sz="2400" dirty="0" smtClean="0"/>
              <a:t>Sustainability</a:t>
            </a:r>
          </a:p>
          <a:p>
            <a:pPr lvl="2"/>
            <a:r>
              <a:rPr lang="en-US" sz="2400" dirty="0" smtClean="0"/>
              <a:t>Ecological Justice</a:t>
            </a:r>
          </a:p>
          <a:p>
            <a:pPr lvl="2"/>
            <a:r>
              <a:rPr lang="en-US" sz="2400" dirty="0" smtClean="0"/>
              <a:t>Ecological Ethics</a:t>
            </a:r>
            <a:endParaRPr lang="en-US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Environmental Issues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idx="1"/>
          </p:nvPr>
        </p:nvSpPr>
        <p:spPr>
          <a:xfrm>
            <a:off x="6019800" y="6248400"/>
            <a:ext cx="2743200" cy="457200"/>
          </a:xfrm>
        </p:spPr>
        <p:txBody>
          <a:bodyPr>
            <a:normAutofit fontScale="77500" lnSpcReduction="20000"/>
          </a:bodyPr>
          <a:lstStyle/>
          <a:p>
            <a:pPr algn="r">
              <a:buNone/>
            </a:pPr>
            <a:r>
              <a:rPr lang="en-US" sz="1600" dirty="0" smtClean="0"/>
              <a:t>Introduction to Social Work, </a:t>
            </a:r>
          </a:p>
          <a:p>
            <a:pPr algn="r">
              <a:buNone/>
            </a:pPr>
            <a:r>
              <a:rPr lang="en-US" sz="1600" dirty="0" smtClean="0"/>
              <a:t>Chapter 16: Environmentalism</a:t>
            </a:r>
          </a:p>
          <a:p>
            <a:pPr>
              <a:buNone/>
            </a:pPr>
            <a:endParaRPr lang="en-US" sz="1100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676400"/>
            <a:ext cx="8153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1447800"/>
            <a:ext cx="8305800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800" dirty="0" smtClean="0"/>
              <a:t>      Overpopulation</a:t>
            </a:r>
          </a:p>
          <a:p>
            <a:pPr lvl="0"/>
            <a:r>
              <a:rPr lang="en-US" sz="2400" dirty="0" smtClean="0"/>
              <a:t>	One billion people added to population every 12 years</a:t>
            </a:r>
          </a:p>
          <a:p>
            <a:pPr lvl="0"/>
            <a:r>
              <a:rPr lang="en-US" sz="2400" dirty="0" smtClean="0"/>
              <a:t>	Current population over 7 billion people</a:t>
            </a:r>
          </a:p>
          <a:p>
            <a:r>
              <a:rPr lang="en-US" sz="2400" dirty="0" smtClean="0"/>
              <a:t>	Doubling time</a:t>
            </a:r>
          </a:p>
          <a:p>
            <a:pPr lvl="0"/>
            <a:r>
              <a:rPr lang="en-US" sz="2400" dirty="0" smtClean="0"/>
              <a:t>	Babies surviving, people living longer</a:t>
            </a:r>
          </a:p>
          <a:p>
            <a:pPr lvl="1"/>
            <a:r>
              <a:rPr lang="en-US" sz="2400" dirty="0" smtClean="0"/>
              <a:t>		improved nutrition, health care, sanitation </a:t>
            </a:r>
          </a:p>
          <a:p>
            <a:pPr lvl="1"/>
            <a:r>
              <a:rPr lang="en-US" sz="2800" dirty="0" smtClean="0"/>
              <a:t>Challenges of overpopulation</a:t>
            </a:r>
            <a:r>
              <a:rPr lang="en-US" sz="2400" dirty="0" smtClean="0"/>
              <a:t>	</a:t>
            </a:r>
          </a:p>
          <a:p>
            <a:pPr lvl="2"/>
            <a:r>
              <a:rPr lang="en-US" sz="2400" dirty="0" smtClean="0"/>
              <a:t>Global Water and Sanitation</a:t>
            </a:r>
          </a:p>
          <a:p>
            <a:pPr lvl="2"/>
            <a:r>
              <a:rPr lang="en-US" sz="2400" dirty="0" smtClean="0"/>
              <a:t>Global Hunger</a:t>
            </a:r>
          </a:p>
          <a:p>
            <a:pPr lvl="2"/>
            <a:r>
              <a:rPr lang="en-US" sz="2400" dirty="0" smtClean="0"/>
              <a:t>Energy</a:t>
            </a:r>
          </a:p>
          <a:p>
            <a:pPr lvl="2"/>
            <a:r>
              <a:rPr lang="en-US" sz="2400" dirty="0" smtClean="0"/>
              <a:t>Overcrowding</a:t>
            </a:r>
          </a:p>
          <a:p>
            <a:pPr lvl="2"/>
            <a:r>
              <a:rPr lang="en-US" sz="2400" dirty="0" smtClean="0"/>
              <a:t>Migration</a:t>
            </a:r>
            <a:endParaRPr lang="en-US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229600" cy="1143000"/>
          </a:xfrm>
        </p:spPr>
        <p:txBody>
          <a:bodyPr/>
          <a:lstStyle/>
          <a:p>
            <a:r>
              <a:rPr lang="en-US" dirty="0" smtClean="0"/>
              <a:t>Environmental Issues cont.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idx="1"/>
          </p:nvPr>
        </p:nvSpPr>
        <p:spPr>
          <a:xfrm>
            <a:off x="6019800" y="6248400"/>
            <a:ext cx="2743200" cy="457200"/>
          </a:xfrm>
        </p:spPr>
        <p:txBody>
          <a:bodyPr>
            <a:normAutofit fontScale="77500" lnSpcReduction="20000"/>
          </a:bodyPr>
          <a:lstStyle/>
          <a:p>
            <a:pPr algn="r">
              <a:buNone/>
            </a:pPr>
            <a:r>
              <a:rPr lang="en-US" sz="1600" dirty="0" smtClean="0"/>
              <a:t>Introduction to Social Work, </a:t>
            </a:r>
          </a:p>
          <a:p>
            <a:pPr algn="r">
              <a:buNone/>
            </a:pPr>
            <a:r>
              <a:rPr lang="en-US" sz="1600" dirty="0" smtClean="0"/>
              <a:t>Chapter 16: Environmentalism</a:t>
            </a:r>
          </a:p>
          <a:p>
            <a:pPr>
              <a:buNone/>
            </a:pPr>
            <a:endParaRPr lang="en-US" sz="1100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676400"/>
            <a:ext cx="8153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85800" y="1447800"/>
            <a:ext cx="70866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800" dirty="0" smtClean="0"/>
              <a:t>Pollution </a:t>
            </a:r>
          </a:p>
          <a:p>
            <a:pPr lvl="1"/>
            <a:r>
              <a:rPr lang="en-US" sz="2400" dirty="0" smtClean="0"/>
              <a:t>Air </a:t>
            </a:r>
          </a:p>
          <a:p>
            <a:pPr lvl="1"/>
            <a:r>
              <a:rPr lang="en-US" sz="2400" dirty="0" smtClean="0"/>
              <a:t>Water  </a:t>
            </a:r>
          </a:p>
          <a:p>
            <a:pPr lvl="1"/>
            <a:r>
              <a:rPr lang="en-US" sz="2400" dirty="0" smtClean="0"/>
              <a:t>Land</a:t>
            </a:r>
          </a:p>
          <a:p>
            <a:pPr lvl="0"/>
            <a:r>
              <a:rPr lang="en-US" sz="2800" dirty="0" smtClean="0"/>
              <a:t>Climate Change</a:t>
            </a:r>
          </a:p>
          <a:p>
            <a:pPr lvl="1"/>
            <a:r>
              <a:rPr lang="en-US" sz="2400" dirty="0" smtClean="0"/>
              <a:t>Greenhouse effect</a:t>
            </a:r>
          </a:p>
          <a:p>
            <a:pPr lvl="1"/>
            <a:r>
              <a:rPr lang="en-US" sz="2400" dirty="0" smtClean="0"/>
              <a:t>Potential impact</a:t>
            </a:r>
          </a:p>
          <a:p>
            <a:pPr lvl="0"/>
            <a:r>
              <a:rPr lang="en-US" sz="2800" dirty="0" smtClean="0"/>
              <a:t>Environmental Disasters</a:t>
            </a:r>
          </a:p>
          <a:p>
            <a:pPr lvl="1"/>
            <a:r>
              <a:rPr lang="en-US" sz="2400" dirty="0" smtClean="0"/>
              <a:t>Floods </a:t>
            </a:r>
          </a:p>
          <a:p>
            <a:pPr lvl="1"/>
            <a:r>
              <a:rPr lang="en-US" sz="2400" dirty="0" smtClean="0"/>
              <a:t>Drought </a:t>
            </a:r>
          </a:p>
          <a:p>
            <a:pPr lvl="1"/>
            <a:r>
              <a:rPr lang="en-US" sz="2400" dirty="0" smtClean="0"/>
              <a:t>Hurricanes</a:t>
            </a:r>
          </a:p>
          <a:p>
            <a:pPr lvl="1"/>
            <a:r>
              <a:rPr lang="en-US" sz="2400" dirty="0" smtClean="0"/>
              <a:t>Volcanoes</a:t>
            </a:r>
          </a:p>
          <a:p>
            <a:pPr lvl="1"/>
            <a:r>
              <a:rPr lang="en-US" sz="2400" dirty="0" smtClean="0"/>
              <a:t>Famine</a:t>
            </a:r>
            <a:endParaRPr lang="en-US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Diversity and Environmentalism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idx="1"/>
          </p:nvPr>
        </p:nvSpPr>
        <p:spPr>
          <a:xfrm>
            <a:off x="6019800" y="6248400"/>
            <a:ext cx="2743200" cy="457200"/>
          </a:xfrm>
        </p:spPr>
        <p:txBody>
          <a:bodyPr>
            <a:normAutofit fontScale="77500" lnSpcReduction="20000"/>
          </a:bodyPr>
          <a:lstStyle/>
          <a:p>
            <a:pPr algn="r">
              <a:buNone/>
            </a:pPr>
            <a:r>
              <a:rPr lang="en-US" sz="1600" dirty="0" smtClean="0"/>
              <a:t>Introduction to Social Work, </a:t>
            </a:r>
          </a:p>
          <a:p>
            <a:pPr algn="r">
              <a:buNone/>
            </a:pPr>
            <a:r>
              <a:rPr lang="en-US" sz="1600" dirty="0" smtClean="0"/>
              <a:t>Chapter 16: Environmentalism</a:t>
            </a:r>
          </a:p>
          <a:p>
            <a:pPr>
              <a:buNone/>
            </a:pPr>
            <a:endParaRPr lang="en-US" sz="1100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676400"/>
            <a:ext cx="8153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14400" y="1981200"/>
            <a:ext cx="67818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800" dirty="0" smtClean="0"/>
              <a:t>Age</a:t>
            </a:r>
          </a:p>
          <a:p>
            <a:pPr lvl="0"/>
            <a:endParaRPr lang="en-US" sz="1400" dirty="0" smtClean="0"/>
          </a:p>
          <a:p>
            <a:pPr lvl="0"/>
            <a:r>
              <a:rPr lang="en-US" sz="2800" dirty="0" smtClean="0"/>
              <a:t>Class</a:t>
            </a:r>
          </a:p>
          <a:p>
            <a:pPr lvl="0"/>
            <a:endParaRPr lang="en-US" sz="1400" dirty="0" smtClean="0"/>
          </a:p>
          <a:p>
            <a:pPr lvl="0"/>
            <a:r>
              <a:rPr lang="en-US" sz="2800" dirty="0" smtClean="0"/>
              <a:t>Gender</a:t>
            </a:r>
          </a:p>
          <a:p>
            <a:pPr lvl="0"/>
            <a:endParaRPr lang="en-US" sz="1400" dirty="0" smtClean="0"/>
          </a:p>
          <a:p>
            <a:pPr lvl="0"/>
            <a:r>
              <a:rPr lang="en-US" sz="2800" dirty="0" smtClean="0"/>
              <a:t>Sexual Orientation</a:t>
            </a:r>
          </a:p>
          <a:p>
            <a:pPr lvl="0"/>
            <a:endParaRPr lang="en-US" sz="1400" dirty="0" smtClean="0"/>
          </a:p>
          <a:p>
            <a:pPr lvl="0"/>
            <a:r>
              <a:rPr lang="en-US" sz="2800" dirty="0" smtClean="0"/>
              <a:t>Intersections of Diversity</a:t>
            </a:r>
            <a:endParaRPr lang="en-US" sz="2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Advocacy and Environmentalism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idx="1"/>
          </p:nvPr>
        </p:nvSpPr>
        <p:spPr>
          <a:xfrm>
            <a:off x="6019800" y="6248400"/>
            <a:ext cx="2743200" cy="457200"/>
          </a:xfrm>
        </p:spPr>
        <p:txBody>
          <a:bodyPr>
            <a:normAutofit fontScale="77500" lnSpcReduction="20000"/>
          </a:bodyPr>
          <a:lstStyle/>
          <a:p>
            <a:pPr algn="r">
              <a:buNone/>
            </a:pPr>
            <a:r>
              <a:rPr lang="en-US" sz="1600" dirty="0" smtClean="0"/>
              <a:t>Introduction to Social Work, </a:t>
            </a:r>
          </a:p>
          <a:p>
            <a:pPr algn="r">
              <a:buNone/>
            </a:pPr>
            <a:r>
              <a:rPr lang="en-US" sz="1600" dirty="0" smtClean="0"/>
              <a:t>Chapter 16: Environmentalism</a:t>
            </a:r>
          </a:p>
          <a:p>
            <a:pPr>
              <a:buNone/>
            </a:pPr>
            <a:endParaRPr lang="en-US" sz="1100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676400"/>
            <a:ext cx="8153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33400" y="1524000"/>
            <a:ext cx="8610600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800" dirty="0" smtClean="0"/>
              <a:t>Social and Economic Justice</a:t>
            </a:r>
          </a:p>
          <a:p>
            <a:pPr lvl="0"/>
            <a:r>
              <a:rPr lang="en-US" sz="2400" dirty="0" smtClean="0"/>
              <a:t>	Equal access to healthy world</a:t>
            </a:r>
          </a:p>
          <a:p>
            <a:pPr lvl="0"/>
            <a:r>
              <a:rPr lang="en-US" sz="2400" dirty="0" smtClean="0"/>
              <a:t>	Environmental Protection Agency</a:t>
            </a:r>
          </a:p>
          <a:p>
            <a:pPr lvl="0"/>
            <a:r>
              <a:rPr lang="en-US" sz="2400" dirty="0" smtClean="0"/>
              <a:t>	Environmental justice</a:t>
            </a:r>
          </a:p>
          <a:p>
            <a:pPr lvl="0"/>
            <a:r>
              <a:rPr lang="en-US" sz="2800" dirty="0" smtClean="0"/>
              <a:t>Supportive Environment </a:t>
            </a:r>
          </a:p>
          <a:p>
            <a:pPr lvl="0"/>
            <a:r>
              <a:rPr lang="en-US" sz="2400" dirty="0" smtClean="0"/>
              <a:t>	Person-in-environment perspective </a:t>
            </a:r>
          </a:p>
          <a:p>
            <a:pPr lvl="0"/>
            <a:r>
              <a:rPr lang="en-US" sz="2800" dirty="0" smtClean="0"/>
              <a:t>Human Needs and Rights</a:t>
            </a:r>
          </a:p>
          <a:p>
            <a:pPr lvl="0"/>
            <a:r>
              <a:rPr lang="en-US" sz="2400" dirty="0" smtClean="0"/>
              <a:t>	Social work concerns about well-being</a:t>
            </a:r>
          </a:p>
          <a:p>
            <a:pPr lvl="0"/>
            <a:r>
              <a:rPr lang="en-US" sz="2400" dirty="0" smtClean="0"/>
              <a:t>	 Two-fold inequity for poor</a:t>
            </a:r>
          </a:p>
          <a:p>
            <a:pPr lvl="0"/>
            <a:r>
              <a:rPr lang="en-US" sz="2800" dirty="0" smtClean="0"/>
              <a:t>Political Access </a:t>
            </a:r>
          </a:p>
          <a:p>
            <a:pPr lvl="0"/>
            <a:r>
              <a:rPr lang="en-US" sz="2400" dirty="0" smtClean="0"/>
              <a:t>	Collaboration with environmental organizations</a:t>
            </a:r>
          </a:p>
          <a:p>
            <a:pPr lvl="1"/>
            <a:r>
              <a:rPr lang="en-US" sz="2400" dirty="0" smtClean="0"/>
              <a:t>	Fracking </a:t>
            </a:r>
            <a:endParaRPr lang="en-US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</TotalTime>
  <Words>148</Words>
  <Application>Microsoft Office PowerPoint</Application>
  <PresentationFormat>On-screen Show (4:3)</PresentationFormat>
  <Paragraphs>224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Chapter 16</vt:lpstr>
      <vt:lpstr>Environmental social work</vt:lpstr>
      <vt:lpstr>Social Work Leadership in Environment </vt:lpstr>
      <vt:lpstr>Ecological Social Welfare and Practice</vt:lpstr>
      <vt:lpstr>Environmental Issues </vt:lpstr>
      <vt:lpstr>Environmental Issues cont.</vt:lpstr>
      <vt:lpstr>  Diversity and Environmentalism </vt:lpstr>
      <vt:lpstr>  Advocacy and Environmentalism </vt:lpstr>
      <vt:lpstr>  Your Career and Environmentalism 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ISRC</dc:creator>
  <cp:lastModifiedBy>Berbeo, Lucy</cp:lastModifiedBy>
  <cp:revision>7</cp:revision>
  <dcterms:created xsi:type="dcterms:W3CDTF">2014-12-12T01:49:44Z</dcterms:created>
  <dcterms:modified xsi:type="dcterms:W3CDTF">2015-01-27T20:46:10Z</dcterms:modified>
</cp:coreProperties>
</file>