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306" r:id="rId2"/>
    <p:sldId id="256" r:id="rId3"/>
    <p:sldId id="286" r:id="rId4"/>
    <p:sldId id="304" r:id="rId5"/>
    <p:sldId id="303" r:id="rId6"/>
    <p:sldId id="302" r:id="rId7"/>
    <p:sldId id="301" r:id="rId8"/>
    <p:sldId id="300" r:id="rId9"/>
    <p:sldId id="299" r:id="rId10"/>
    <p:sldId id="298" r:id="rId11"/>
    <p:sldId id="305" r:id="rId12"/>
    <p:sldId id="297" r:id="rId13"/>
    <p:sldId id="296" r:id="rId14"/>
    <p:sldId id="295" r:id="rId15"/>
    <p:sldId id="294" r:id="rId16"/>
    <p:sldId id="293" r:id="rId17"/>
    <p:sldId id="292" r:id="rId18"/>
    <p:sldId id="291" r:id="rId19"/>
    <p:sldId id="290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87" d="100"/>
          <a:sy n="87" d="100"/>
        </p:scale>
        <p:origin x="-7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826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270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8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08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041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697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72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13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4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43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877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57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4092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092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and Substance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91440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Substance abuse social workers</a:t>
            </a:r>
          </a:p>
          <a:p>
            <a:pPr lvl="1"/>
            <a:r>
              <a:rPr lang="en-US" sz="2400" dirty="0" smtClean="0"/>
              <a:t>case management</a:t>
            </a:r>
          </a:p>
          <a:p>
            <a:pPr lvl="1"/>
            <a:r>
              <a:rPr lang="en-US" sz="2400" dirty="0" smtClean="0"/>
              <a:t>crisis intervention</a:t>
            </a:r>
          </a:p>
          <a:p>
            <a:pPr lvl="1"/>
            <a:r>
              <a:rPr lang="en-US" sz="2400" dirty="0" smtClean="0"/>
              <a:t>education</a:t>
            </a:r>
          </a:p>
          <a:p>
            <a:pPr lvl="1"/>
            <a:r>
              <a:rPr lang="en-US" sz="2400" dirty="0" smtClean="0"/>
              <a:t>client advocacy</a:t>
            </a:r>
          </a:p>
          <a:p>
            <a:pPr lvl="1"/>
            <a:r>
              <a:rPr lang="en-US" sz="2400" dirty="0" smtClean="0"/>
              <a:t>group therapy </a:t>
            </a:r>
          </a:p>
          <a:p>
            <a:r>
              <a:rPr lang="en-US" sz="2800" dirty="0" smtClean="0"/>
              <a:t>Skills needed</a:t>
            </a:r>
          </a:p>
          <a:p>
            <a:pPr lvl="1"/>
            <a:r>
              <a:rPr lang="en-US" sz="2400" dirty="0" smtClean="0"/>
              <a:t>interview people</a:t>
            </a:r>
          </a:p>
          <a:p>
            <a:pPr lvl="1"/>
            <a:r>
              <a:rPr lang="en-US" sz="2400" dirty="0" smtClean="0"/>
              <a:t>monitor progress</a:t>
            </a:r>
          </a:p>
          <a:p>
            <a:pPr lvl="1"/>
            <a:r>
              <a:rPr lang="en-US" sz="2400" dirty="0" smtClean="0"/>
              <a:t>review records</a:t>
            </a:r>
          </a:p>
          <a:p>
            <a:pPr lvl="1"/>
            <a:r>
              <a:rPr lang="en-US" sz="2400" dirty="0" smtClean="0"/>
              <a:t>conduct assessments</a:t>
            </a:r>
          </a:p>
          <a:p>
            <a:pPr lvl="1"/>
            <a:r>
              <a:rPr lang="en-US" sz="2400" dirty="0" smtClean="0"/>
              <a:t>assess adherence with treatment plans</a:t>
            </a:r>
          </a:p>
          <a:p>
            <a:pPr lvl="1"/>
            <a:r>
              <a:rPr lang="en-US" sz="2400" dirty="0" smtClean="0"/>
              <a:t>consult other professionals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610600" cy="48006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Schools and other community facilities</a:t>
            </a:r>
          </a:p>
          <a:p>
            <a:pPr lvl="1"/>
            <a:r>
              <a:rPr lang="en-US" sz="2400" dirty="0" smtClean="0"/>
              <a:t>Programs on understanding the ill effects of substance abuse</a:t>
            </a:r>
          </a:p>
          <a:p>
            <a:pPr lvl="1"/>
            <a:r>
              <a:rPr lang="en-US" sz="2400" dirty="0" smtClean="0"/>
              <a:t>Teach about resisting peer pressure to use drugs </a:t>
            </a:r>
          </a:p>
          <a:p>
            <a:pPr lvl="1"/>
            <a:r>
              <a:rPr lang="en-US" sz="2400" dirty="0" smtClean="0"/>
              <a:t>May require drug testing in certain circumstances </a:t>
            </a:r>
          </a:p>
          <a:p>
            <a:pPr lvl="0"/>
            <a:r>
              <a:rPr lang="en-US" sz="2800" dirty="0" smtClean="0"/>
              <a:t>Workplaces</a:t>
            </a:r>
          </a:p>
          <a:p>
            <a:pPr lvl="1"/>
            <a:r>
              <a:rPr lang="en-US" sz="2400" dirty="0" smtClean="0"/>
              <a:t>May require periodic drug testing</a:t>
            </a:r>
          </a:p>
          <a:p>
            <a:pPr lvl="1"/>
            <a:r>
              <a:rPr lang="en-US" sz="2400" dirty="0" smtClean="0"/>
              <a:t>May require drug testing as a part of the hiring process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270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Substance Abuse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4572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Loss of control</a:t>
            </a:r>
          </a:p>
          <a:p>
            <a:pPr lvl="1"/>
            <a:r>
              <a:rPr lang="en-US" sz="2400" dirty="0" smtClean="0"/>
              <a:t>cannot stop or limit drug use</a:t>
            </a:r>
          </a:p>
          <a:p>
            <a:pPr lvl="0"/>
            <a:r>
              <a:rPr lang="en-US" sz="2800" dirty="0" smtClean="0"/>
              <a:t>Tolerance </a:t>
            </a:r>
          </a:p>
          <a:p>
            <a:pPr lvl="1"/>
            <a:r>
              <a:rPr lang="en-US" sz="2400" dirty="0" smtClean="0"/>
              <a:t>need to use more and more of the substance to avoid withdrawal or to maintain a desired state</a:t>
            </a:r>
          </a:p>
          <a:p>
            <a:pPr lvl="0"/>
            <a:r>
              <a:rPr lang="en-US" sz="2800" dirty="0" smtClean="0"/>
              <a:t>Impairment in functioning </a:t>
            </a:r>
          </a:p>
          <a:p>
            <a:pPr lvl="1"/>
            <a:r>
              <a:rPr lang="en-US" sz="2400" dirty="0" smtClean="0"/>
              <a:t>failure to work or keep other life obligations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Detoxification and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610600" cy="4572000"/>
          </a:xfrm>
        </p:spPr>
        <p:txBody>
          <a:bodyPr>
            <a:norm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Detoxification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dirty="0" smtClean="0"/>
              <a:t>Medically supervised treatment program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dirty="0" smtClean="0"/>
              <a:t>Purge the body of intoxicating or addictive substances 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Recovery 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dirty="0" smtClean="0"/>
              <a:t>The process that follows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dirty="0" smtClean="0"/>
              <a:t>learning to live without the substance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Treatment models</a:t>
            </a:r>
          </a:p>
          <a:p>
            <a:pPr lvl="1"/>
            <a:r>
              <a:rPr lang="en-US" sz="2400" dirty="0" smtClean="0"/>
              <a:t>12-step approach</a:t>
            </a:r>
          </a:p>
          <a:p>
            <a:pPr lvl="1"/>
            <a:r>
              <a:rPr lang="en-US" sz="2400" dirty="0" smtClean="0"/>
              <a:t>Rational-recovery model</a:t>
            </a:r>
          </a:p>
          <a:p>
            <a:pPr lvl="1"/>
            <a:r>
              <a:rPr lang="en-US" sz="2400" dirty="0" smtClean="0"/>
              <a:t>Harm reduction model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24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Support for Recovery – 4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6482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Health</a:t>
            </a:r>
          </a:p>
          <a:p>
            <a:pPr lvl="1"/>
            <a:r>
              <a:rPr lang="en-US" sz="2400" dirty="0" smtClean="0"/>
              <a:t>living in a physically and emotionally healthy way</a:t>
            </a:r>
          </a:p>
          <a:p>
            <a:pPr lvl="0"/>
            <a:r>
              <a:rPr lang="en-US" sz="2800" dirty="0" smtClean="0"/>
              <a:t>Home</a:t>
            </a:r>
          </a:p>
          <a:p>
            <a:pPr lvl="1"/>
            <a:r>
              <a:rPr lang="en-US" sz="2400" dirty="0" smtClean="0"/>
              <a:t>maintaining a stable and safe place to live</a:t>
            </a:r>
          </a:p>
          <a:p>
            <a:pPr lvl="0"/>
            <a:r>
              <a:rPr lang="en-US" sz="2800" dirty="0" smtClean="0"/>
              <a:t>Purpose</a:t>
            </a:r>
          </a:p>
          <a:p>
            <a:pPr lvl="1"/>
            <a:r>
              <a:rPr lang="en-US" sz="2400" dirty="0" smtClean="0"/>
              <a:t>pursuing meaningful daily activities </a:t>
            </a:r>
          </a:p>
          <a:p>
            <a:pPr lvl="0"/>
            <a:r>
              <a:rPr lang="en-US" sz="2800" dirty="0" smtClean="0"/>
              <a:t>Community</a:t>
            </a:r>
          </a:p>
          <a:p>
            <a:pPr lvl="1"/>
            <a:r>
              <a:rPr lang="en-US" sz="2400" dirty="0" smtClean="0"/>
              <a:t>Relationships/social networks that provide support, friendship, love, and hope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3508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Motivational Interviewing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763000" cy="4495800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sz="2400" dirty="0" smtClean="0"/>
              <a:t>    </a:t>
            </a:r>
            <a:endParaRPr lang="en-US" sz="2000" dirty="0" smtClean="0"/>
          </a:p>
          <a:p>
            <a:r>
              <a:rPr lang="en-US" sz="2800" dirty="0" smtClean="0"/>
              <a:t>Focus on clients exploring their ambivalence about continuing to use the substance  </a:t>
            </a:r>
          </a:p>
          <a:p>
            <a:r>
              <a:rPr lang="en-US" sz="2800" dirty="0" smtClean="0"/>
              <a:t>Based on the “stages of change” model</a:t>
            </a:r>
          </a:p>
          <a:p>
            <a:pPr lvl="1"/>
            <a:r>
              <a:rPr lang="en-US" sz="2400" dirty="0" smtClean="0"/>
              <a:t>Also known as trans-theoretical model</a:t>
            </a:r>
          </a:p>
          <a:p>
            <a:pPr lvl="0"/>
            <a:r>
              <a:rPr lang="en-US" sz="2800" dirty="0" smtClean="0"/>
              <a:t>Five stages of change</a:t>
            </a:r>
          </a:p>
          <a:p>
            <a:pPr lvl="1"/>
            <a:r>
              <a:rPr lang="en-US" sz="2400" dirty="0" smtClean="0"/>
              <a:t>Pre-contemplation Stage</a:t>
            </a:r>
          </a:p>
          <a:p>
            <a:pPr lvl="1"/>
            <a:r>
              <a:rPr lang="en-US" sz="2400" dirty="0" smtClean="0"/>
              <a:t>Contemplation Stage</a:t>
            </a:r>
            <a:endParaRPr lang="en-US" sz="2000" dirty="0" smtClean="0"/>
          </a:p>
          <a:p>
            <a:pPr lvl="1"/>
            <a:r>
              <a:rPr lang="en-US" sz="2400" dirty="0" smtClean="0"/>
              <a:t>Preparation Stage</a:t>
            </a:r>
            <a:endParaRPr lang="en-US" sz="2000" dirty="0" smtClean="0"/>
          </a:p>
          <a:p>
            <a:pPr lvl="1"/>
            <a:r>
              <a:rPr lang="en-US" sz="2400" dirty="0" smtClean="0"/>
              <a:t>Action Stage</a:t>
            </a:r>
            <a:endParaRPr lang="en-US" sz="2000" dirty="0" smtClean="0"/>
          </a:p>
          <a:p>
            <a:pPr lvl="1"/>
            <a:r>
              <a:rPr lang="en-US" sz="2400" dirty="0" smtClean="0"/>
              <a:t>Maintenance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Treatments and 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763000" cy="44958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Alcohol and Drug Treatment Centers</a:t>
            </a:r>
          </a:p>
          <a:p>
            <a:pPr lvl="2"/>
            <a:r>
              <a:rPr lang="en-US" sz="2200" dirty="0" smtClean="0"/>
              <a:t> </a:t>
            </a:r>
            <a:r>
              <a:rPr lang="en-US" sz="2400" dirty="0" smtClean="0"/>
              <a:t>One on one counseling, group meetings</a:t>
            </a:r>
          </a:p>
          <a:p>
            <a:pPr lvl="1"/>
            <a:r>
              <a:rPr lang="en-US" sz="2800" dirty="0" smtClean="0"/>
              <a:t>Alcoholics and Narcotics Anonymous </a:t>
            </a:r>
          </a:p>
          <a:p>
            <a:pPr lvl="2"/>
            <a:r>
              <a:rPr lang="en-US" sz="2400" dirty="0" smtClean="0"/>
              <a:t>Twelve step programs</a:t>
            </a:r>
          </a:p>
          <a:p>
            <a:pPr lvl="1"/>
            <a:r>
              <a:rPr lang="en-US" sz="2800" dirty="0" smtClean="0"/>
              <a:t>Needle-Exchange Programs</a:t>
            </a:r>
          </a:p>
          <a:p>
            <a:pPr lvl="2"/>
            <a:r>
              <a:rPr lang="en-US" sz="2400" dirty="0" smtClean="0"/>
              <a:t>Reduce the transmission of HIV</a:t>
            </a:r>
          </a:p>
          <a:p>
            <a:pPr lvl="1"/>
            <a:r>
              <a:rPr lang="en-US" sz="2800" dirty="0" smtClean="0"/>
              <a:t>Methadone Treatment Programs </a:t>
            </a:r>
          </a:p>
          <a:p>
            <a:pPr lvl="2"/>
            <a:r>
              <a:rPr lang="en-US" sz="2400" dirty="0" smtClean="0"/>
              <a:t>Detoxify opiate addicts, maintain stable dose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22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Diversity and Substance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534400" cy="44196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dirty="0" smtClean="0"/>
              <a:t>Age </a:t>
            </a:r>
          </a:p>
          <a:p>
            <a:pPr lvl="1"/>
            <a:r>
              <a:rPr lang="en-US" sz="2400" dirty="0" smtClean="0"/>
              <a:t>age of first use predicts later problems</a:t>
            </a:r>
          </a:p>
          <a:p>
            <a:pPr lvl="0"/>
            <a:r>
              <a:rPr lang="en-US" sz="2800" dirty="0" smtClean="0"/>
              <a:t>Class </a:t>
            </a:r>
          </a:p>
          <a:p>
            <a:pPr lvl="1"/>
            <a:r>
              <a:rPr lang="en-US" sz="2400" dirty="0" smtClean="0"/>
              <a:t>low SES face barriers to recovery</a:t>
            </a:r>
          </a:p>
          <a:p>
            <a:pPr lvl="0"/>
            <a:r>
              <a:rPr lang="en-US" sz="2800" dirty="0" smtClean="0"/>
              <a:t>Race/Ethnicity </a:t>
            </a:r>
          </a:p>
          <a:p>
            <a:pPr lvl="1"/>
            <a:r>
              <a:rPr lang="en-US" sz="2400" dirty="0" smtClean="0"/>
              <a:t>cultural competence is required</a:t>
            </a:r>
          </a:p>
          <a:p>
            <a:pPr lvl="0"/>
            <a:r>
              <a:rPr lang="en-US" sz="2800" dirty="0" smtClean="0"/>
              <a:t>Gender </a:t>
            </a:r>
          </a:p>
          <a:p>
            <a:pPr lvl="1"/>
            <a:r>
              <a:rPr lang="en-US" sz="2400" dirty="0" smtClean="0"/>
              <a:t>females have serious health outcomes</a:t>
            </a:r>
          </a:p>
          <a:p>
            <a:pPr lvl="0"/>
            <a:r>
              <a:rPr lang="en-US" sz="2800" dirty="0" smtClean="0"/>
              <a:t>Sexual Orientation </a:t>
            </a:r>
          </a:p>
          <a:p>
            <a:pPr lvl="1"/>
            <a:r>
              <a:rPr lang="en-US" sz="2400" dirty="0" smtClean="0"/>
              <a:t>LGBTQ clients may go unrecognized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Advocacy and Substance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7244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Economic and Social Justice </a:t>
            </a:r>
          </a:p>
          <a:p>
            <a:pPr lvl="1"/>
            <a:r>
              <a:rPr lang="en-US" sz="2400" dirty="0" smtClean="0"/>
              <a:t>insurance coverage may impact access to services</a:t>
            </a:r>
          </a:p>
          <a:p>
            <a:pPr lvl="0"/>
            <a:r>
              <a:rPr lang="en-US" sz="2800" dirty="0" smtClean="0"/>
              <a:t>Environmental Factors</a:t>
            </a:r>
          </a:p>
          <a:p>
            <a:pPr lvl="1"/>
            <a:r>
              <a:rPr lang="en-US" sz="2400" dirty="0" smtClean="0"/>
              <a:t>impact on initial use and access to treatment centers </a:t>
            </a:r>
          </a:p>
          <a:p>
            <a:pPr lvl="0"/>
            <a:r>
              <a:rPr lang="en-US" sz="2800" dirty="0" smtClean="0"/>
              <a:t>Human Needs and Rights </a:t>
            </a:r>
          </a:p>
          <a:p>
            <a:pPr lvl="1"/>
            <a:r>
              <a:rPr lang="en-US" sz="2400" dirty="0" smtClean="0"/>
              <a:t>treat addiction as disease, not character defect</a:t>
            </a:r>
          </a:p>
          <a:p>
            <a:pPr lvl="0"/>
            <a:r>
              <a:rPr lang="en-US" sz="2800" dirty="0" smtClean="0"/>
              <a:t>Political Perspectives </a:t>
            </a:r>
          </a:p>
          <a:p>
            <a:pPr lvl="1"/>
            <a:r>
              <a:rPr lang="en-US" sz="2400" dirty="0" smtClean="0"/>
              <a:t>Implications of legalization/ decriminalization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7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SW Career in Substance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610600" cy="44196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600" dirty="0" smtClean="0"/>
              <a:t>Job growth expected to be much faster than the average for all careers through 2020</a:t>
            </a:r>
          </a:p>
          <a:p>
            <a:pPr lvl="1"/>
            <a:r>
              <a:rPr lang="en-US" sz="2400" dirty="0" smtClean="0"/>
              <a:t>new laws require treatment programs instead of jail</a:t>
            </a:r>
          </a:p>
          <a:p>
            <a:pPr lvl="1"/>
            <a:endParaRPr lang="en-US" sz="2400" dirty="0" smtClean="0"/>
          </a:p>
          <a:p>
            <a:pPr lvl="0"/>
            <a:r>
              <a:rPr lang="en-US" sz="2600" dirty="0" smtClean="0"/>
              <a:t>Returning veterans with mental disorders (i.e. PTSD) at risk of drinking more alcohol to cope with stress</a:t>
            </a:r>
          </a:p>
          <a:p>
            <a:pPr lvl="1"/>
            <a:r>
              <a:rPr lang="en-US" sz="2400" dirty="0" smtClean="0"/>
              <a:t>VA may need more substance use social workers </a:t>
            </a:r>
          </a:p>
          <a:p>
            <a:pPr lvl="1"/>
            <a:endParaRPr lang="en-US" sz="2400" dirty="0" smtClean="0"/>
          </a:p>
          <a:p>
            <a:pPr lvl="0"/>
            <a:r>
              <a:rPr lang="en-US" sz="2600" dirty="0" smtClean="0"/>
              <a:t>Aging baby boomers may abuse not only alcohol but also illicit drugs such as cocaine, heroin, marijuana</a:t>
            </a:r>
          </a:p>
          <a:p>
            <a:pPr lvl="1"/>
            <a:r>
              <a:rPr lang="en-US" sz="2400" dirty="0" smtClean="0"/>
              <a:t>stress of transitioning into older adulthood may exacerbate this 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05000"/>
            <a:ext cx="8686800" cy="28193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Chapter 10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Substance Use and </a:t>
            </a:r>
            <a:r>
              <a:rPr lang="en-US" dirty="0" smtClean="0"/>
              <a:t>Addiction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/ Substance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4724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SW contributions to multidisciplinary team</a:t>
            </a:r>
          </a:p>
          <a:p>
            <a:pPr lvl="1"/>
            <a:r>
              <a:rPr lang="en-US" sz="2400" dirty="0" smtClean="0"/>
              <a:t>consider the person in their environment</a:t>
            </a:r>
          </a:p>
          <a:p>
            <a:pPr lvl="1"/>
            <a:r>
              <a:rPr lang="en-US" sz="2400" dirty="0" smtClean="0"/>
              <a:t>advocate for timely access to rehab treatment</a:t>
            </a:r>
          </a:p>
          <a:p>
            <a:pPr lvl="1"/>
            <a:r>
              <a:rPr lang="en-US" sz="2400" dirty="0" smtClean="0"/>
              <a:t>provide resources for follow-up community services</a:t>
            </a:r>
          </a:p>
          <a:p>
            <a:pPr lvl="1"/>
            <a:r>
              <a:rPr lang="en-US" sz="2400" dirty="0" smtClean="0"/>
              <a:t>offer hope</a:t>
            </a:r>
          </a:p>
          <a:p>
            <a:r>
              <a:rPr lang="en-US" sz="2800" dirty="0" smtClean="0"/>
              <a:t>SW contributions to clients</a:t>
            </a:r>
          </a:p>
          <a:p>
            <a:pPr lvl="1"/>
            <a:r>
              <a:rPr lang="en-US" sz="2400" dirty="0" smtClean="0"/>
              <a:t>skills in motivational interviewing</a:t>
            </a:r>
          </a:p>
          <a:p>
            <a:pPr lvl="1"/>
            <a:r>
              <a:rPr lang="en-US" sz="2400" dirty="0" smtClean="0"/>
              <a:t>understanding of 12-step principles</a:t>
            </a:r>
          </a:p>
          <a:p>
            <a:pPr lvl="1"/>
            <a:r>
              <a:rPr lang="en-US" sz="2400" dirty="0" smtClean="0"/>
              <a:t>understanding of change processes</a:t>
            </a:r>
          </a:p>
          <a:p>
            <a:pPr lvl="1"/>
            <a:r>
              <a:rPr lang="en-US" sz="2400" dirty="0" smtClean="0"/>
              <a:t>establish trusting relationships</a:t>
            </a:r>
          </a:p>
          <a:p>
            <a:pPr lvl="1"/>
            <a:r>
              <a:rPr lang="en-US" sz="2400" dirty="0" smtClean="0"/>
              <a:t>Encourage client growth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7630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Use of substance or behavior that impacts:</a:t>
            </a:r>
          </a:p>
          <a:p>
            <a:pPr lvl="1"/>
            <a:r>
              <a:rPr lang="en-US" sz="2400" dirty="0" smtClean="0"/>
              <a:t>Relationships</a:t>
            </a:r>
          </a:p>
          <a:p>
            <a:pPr lvl="1"/>
            <a:r>
              <a:rPr lang="en-US" sz="2400" dirty="0" smtClean="0"/>
              <a:t>Ability to function</a:t>
            </a:r>
          </a:p>
          <a:p>
            <a:pPr lvl="1"/>
            <a:r>
              <a:rPr lang="en-US" sz="2400" dirty="0" smtClean="0"/>
              <a:t>Ability to cope with ordinary tasks and activities</a:t>
            </a:r>
          </a:p>
          <a:p>
            <a:pPr lvl="1"/>
            <a:r>
              <a:rPr lang="en-US" sz="2400" dirty="0" smtClean="0"/>
              <a:t>Thoughts</a:t>
            </a:r>
          </a:p>
          <a:p>
            <a:pPr lvl="1"/>
            <a:r>
              <a:rPr lang="en-US" sz="2400" dirty="0" smtClean="0"/>
              <a:t>Emotions</a:t>
            </a:r>
          </a:p>
          <a:p>
            <a:pPr lvl="1"/>
            <a:r>
              <a:rPr lang="en-US" sz="2400" dirty="0" smtClean="0"/>
              <a:t>Interactions with others</a:t>
            </a:r>
          </a:p>
          <a:p>
            <a:pPr lvl="1"/>
            <a:r>
              <a:rPr lang="en-US" sz="2400" dirty="0" smtClean="0"/>
              <a:t>Family</a:t>
            </a:r>
          </a:p>
          <a:p>
            <a:pPr lvl="1"/>
            <a:r>
              <a:rPr lang="en-US" sz="2400" dirty="0" smtClean="0"/>
              <a:t>Community members</a:t>
            </a:r>
          </a:p>
          <a:p>
            <a:pPr lvl="1"/>
            <a:r>
              <a:rPr lang="en-US" sz="2400" dirty="0" smtClean="0"/>
              <a:t>Psychological state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Substance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Maladaptive patterns of substance use</a:t>
            </a:r>
          </a:p>
          <a:p>
            <a:pPr lvl="1"/>
            <a:r>
              <a:rPr lang="en-US" sz="2400" dirty="0" smtClean="0"/>
              <a:t>despite adverse consequences  </a:t>
            </a:r>
          </a:p>
          <a:p>
            <a:r>
              <a:rPr lang="en-US" sz="2800" dirty="0" smtClean="0"/>
              <a:t>Over 500,000 deaths per year (one in four)</a:t>
            </a:r>
          </a:p>
          <a:p>
            <a:pPr lvl="1"/>
            <a:r>
              <a:rPr lang="en-US" sz="2400" dirty="0" smtClean="0"/>
              <a:t>drug overdoses, teen suicides, traffic fatalities, murders </a:t>
            </a:r>
          </a:p>
          <a:p>
            <a:r>
              <a:rPr lang="en-US" sz="2800" dirty="0" smtClean="0"/>
              <a:t>Rapes, assaults, burglaries, thefts, child abuse  </a:t>
            </a:r>
          </a:p>
          <a:p>
            <a:r>
              <a:rPr lang="en-US" sz="2800" dirty="0" smtClean="0"/>
              <a:t>Healthcare costs </a:t>
            </a:r>
          </a:p>
          <a:p>
            <a:pPr lvl="1"/>
            <a:r>
              <a:rPr lang="en-US" sz="2400" dirty="0" smtClean="0"/>
              <a:t>cancer and cardiopulmonary disease from tobacco</a:t>
            </a:r>
          </a:p>
          <a:p>
            <a:pPr lvl="1"/>
            <a:r>
              <a:rPr lang="en-US" sz="2400" dirty="0" smtClean="0"/>
              <a:t>falls and misuse of prescription drugs</a:t>
            </a:r>
          </a:p>
          <a:p>
            <a:pPr lvl="1"/>
            <a:r>
              <a:rPr lang="en-US" sz="2400" dirty="0" smtClean="0"/>
              <a:t>infections (including HIV) from injecting illicit drugs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Mental Disorder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610600" cy="4800600"/>
          </a:xfrm>
        </p:spPr>
        <p:txBody>
          <a:bodyPr>
            <a:normAutofit/>
          </a:bodyPr>
          <a:lstStyle/>
          <a:p>
            <a:r>
              <a:rPr lang="en-US" sz="2800" i="1" dirty="0" smtClean="0"/>
              <a:t>Diagnostic and Statistical Manual of Mental Disorders </a:t>
            </a:r>
            <a:r>
              <a:rPr lang="en-US" sz="2800" dirty="0" smtClean="0"/>
              <a:t>(DSM-5) definition</a:t>
            </a:r>
            <a:r>
              <a:rPr lang="en-US" sz="2400" dirty="0" smtClean="0"/>
              <a:t>: </a:t>
            </a:r>
          </a:p>
          <a:p>
            <a:pPr lvl="1"/>
            <a:r>
              <a:rPr lang="en-US" sz="2400" dirty="0" smtClean="0"/>
              <a:t>Mental disorder associated with the consumption of a harmful addictive substance  </a:t>
            </a:r>
          </a:p>
          <a:p>
            <a:r>
              <a:rPr lang="en-US" sz="2800" dirty="0" smtClean="0"/>
              <a:t>Addictive Disorders</a:t>
            </a:r>
          </a:p>
          <a:p>
            <a:pPr lvl="1"/>
            <a:r>
              <a:rPr lang="en-US" sz="2400" dirty="0" smtClean="0"/>
              <a:t>Added</a:t>
            </a:r>
            <a:r>
              <a:rPr lang="en-US" sz="2400" b="1" dirty="0" smtClean="0"/>
              <a:t> </a:t>
            </a:r>
            <a:r>
              <a:rPr lang="en-US" sz="2400" dirty="0" smtClean="0"/>
              <a:t>as a new category based on behavioral, not substance, addictions</a:t>
            </a:r>
          </a:p>
          <a:p>
            <a:pPr lvl="1"/>
            <a:r>
              <a:rPr lang="en-US" sz="2400" dirty="0" smtClean="0"/>
              <a:t>Gambling disorder - only addictive disorder in the DSM-5 </a:t>
            </a:r>
          </a:p>
          <a:p>
            <a:pPr lvl="1"/>
            <a:r>
              <a:rPr lang="en-US" sz="2400" dirty="0" smtClean="0"/>
              <a:t>Research links gambling disorder to substance-related disorders based on their origin in the brain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270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Causes of Substance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6482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Genetics</a:t>
            </a:r>
            <a:endParaRPr lang="en-US" sz="2400" dirty="0" smtClean="0"/>
          </a:p>
          <a:p>
            <a:pPr lvl="1"/>
            <a:r>
              <a:rPr lang="en-US" sz="2400" dirty="0" smtClean="0"/>
              <a:t>Addicting drugs cause physical changes to several areas of the brain</a:t>
            </a:r>
          </a:p>
          <a:p>
            <a:pPr lvl="1"/>
            <a:r>
              <a:rPr lang="en-US" sz="2400" dirty="0" smtClean="0"/>
              <a:t>Addictive tendencies run in families </a:t>
            </a:r>
            <a:endParaRPr lang="en-US" sz="2000" dirty="0" smtClean="0"/>
          </a:p>
          <a:p>
            <a:r>
              <a:rPr lang="en-US" sz="2800" dirty="0" smtClean="0"/>
              <a:t>Environment </a:t>
            </a:r>
          </a:p>
          <a:p>
            <a:pPr lvl="1"/>
            <a:r>
              <a:rPr lang="en-US" sz="2400" dirty="0" smtClean="0"/>
              <a:t>Affects emergence of genetic predispositions</a:t>
            </a:r>
          </a:p>
          <a:p>
            <a:pPr lvl="1"/>
            <a:r>
              <a:rPr lang="en-US" sz="2400" dirty="0" smtClean="0"/>
              <a:t>Impact of culture, family, peer group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Co-Dependency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7244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Other people in the user’s environment may enable the substance abuse</a:t>
            </a:r>
          </a:p>
          <a:p>
            <a:pPr lvl="1"/>
            <a:r>
              <a:rPr lang="en-US" sz="2400" dirty="0" smtClean="0"/>
              <a:t>Relationship between the user and these other people is called codependency  </a:t>
            </a:r>
          </a:p>
          <a:p>
            <a:pPr lvl="0"/>
            <a:r>
              <a:rPr lang="en-US" sz="2800" dirty="0" smtClean="0"/>
              <a:t>Co-dependents/ enablers</a:t>
            </a:r>
          </a:p>
          <a:p>
            <a:pPr lvl="1"/>
            <a:r>
              <a:rPr lang="en-US" sz="2400" dirty="0" smtClean="0"/>
              <a:t>May appear as people pleasers</a:t>
            </a:r>
          </a:p>
          <a:p>
            <a:pPr lvl="1"/>
            <a:r>
              <a:rPr lang="en-US" sz="2400" dirty="0" smtClean="0"/>
              <a:t>Denying themselves and their own needs </a:t>
            </a:r>
          </a:p>
          <a:p>
            <a:pPr lvl="1"/>
            <a:r>
              <a:rPr lang="en-US" sz="2400" dirty="0" smtClean="0"/>
              <a:t>Busy taking care of others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350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Addictive Substances/Behaviors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6482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Alcohol</a:t>
            </a:r>
          </a:p>
          <a:p>
            <a:pPr lvl="0"/>
            <a:r>
              <a:rPr lang="en-US" sz="2800" dirty="0" smtClean="0"/>
              <a:t>Prescription Drugs</a:t>
            </a:r>
          </a:p>
          <a:p>
            <a:pPr lvl="0"/>
            <a:r>
              <a:rPr lang="en-US" sz="2800" dirty="0" smtClean="0"/>
              <a:t>Anabolic Steroids </a:t>
            </a:r>
          </a:p>
          <a:p>
            <a:pPr lvl="0"/>
            <a:r>
              <a:rPr lang="en-US" sz="2800" dirty="0" smtClean="0"/>
              <a:t>Tobacco and Nicotine</a:t>
            </a:r>
          </a:p>
          <a:p>
            <a:pPr lvl="0"/>
            <a:r>
              <a:rPr lang="en-US" sz="2800" dirty="0" smtClean="0"/>
              <a:t>Food and Caffeine</a:t>
            </a:r>
          </a:p>
          <a:p>
            <a:pPr lvl="0"/>
            <a:r>
              <a:rPr lang="en-US" sz="2800" dirty="0" smtClean="0"/>
              <a:t>Gambling</a:t>
            </a:r>
          </a:p>
          <a:p>
            <a:pPr lvl="0"/>
            <a:r>
              <a:rPr lang="en-US" sz="2800" dirty="0" smtClean="0"/>
              <a:t>Sex Addiction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Substance Abuse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7244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Policies influence practices, treatment programs</a:t>
            </a:r>
          </a:p>
          <a:p>
            <a:pPr lvl="0"/>
            <a:r>
              <a:rPr lang="en-US" sz="2800" dirty="0" smtClean="0"/>
              <a:t>Colonial America and early 1800s </a:t>
            </a:r>
          </a:p>
          <a:p>
            <a:pPr lvl="1"/>
            <a:r>
              <a:rPr lang="en-US" sz="2400" dirty="0" smtClean="0"/>
              <a:t>drinking alcohol was accepted, opiates/cocaine legal</a:t>
            </a:r>
          </a:p>
          <a:p>
            <a:pPr lvl="0"/>
            <a:r>
              <a:rPr lang="en-US" sz="2800" dirty="0" smtClean="0"/>
              <a:t>Nineteenth century</a:t>
            </a:r>
          </a:p>
          <a:p>
            <a:pPr lvl="1"/>
            <a:r>
              <a:rPr lang="en-US" sz="2400" dirty="0" smtClean="0"/>
              <a:t>became problematic to use alcohol and become drunk  </a:t>
            </a:r>
          </a:p>
          <a:p>
            <a:pPr lvl="0"/>
            <a:r>
              <a:rPr lang="en-US" sz="2800" dirty="0" smtClean="0"/>
              <a:t>Social work advocacy needed</a:t>
            </a:r>
          </a:p>
          <a:p>
            <a:pPr lvl="1"/>
            <a:r>
              <a:rPr lang="en-US" sz="2400" dirty="0" smtClean="0"/>
              <a:t>ensure that state and federal policies are just and effective in addressing substance abuse issues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10: Substance use and Addictions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35586</TotalTime>
  <Words>1023</Words>
  <Application>Microsoft Office PowerPoint</Application>
  <PresentationFormat>On-screen Show (4:3)</PresentationFormat>
  <Paragraphs>206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Chapter 10  Substance Use and Addiction </vt:lpstr>
      <vt:lpstr>What is Addiction?</vt:lpstr>
      <vt:lpstr>Substance Abuse</vt:lpstr>
      <vt:lpstr> Mental Disorder </vt:lpstr>
      <vt:lpstr>Causes of Substance Abuse</vt:lpstr>
      <vt:lpstr>Co-Dependency</vt:lpstr>
      <vt:lpstr>Addictive Substances/Behaviors</vt:lpstr>
      <vt:lpstr>Substance Abuse Policies</vt:lpstr>
      <vt:lpstr>Social Work and Substance Use</vt:lpstr>
      <vt:lpstr>Prevention</vt:lpstr>
      <vt:lpstr>Substance Abuse Assessment</vt:lpstr>
      <vt:lpstr>Detoxification and Recovery</vt:lpstr>
      <vt:lpstr>Support for Recovery – 4 Areas</vt:lpstr>
      <vt:lpstr>Motivational Interviewing</vt:lpstr>
      <vt:lpstr>Treatments and Interventions</vt:lpstr>
      <vt:lpstr>Diversity and Substance Use</vt:lpstr>
      <vt:lpstr>Advocacy and Substance Use</vt:lpstr>
      <vt:lpstr>SW Career in Substance Use</vt:lpstr>
      <vt:lpstr>Social Work / Substance Abuse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70</cp:revision>
  <dcterms:created xsi:type="dcterms:W3CDTF">2014-09-13T20:15:44Z</dcterms:created>
  <dcterms:modified xsi:type="dcterms:W3CDTF">2015-01-27T20:43:05Z</dcterms:modified>
</cp:coreProperties>
</file>