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75" r:id="rId2"/>
    <p:sldId id="256" r:id="rId3"/>
    <p:sldId id="271" r:id="rId4"/>
    <p:sldId id="270" r:id="rId5"/>
    <p:sldId id="269" r:id="rId6"/>
    <p:sldId id="268" r:id="rId7"/>
    <p:sldId id="267" r:id="rId8"/>
    <p:sldId id="266" r:id="rId9"/>
    <p:sldId id="272" r:id="rId10"/>
    <p:sldId id="265" r:id="rId11"/>
    <p:sldId id="264" r:id="rId12"/>
    <p:sldId id="263" r:id="rId13"/>
    <p:sldId id="262" r:id="rId14"/>
    <p:sldId id="273" r:id="rId15"/>
    <p:sldId id="26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76" d="100"/>
          <a:sy n="76" d="100"/>
        </p:scale>
        <p:origin x="-5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4DCD26-F9CB-4286-9A2F-71B631491F5B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F5617B-DD6C-45A1-AF94-8879E4C213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36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562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525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059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132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429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393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179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764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372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503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854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075" name="Picture 3" descr="C:\Users\ISRC\Downloads\Cox_Intro_SocialWork_PPT_template2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36818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ISRC\Downloads\Cox_Intro_SocialWork_PPT_templat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652723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350838"/>
          </a:xfrm>
        </p:spPr>
        <p:txBody>
          <a:bodyPr>
            <a:normAutofit fontScale="90000"/>
          </a:bodyPr>
          <a:lstStyle/>
          <a:p>
            <a:pPr lvl="0"/>
            <a:r>
              <a:rPr lang="en-US" sz="4400" dirty="0" smtClean="0"/>
              <a:t>Cause Advocacy Today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4953000"/>
          </a:xfrm>
        </p:spPr>
        <p:txBody>
          <a:bodyPr>
            <a:normAutofit/>
          </a:bodyPr>
          <a:lstStyle/>
          <a:p>
            <a:pPr lvl="1"/>
            <a:r>
              <a:rPr lang="en-US" sz="2800" dirty="0" smtClean="0"/>
              <a:t>2008 election of President Barack Obama</a:t>
            </a:r>
          </a:p>
          <a:p>
            <a:pPr lvl="2"/>
            <a:r>
              <a:rPr lang="en-US" sz="2400" dirty="0" smtClean="0"/>
              <a:t>Renewed inspiration for advocacy</a:t>
            </a:r>
          </a:p>
          <a:p>
            <a:pPr lvl="2"/>
            <a:r>
              <a:rPr lang="en-US" sz="2400" dirty="0" smtClean="0"/>
              <a:t>Obama ran for office on a platform of social change  </a:t>
            </a:r>
          </a:p>
          <a:p>
            <a:pPr lvl="1"/>
            <a:r>
              <a:rPr lang="en-US" sz="2800" dirty="0" smtClean="0"/>
              <a:t>Issues </a:t>
            </a:r>
            <a:r>
              <a:rPr lang="en-US" sz="2400" dirty="0" smtClean="0"/>
              <a:t>	</a:t>
            </a:r>
          </a:p>
          <a:p>
            <a:pPr lvl="2"/>
            <a:r>
              <a:rPr lang="en-US" sz="2400" dirty="0" smtClean="0"/>
              <a:t>Health care reform, LGBT rights, services for veterans, immigrants, housing, older adults, HIV/AIDS, substance abuse, mental health, environmental concerns such as climate change</a:t>
            </a:r>
          </a:p>
          <a:p>
            <a:pPr lvl="1"/>
            <a:r>
              <a:rPr lang="en-US" sz="2800" dirty="0" smtClean="0"/>
              <a:t>Cause advocacy</a:t>
            </a:r>
          </a:p>
          <a:p>
            <a:pPr lvl="2"/>
            <a:r>
              <a:rPr lang="en-US" sz="2400" dirty="0" smtClean="0"/>
              <a:t>part of professional social work identity</a:t>
            </a:r>
          </a:p>
          <a:p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4: Advocacy in Social Work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304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Cost of Advocacy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763000" cy="4953000"/>
          </a:xfrm>
        </p:spPr>
        <p:txBody>
          <a:bodyPr>
            <a:normAutofit/>
          </a:bodyPr>
          <a:lstStyle/>
          <a:p>
            <a:pPr lvl="0"/>
            <a:r>
              <a:rPr lang="en-US" sz="2800" dirty="0" smtClean="0"/>
              <a:t>Potential to deplete resources, work against the cause</a:t>
            </a:r>
          </a:p>
          <a:p>
            <a:pPr lvl="1"/>
            <a:r>
              <a:rPr lang="en-US" sz="2400" dirty="0" smtClean="0"/>
              <a:t>bad publicity, adverse effects, false hope</a:t>
            </a:r>
          </a:p>
          <a:p>
            <a:pPr lvl="0"/>
            <a:r>
              <a:rPr lang="en-US" sz="2800" dirty="0" smtClean="0"/>
              <a:t>Expenses related to advocacy activities</a:t>
            </a:r>
          </a:p>
          <a:p>
            <a:pPr lvl="1"/>
            <a:r>
              <a:rPr lang="en-US" sz="2400" dirty="0" smtClean="0"/>
              <a:t>value of each person’s time to engage in research, analyze and draft policies, attend meetings, develop media strategies, lobby, organize communities, campaign </a:t>
            </a:r>
          </a:p>
          <a:p>
            <a:pPr lvl="0"/>
            <a:r>
              <a:rPr lang="en-US" sz="2800" dirty="0" smtClean="0"/>
              <a:t>Evaluation of benefits </a:t>
            </a:r>
          </a:p>
          <a:p>
            <a:pPr lvl="1"/>
            <a:r>
              <a:rPr lang="en-US" sz="2400" dirty="0" smtClean="0"/>
              <a:t>clearly define the criteria for success</a:t>
            </a:r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4: Advocacy in Social Work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7924800" cy="1143000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A Model for Dynamic Advocacy	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686800" cy="4953000"/>
          </a:xfrm>
        </p:spPr>
        <p:txBody>
          <a:bodyPr>
            <a:normAutofit/>
          </a:bodyPr>
          <a:lstStyle/>
          <a:p>
            <a:pPr lvl="0"/>
            <a:r>
              <a:rPr lang="en-US" sz="2800" dirty="0" smtClean="0"/>
              <a:t>Advocacy Practice and Policy Model</a:t>
            </a:r>
            <a:endParaRPr lang="en-US" sz="2400" dirty="0" smtClean="0"/>
          </a:p>
          <a:p>
            <a:pPr lvl="1"/>
            <a:r>
              <a:rPr lang="en-US" sz="2400" dirty="0" smtClean="0"/>
              <a:t>Systems Theory</a:t>
            </a:r>
            <a:endParaRPr lang="en-US" sz="2000" dirty="0" smtClean="0"/>
          </a:p>
          <a:p>
            <a:pPr lvl="1"/>
            <a:r>
              <a:rPr lang="en-US" sz="2400" dirty="0" smtClean="0"/>
              <a:t>Empowerment Theory</a:t>
            </a:r>
            <a:endParaRPr lang="en-US" sz="2000" dirty="0" smtClean="0"/>
          </a:p>
          <a:p>
            <a:pPr lvl="1"/>
            <a:r>
              <a:rPr lang="en-US" sz="2400" dirty="0" smtClean="0"/>
              <a:t>Strengths Perspective</a:t>
            </a:r>
            <a:endParaRPr lang="en-US" sz="2000" dirty="0" smtClean="0"/>
          </a:p>
          <a:p>
            <a:pPr lvl="1"/>
            <a:r>
              <a:rPr lang="en-US" sz="2400" dirty="0" smtClean="0"/>
              <a:t>Ecological Perspective</a:t>
            </a:r>
            <a:endParaRPr lang="en-US" sz="2000" dirty="0" smtClean="0"/>
          </a:p>
          <a:p>
            <a:pPr lvl="0"/>
            <a:r>
              <a:rPr lang="en-US" sz="2800" dirty="0" smtClean="0"/>
              <a:t>The Cycle of Advocacy</a:t>
            </a:r>
            <a:endParaRPr lang="en-US" sz="2400" dirty="0" smtClean="0"/>
          </a:p>
          <a:p>
            <a:pPr lvl="1"/>
            <a:r>
              <a:rPr lang="en-US" sz="2400" dirty="0" smtClean="0"/>
              <a:t>Change process for generalist practice adapts to guide social work advocacy + link practice goals/outcomes</a:t>
            </a:r>
            <a:endParaRPr lang="en-US" sz="2000" dirty="0" smtClean="0"/>
          </a:p>
          <a:p>
            <a:pPr lvl="2"/>
            <a:r>
              <a:rPr lang="en-US" sz="2400" dirty="0" smtClean="0"/>
              <a:t>Engagement, Assessment, Planning, Implementation, Evaluation</a:t>
            </a:r>
            <a:endParaRPr lang="en-US" sz="2000" dirty="0" smtClean="0"/>
          </a:p>
          <a:p>
            <a:pPr lvl="2"/>
            <a:r>
              <a:rPr lang="en-US" sz="2400" dirty="0" smtClean="0"/>
              <a:t>Connection between evaluation and assessment</a:t>
            </a:r>
          </a:p>
          <a:p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4: Advocacy in Social Work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The Advocacy Model in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76400"/>
            <a:ext cx="9144000" cy="4724400"/>
          </a:xfrm>
        </p:spPr>
        <p:txBody>
          <a:bodyPr>
            <a:normAutofit/>
          </a:bodyPr>
          <a:lstStyle/>
          <a:p>
            <a:pPr lvl="0"/>
            <a:r>
              <a:rPr lang="en-US" sz="2800" dirty="0" smtClean="0"/>
              <a:t>		</a:t>
            </a:r>
            <a:endParaRPr lang="en-US" sz="2400" dirty="0" smtClean="0"/>
          </a:p>
          <a:p>
            <a:pPr lvl="1"/>
            <a:r>
              <a:rPr lang="en-US" sz="2400" dirty="0" smtClean="0"/>
              <a:t>Advocacy includes actions taken to defend or represent others in order to advance a cause that will promote social justice</a:t>
            </a:r>
            <a:endParaRPr lang="en-US" sz="2000" dirty="0" smtClean="0"/>
          </a:p>
          <a:p>
            <a:pPr lvl="1"/>
            <a:r>
              <a:rPr lang="en-US" sz="2400" dirty="0" smtClean="0"/>
              <a:t>Social workers promote fairness, secure needed resources, and empower people (especially members of disadvantaged groups) to have an active influence on decision-making. </a:t>
            </a:r>
            <a:endParaRPr lang="en-US" sz="2000" dirty="0" smtClean="0"/>
          </a:p>
          <a:p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4: Advocacy in Social Work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 fontScale="90000"/>
          </a:bodyPr>
          <a:lstStyle/>
          <a:p>
            <a:pPr lvl="1" algn="l" rtl="0">
              <a:spcBef>
                <a:spcPct val="0"/>
              </a:spcBef>
            </a:pPr>
            <a:r>
              <a:rPr lang="en-US" sz="4000" dirty="0" smtClean="0"/>
              <a:t>Advocacy Activities/ Efforts to </a:t>
            </a:r>
            <a:br>
              <a:rPr lang="en-US" sz="4000" dirty="0" smtClean="0"/>
            </a:br>
            <a:r>
              <a:rPr lang="en-US" sz="4000" dirty="0" smtClean="0"/>
              <a:t>Advance Policy Development </a:t>
            </a:r>
            <a:r>
              <a:rPr lang="en-US" sz="2400" dirty="0" smtClean="0"/>
              <a:t>	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-533400" y="1981200"/>
            <a:ext cx="9982200" cy="4462272"/>
          </a:xfrm>
        </p:spPr>
        <p:txBody>
          <a:bodyPr>
            <a:normAutofit fontScale="92500" lnSpcReduction="10000"/>
          </a:bodyPr>
          <a:lstStyle/>
          <a:p>
            <a:pPr lvl="2"/>
            <a:r>
              <a:rPr lang="en-US" sz="2400" dirty="0" smtClean="0"/>
              <a:t>Supporting clients in court </a:t>
            </a:r>
            <a:endParaRPr lang="en-US" sz="2000" dirty="0" smtClean="0"/>
          </a:p>
          <a:p>
            <a:pPr lvl="2"/>
            <a:r>
              <a:rPr lang="en-US" sz="2400" dirty="0" smtClean="0"/>
              <a:t>Promoting human rights and dignity in everyday life</a:t>
            </a:r>
            <a:endParaRPr lang="en-US" sz="2000" dirty="0" smtClean="0"/>
          </a:p>
          <a:p>
            <a:pPr lvl="2"/>
            <a:r>
              <a:rPr lang="en-US" sz="2400" dirty="0" smtClean="0"/>
              <a:t>Educating clients to advocate on their own behalf</a:t>
            </a:r>
            <a:endParaRPr lang="en-US" sz="2000" dirty="0" smtClean="0"/>
          </a:p>
          <a:p>
            <a:pPr lvl="2"/>
            <a:r>
              <a:rPr lang="en-US" sz="2400" dirty="0" smtClean="0"/>
              <a:t>Working to change policies and practices in an organization</a:t>
            </a:r>
            <a:endParaRPr lang="en-US" sz="2000" dirty="0" smtClean="0"/>
          </a:p>
          <a:p>
            <a:pPr lvl="2"/>
            <a:r>
              <a:rPr lang="en-US" sz="2400" dirty="0" smtClean="0"/>
              <a:t>Making organizations accountable</a:t>
            </a:r>
            <a:endParaRPr lang="en-US" sz="2000" dirty="0" smtClean="0"/>
          </a:p>
          <a:p>
            <a:pPr lvl="2"/>
            <a:r>
              <a:rPr lang="en-US" sz="2400" dirty="0" smtClean="0"/>
              <a:t>Improving service delivery systems</a:t>
            </a:r>
            <a:endParaRPr lang="en-US" sz="2000" dirty="0" smtClean="0"/>
          </a:p>
          <a:p>
            <a:pPr lvl="2"/>
            <a:r>
              <a:rPr lang="en-US" sz="2400" dirty="0" smtClean="0"/>
              <a:t>Creating new functions within organizations and communities</a:t>
            </a:r>
            <a:endParaRPr lang="en-US" sz="2000" dirty="0" smtClean="0"/>
          </a:p>
          <a:p>
            <a:pPr lvl="2"/>
            <a:r>
              <a:rPr lang="en-US" sz="2400" dirty="0" smtClean="0"/>
              <a:t>Educating people about important social issues</a:t>
            </a:r>
            <a:endParaRPr lang="en-US" sz="2000" dirty="0" smtClean="0"/>
          </a:p>
          <a:p>
            <a:pPr lvl="2"/>
            <a:r>
              <a:rPr lang="en-US" sz="2400" dirty="0" smtClean="0"/>
              <a:t>Conducting research to document needs of disadvantaged</a:t>
            </a:r>
            <a:endParaRPr lang="en-US" sz="2000" dirty="0" smtClean="0"/>
          </a:p>
          <a:p>
            <a:pPr lvl="2"/>
            <a:r>
              <a:rPr lang="en-US" sz="2400" dirty="0" smtClean="0"/>
              <a:t>Campaigning for a new law</a:t>
            </a:r>
            <a:endParaRPr lang="en-US" sz="2000" dirty="0" smtClean="0"/>
          </a:p>
          <a:p>
            <a:pPr lvl="2"/>
            <a:r>
              <a:rPr lang="en-US" sz="2400" dirty="0" smtClean="0"/>
              <a:t>Advancing projects /programs in communities and nationally</a:t>
            </a:r>
            <a:endParaRPr lang="en-US" sz="2000" dirty="0" smtClean="0"/>
          </a:p>
          <a:p>
            <a:pPr lvl="2"/>
            <a:r>
              <a:rPr lang="en-US" sz="2400" dirty="0" smtClean="0"/>
              <a:t>Combating discrimination and oppression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0"/>
            <a:ext cx="9144000" cy="65563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Tenets of Advocacy and Policy Practice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610600" cy="4953000"/>
          </a:xfrm>
        </p:spPr>
        <p:txBody>
          <a:bodyPr>
            <a:normAutofit/>
          </a:bodyPr>
          <a:lstStyle/>
          <a:p>
            <a:pPr lvl="0"/>
            <a:r>
              <a:rPr lang="en-US" sz="2800" dirty="0" smtClean="0"/>
              <a:t>Social and Economic Justice</a:t>
            </a:r>
            <a:endParaRPr lang="en-US" sz="2400" dirty="0" smtClean="0"/>
          </a:p>
          <a:p>
            <a:pPr lvl="1"/>
            <a:r>
              <a:rPr lang="en-US" sz="2400" dirty="0" smtClean="0"/>
              <a:t>Social justice -core value of social work </a:t>
            </a:r>
          </a:p>
          <a:p>
            <a:pPr lvl="0"/>
            <a:r>
              <a:rPr lang="en-US" sz="2800" dirty="0" smtClean="0"/>
              <a:t>Supportive Environment</a:t>
            </a:r>
            <a:endParaRPr lang="en-US" sz="2400" dirty="0" smtClean="0"/>
          </a:p>
          <a:p>
            <a:pPr lvl="1"/>
            <a:r>
              <a:rPr lang="en-US" sz="2400" dirty="0" smtClean="0"/>
              <a:t>Work with client systems</a:t>
            </a:r>
            <a:endParaRPr lang="en-US" sz="2000" dirty="0" smtClean="0"/>
          </a:p>
          <a:p>
            <a:pPr lvl="0"/>
            <a:r>
              <a:rPr lang="en-US" sz="2800" dirty="0" smtClean="0"/>
              <a:t>Human Needs and Rights</a:t>
            </a:r>
          </a:p>
          <a:p>
            <a:pPr lvl="1"/>
            <a:r>
              <a:rPr lang="en-US" sz="2400" dirty="0" smtClean="0"/>
              <a:t>Client needs vs. needs of people in positions of power</a:t>
            </a:r>
          </a:p>
          <a:p>
            <a:pPr lvl="0"/>
            <a:r>
              <a:rPr lang="en-US" sz="2800" dirty="0" smtClean="0"/>
              <a:t>Political Access</a:t>
            </a:r>
            <a:endParaRPr lang="en-US" sz="2400" dirty="0" smtClean="0"/>
          </a:p>
          <a:p>
            <a:pPr lvl="1"/>
            <a:r>
              <a:rPr lang="en-US" sz="2400" dirty="0" smtClean="0"/>
              <a:t>Become politically involved</a:t>
            </a:r>
          </a:p>
          <a:p>
            <a:pPr lvl="1"/>
            <a:r>
              <a:rPr lang="en-US" sz="2400" dirty="0" smtClean="0"/>
              <a:t>Develop political access for clients</a:t>
            </a:r>
            <a:endParaRPr lang="en-US" sz="2000" dirty="0" smtClean="0"/>
          </a:p>
          <a:p>
            <a:pPr lvl="0"/>
            <a:endParaRPr lang="en-US" sz="2400" dirty="0" smtClean="0"/>
          </a:p>
          <a:p>
            <a:pPr lvl="1"/>
            <a:endParaRPr lang="en-US" sz="2400" dirty="0" smtClean="0"/>
          </a:p>
          <a:p>
            <a:pPr lvl="1"/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4: Advocacy in Social Work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209800"/>
            <a:ext cx="8686800" cy="2362199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Chapter </a:t>
            </a:r>
            <a:r>
              <a:rPr lang="en-US" dirty="0" smtClean="0"/>
              <a:t>4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Advocacy in Social Work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2746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Need for Professional Advocates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Social workers connect individuals, families, and communities with the available resources.</a:t>
            </a:r>
          </a:p>
          <a:p>
            <a:r>
              <a:rPr lang="en-US" dirty="0" smtClean="0"/>
              <a:t>When services and resources are unavailable to meet serious needs within communities, social workers advocate for policy and program changes with larger systems – organizations, communities, and society. </a:t>
            </a:r>
          </a:p>
          <a:p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4: Advocacy in Social Work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1984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Power and Social Inequality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Some people have more access to society’s benefits and resources, and some have less.</a:t>
            </a:r>
          </a:p>
          <a:p>
            <a:r>
              <a:rPr lang="en-US" dirty="0" smtClean="0"/>
              <a:t>This creates social inequality.  Social workers combat inequality at many levels.</a:t>
            </a:r>
          </a:p>
          <a:p>
            <a:r>
              <a:rPr lang="en-US" dirty="0" smtClean="0"/>
              <a:t>Social workers aim to empower clients to participate in decision making and the process of determining the best outcomes for themselves.  </a:t>
            </a:r>
          </a:p>
          <a:p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4: Advocacy in Social Work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198438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The Ethics of Advocacy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517" y="1676400"/>
            <a:ext cx="8610600" cy="4648200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Professional mandate and mark of competency.  </a:t>
            </a:r>
          </a:p>
          <a:p>
            <a:pPr lvl="1"/>
            <a:r>
              <a:rPr lang="en-US" sz="2400" dirty="0" smtClean="0"/>
              <a:t>National Association of Social Workers</a:t>
            </a:r>
          </a:p>
          <a:p>
            <a:pPr lvl="1"/>
            <a:r>
              <a:rPr lang="en-US" sz="2400" dirty="0" smtClean="0"/>
              <a:t>International Federation of Social Workers</a:t>
            </a:r>
            <a:endParaRPr lang="en-US" dirty="0" smtClean="0"/>
          </a:p>
          <a:p>
            <a:pPr lvl="0"/>
            <a:r>
              <a:rPr lang="en-US" sz="2800" dirty="0" smtClean="0"/>
              <a:t>Client Self-Determination</a:t>
            </a:r>
            <a:endParaRPr lang="en-US" sz="2400" dirty="0" smtClean="0"/>
          </a:p>
          <a:p>
            <a:pPr lvl="1"/>
            <a:r>
              <a:rPr lang="en-US" sz="2400" dirty="0" smtClean="0"/>
              <a:t>Consumers make their own decisions and choices</a:t>
            </a:r>
            <a:endParaRPr lang="en-US" sz="2000" dirty="0" smtClean="0"/>
          </a:p>
          <a:p>
            <a:pPr lvl="0"/>
            <a:r>
              <a:rPr lang="en-US" sz="2800" dirty="0" smtClean="0"/>
              <a:t>Self-Interest and Advocacy</a:t>
            </a:r>
            <a:endParaRPr lang="en-US" sz="2400" dirty="0" smtClean="0"/>
          </a:p>
          <a:p>
            <a:pPr lvl="1"/>
            <a:r>
              <a:rPr lang="en-US" sz="2400" dirty="0" smtClean="0"/>
              <a:t>Case advocacy vs. Cause advocacy</a:t>
            </a:r>
            <a:endParaRPr lang="en-US" sz="2000" dirty="0" smtClean="0"/>
          </a:p>
          <a:p>
            <a:pPr lvl="0"/>
            <a:r>
              <a:rPr lang="en-US" sz="2800" dirty="0" smtClean="0"/>
              <a:t>Individual Benefit Versus Community Benefit</a:t>
            </a:r>
            <a:endParaRPr lang="en-US" sz="2400" dirty="0" smtClean="0"/>
          </a:p>
          <a:p>
            <a:pPr lvl="1"/>
            <a:r>
              <a:rPr lang="en-US" sz="2400" dirty="0" smtClean="0"/>
              <a:t>Individual Reigns Supreme perspective</a:t>
            </a:r>
            <a:endParaRPr lang="en-US" sz="2000" dirty="0" smtClean="0"/>
          </a:p>
          <a:p>
            <a:pPr lvl="1"/>
            <a:r>
              <a:rPr lang="en-US" sz="2400" dirty="0" smtClean="0"/>
              <a:t>Community Reigns Supreme perspective</a:t>
            </a:r>
            <a:endParaRPr lang="en-US" sz="2000" dirty="0" smtClean="0"/>
          </a:p>
          <a:p>
            <a:pPr lvl="0"/>
            <a:r>
              <a:rPr lang="en-US" sz="2800" dirty="0" smtClean="0"/>
              <a:t>Pathways to Community Benefit</a:t>
            </a:r>
            <a:endParaRPr lang="en-US" sz="2400" dirty="0" smtClean="0"/>
          </a:p>
          <a:p>
            <a:pPr lvl="1"/>
            <a:r>
              <a:rPr lang="en-US" sz="2400" dirty="0" smtClean="0"/>
              <a:t>Provide access to resources, rights, and opportunities.</a:t>
            </a:r>
            <a:endParaRPr lang="en-US" sz="2000" dirty="0" smtClean="0"/>
          </a:p>
          <a:p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4: Advocacy in Social Work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427038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Human Aspects of Helping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686800" cy="4953000"/>
          </a:xfrm>
        </p:spPr>
        <p:txBody>
          <a:bodyPr>
            <a:normAutofit/>
          </a:bodyPr>
          <a:lstStyle/>
          <a:p>
            <a:pPr lvl="0"/>
            <a:r>
              <a:rPr lang="en-US" sz="2800" dirty="0" smtClean="0"/>
              <a:t>Emotional and Rational aspects</a:t>
            </a:r>
          </a:p>
          <a:p>
            <a:pPr lvl="0"/>
            <a:r>
              <a:rPr lang="en-US" sz="2800" dirty="0" smtClean="0"/>
              <a:t>Passion </a:t>
            </a:r>
          </a:p>
          <a:p>
            <a:pPr lvl="1"/>
            <a:r>
              <a:rPr lang="en-US" sz="2400" dirty="0" smtClean="0"/>
              <a:t>Powerful asset in promoting change</a:t>
            </a:r>
          </a:p>
          <a:p>
            <a:pPr lvl="1"/>
            <a:r>
              <a:rPr lang="en-US" sz="2400" dirty="0" smtClean="0"/>
              <a:t>Can blur realities associated with a situation or issue  </a:t>
            </a:r>
          </a:p>
          <a:p>
            <a:pPr lvl="0"/>
            <a:r>
              <a:rPr lang="en-US" sz="2800" dirty="0" smtClean="0"/>
              <a:t>Objectivity</a:t>
            </a:r>
          </a:p>
          <a:p>
            <a:pPr lvl="0"/>
            <a:r>
              <a:rPr lang="en-US" sz="2800" dirty="0" smtClean="0"/>
              <a:t>Put clients’ values and interests first </a:t>
            </a:r>
          </a:p>
          <a:p>
            <a:pPr lvl="1"/>
            <a:r>
              <a:rPr lang="en-US" sz="2400" dirty="0" smtClean="0"/>
              <a:t>Provide professional insight concerning the realities, good and bad, associated with proposed change</a:t>
            </a:r>
          </a:p>
          <a:p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4: Advocacy in Social Work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219200"/>
            <a:ext cx="8458200" cy="427038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Social Workers and Social Change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763000" cy="4953000"/>
          </a:xfrm>
        </p:spPr>
        <p:txBody>
          <a:bodyPr>
            <a:normAutofit lnSpcReduction="10000"/>
          </a:bodyPr>
          <a:lstStyle/>
          <a:p>
            <a:pPr lvl="0"/>
            <a:r>
              <a:rPr lang="en-US" sz="2800" dirty="0" smtClean="0"/>
              <a:t>Social work pioneers </a:t>
            </a:r>
            <a:endParaRPr lang="en-US" sz="2400" dirty="0" smtClean="0"/>
          </a:p>
          <a:p>
            <a:pPr lvl="1"/>
            <a:r>
              <a:rPr lang="en-US" sz="2400" dirty="0" smtClean="0"/>
              <a:t>charitable perspective did not creating substantial and sustainable change</a:t>
            </a:r>
            <a:endParaRPr lang="en-US" sz="2000" dirty="0" smtClean="0"/>
          </a:p>
          <a:p>
            <a:pPr lvl="1"/>
            <a:r>
              <a:rPr lang="en-US" sz="2400" dirty="0" smtClean="0"/>
              <a:t>Dorothy Height</a:t>
            </a:r>
            <a:endParaRPr lang="en-US" sz="2000" dirty="0" smtClean="0"/>
          </a:p>
          <a:p>
            <a:pPr lvl="1"/>
            <a:r>
              <a:rPr lang="en-US" sz="2400" dirty="0" smtClean="0"/>
              <a:t>Florence Kelley</a:t>
            </a:r>
            <a:endParaRPr lang="en-US" sz="2000" dirty="0" smtClean="0"/>
          </a:p>
          <a:p>
            <a:pPr lvl="1"/>
            <a:r>
              <a:rPr lang="en-US" sz="2400" dirty="0" smtClean="0"/>
              <a:t>Whitney Young</a:t>
            </a:r>
            <a:endParaRPr lang="en-US" sz="2000" dirty="0" smtClean="0"/>
          </a:p>
          <a:p>
            <a:pPr lvl="0"/>
            <a:r>
              <a:rPr lang="en-US" sz="2800" dirty="0" smtClean="0"/>
              <a:t>Cause and Function</a:t>
            </a:r>
            <a:endParaRPr lang="en-US" sz="2400" dirty="0" smtClean="0"/>
          </a:p>
          <a:p>
            <a:pPr lvl="1"/>
            <a:r>
              <a:rPr lang="en-US" sz="2400" dirty="0" smtClean="0"/>
              <a:t>Community practice, social action, leadership</a:t>
            </a:r>
          </a:p>
          <a:p>
            <a:pPr lvl="1"/>
            <a:r>
              <a:rPr lang="en-US" sz="2400" dirty="0" smtClean="0"/>
              <a:t>Create social change, lead social movements</a:t>
            </a:r>
          </a:p>
          <a:p>
            <a:pPr lvl="1"/>
            <a:r>
              <a:rPr lang="en-US" sz="2400" dirty="0" smtClean="0"/>
              <a:t>Move identity of social workers away from “simple helper” toward agent for systemic change.  </a:t>
            </a:r>
          </a:p>
          <a:p>
            <a:pPr lvl="1"/>
            <a:r>
              <a:rPr lang="en-US" sz="2400" dirty="0" smtClean="0"/>
              <a:t>Objectivity vs. emotion   </a:t>
            </a:r>
            <a:endParaRPr lang="en-US" sz="2000" dirty="0" smtClean="0"/>
          </a:p>
          <a:p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4: Advocacy in Social Work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95400"/>
            <a:ext cx="8229600" cy="427038"/>
          </a:xfrm>
        </p:spPr>
        <p:txBody>
          <a:bodyPr>
            <a:normAutofit fontScale="90000"/>
          </a:bodyPr>
          <a:lstStyle/>
          <a:p>
            <a:pPr lvl="0"/>
            <a:r>
              <a:rPr lang="en-US" sz="4400" dirty="0" smtClean="0"/>
              <a:t>Responses to Hard Times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4953000"/>
          </a:xfrm>
        </p:spPr>
        <p:txBody>
          <a:bodyPr>
            <a:normAutofit/>
          </a:bodyPr>
          <a:lstStyle/>
          <a:p>
            <a:pPr lvl="1"/>
            <a:r>
              <a:rPr lang="en-US" sz="2800" dirty="0" smtClean="0"/>
              <a:t>Great Depression of the 1930s</a:t>
            </a:r>
          </a:p>
          <a:p>
            <a:pPr lvl="2"/>
            <a:r>
              <a:rPr lang="en-US" sz="2400" dirty="0" smtClean="0"/>
              <a:t>Social and economic conditions challenged prevailing assumptions about public assistance and the belief in individual responsibility.  </a:t>
            </a:r>
          </a:p>
          <a:p>
            <a:pPr lvl="1"/>
            <a:r>
              <a:rPr lang="en-US" sz="2800" dirty="0" smtClean="0"/>
              <a:t>1964 – </a:t>
            </a:r>
          </a:p>
          <a:p>
            <a:pPr lvl="2"/>
            <a:r>
              <a:rPr lang="en-US" sz="2600" dirty="0" smtClean="0"/>
              <a:t>President Lyndon B. Johnson’s War on Poverty</a:t>
            </a:r>
          </a:p>
          <a:p>
            <a:pPr lvl="3"/>
            <a:r>
              <a:rPr lang="en-US" sz="2400" dirty="0" smtClean="0"/>
              <a:t>Volunteers In Service To America (VISTA) – domestic Peace Corps</a:t>
            </a:r>
          </a:p>
          <a:p>
            <a:pPr lvl="3"/>
            <a:r>
              <a:rPr lang="en-US" sz="2400" dirty="0" smtClean="0"/>
              <a:t>Job Corps – job training for school dropouts</a:t>
            </a:r>
          </a:p>
          <a:p>
            <a:pPr lvl="3"/>
            <a:r>
              <a:rPr lang="en-US" sz="2400" dirty="0" smtClean="0"/>
              <a:t>Head Start – low income preschool</a:t>
            </a:r>
          </a:p>
          <a:p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4: Advocacy in Social Work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427038"/>
          </a:xfrm>
        </p:spPr>
        <p:txBody>
          <a:bodyPr>
            <a:normAutofit fontScale="90000"/>
          </a:bodyPr>
          <a:lstStyle/>
          <a:p>
            <a:pPr lvl="0"/>
            <a:r>
              <a:rPr lang="en-US" sz="4400" dirty="0" smtClean="0"/>
              <a:t>Responses to Hard Times cont.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4953000"/>
          </a:xfrm>
        </p:spPr>
        <p:txBody>
          <a:bodyPr>
            <a:normAutofit/>
          </a:bodyPr>
          <a:lstStyle/>
          <a:p>
            <a:pPr lvl="1"/>
            <a:r>
              <a:rPr lang="en-US" sz="2800" dirty="0" smtClean="0"/>
              <a:t>Mid-1960s to 1970s </a:t>
            </a:r>
          </a:p>
          <a:p>
            <a:pPr lvl="2"/>
            <a:r>
              <a:rPr lang="en-US" sz="2400" dirty="0" smtClean="0"/>
              <a:t>Civil Rights</a:t>
            </a:r>
          </a:p>
          <a:p>
            <a:pPr lvl="2"/>
            <a:r>
              <a:rPr lang="en-US" sz="2400" dirty="0" smtClean="0"/>
              <a:t>Vietnam War</a:t>
            </a:r>
          </a:p>
          <a:p>
            <a:pPr lvl="2"/>
            <a:r>
              <a:rPr lang="en-US" sz="2400" dirty="0" smtClean="0"/>
              <a:t>Women’s Rights</a:t>
            </a:r>
          </a:p>
          <a:p>
            <a:pPr lvl="1"/>
            <a:r>
              <a:rPr lang="en-US" sz="2800" dirty="0" smtClean="0"/>
              <a:t>1980s </a:t>
            </a:r>
          </a:p>
          <a:p>
            <a:pPr lvl="2"/>
            <a:r>
              <a:rPr lang="en-US" sz="2400" dirty="0" smtClean="0"/>
              <a:t>President Reagan’s tax reforms</a:t>
            </a:r>
          </a:p>
          <a:p>
            <a:pPr lvl="2"/>
            <a:r>
              <a:rPr lang="en-US" sz="2400" dirty="0" smtClean="0"/>
              <a:t>Substance abuse</a:t>
            </a:r>
          </a:p>
          <a:p>
            <a:pPr lvl="2"/>
            <a:r>
              <a:rPr lang="en-US" sz="2400" dirty="0" smtClean="0"/>
              <a:t>Homelessness</a:t>
            </a:r>
          </a:p>
          <a:p>
            <a:pPr lvl="2"/>
            <a:r>
              <a:rPr lang="en-US" sz="2400" dirty="0" smtClean="0"/>
              <a:t>Sexually transmitted diseases </a:t>
            </a:r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4: Advocacy in Social Work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6431</TotalTime>
  <Words>777</Words>
  <Application>Microsoft Office PowerPoint</Application>
  <PresentationFormat>On-screen Show (4:3)</PresentationFormat>
  <Paragraphs>135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Chapter 4   Advocacy in Social Work</vt:lpstr>
      <vt:lpstr>Need for Professional Advocates  </vt:lpstr>
      <vt:lpstr>Power and Social Inequality </vt:lpstr>
      <vt:lpstr>The Ethics of Advocacy </vt:lpstr>
      <vt:lpstr>Human Aspects of Helping </vt:lpstr>
      <vt:lpstr>Social Workers and Social Change </vt:lpstr>
      <vt:lpstr>Responses to Hard Times </vt:lpstr>
      <vt:lpstr>Responses to Hard Times cont. </vt:lpstr>
      <vt:lpstr>Cause Advocacy Today </vt:lpstr>
      <vt:lpstr>The Cost of Advocacy </vt:lpstr>
      <vt:lpstr>  A Model for Dynamic Advocacy  </vt:lpstr>
      <vt:lpstr>The Advocacy Model in Action</vt:lpstr>
      <vt:lpstr>Advocacy Activities/ Efforts to  Advance Policy Development   </vt:lpstr>
      <vt:lpstr>Tenets of Advocacy and Policy Practice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   The Social Work Profession</dc:title>
  <dc:creator>ISRC</dc:creator>
  <cp:lastModifiedBy>Berbeo, Lucy</cp:lastModifiedBy>
  <cp:revision>25</cp:revision>
  <dcterms:created xsi:type="dcterms:W3CDTF">2014-09-13T20:15:44Z</dcterms:created>
  <dcterms:modified xsi:type="dcterms:W3CDTF">2015-01-27T20:33:35Z</dcterms:modified>
</cp:coreProperties>
</file>