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76" r:id="rId6"/>
    <p:sldId id="275" r:id="rId7"/>
    <p:sldId id="274" r:id="rId8"/>
    <p:sldId id="273" r:id="rId9"/>
    <p:sldId id="272" r:id="rId10"/>
    <p:sldId id="271" r:id="rId11"/>
    <p:sldId id="270" r:id="rId12"/>
    <p:sldId id="269" r:id="rId13"/>
    <p:sldId id="268" r:id="rId14"/>
    <p:sldId id="267" r:id="rId15"/>
    <p:sldId id="266" r:id="rId16"/>
    <p:sldId id="265" r:id="rId17"/>
    <p:sldId id="26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1E8F5C-3C63-4ACC-A552-86DF662EE674}" type="datetimeFigureOut">
              <a:rPr lang="en-US" smtClean="0"/>
              <a:pPr/>
              <a:t>12/24/2014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1E8F5C-3C63-4ACC-A552-86DF662EE674}" type="datetimeFigureOut">
              <a:rPr lang="en-US" smtClean="0"/>
              <a:pPr/>
              <a:t>12/24/2014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049FCC-67C5-4C8E-BCFA-820230AA297E}" type="slidenum">
              <a:rPr lang="en-US" smtClean="0"/>
              <a:pPr/>
              <a:t>‹#›</a:t>
            </a:fld>
            <a:endParaRPr lang="en-US"/>
          </a:p>
        </p:txBody>
      </p:sp>
      <p:pic>
        <p:nvPicPr>
          <p:cNvPr id="3075" name="Picture 3" descr="C:\Users\ISRC\Downloads\Cox_Intro_SocialWork_PPT_template2.jpg"/>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C:\Users\ISRC\Downloads\Cox_Intro_SocialWork_PPT_template (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Social Work Values</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457200" y="1676400"/>
            <a:ext cx="8686800" cy="4031873"/>
          </a:xfrm>
          <a:prstGeom prst="rect">
            <a:avLst/>
          </a:prstGeom>
        </p:spPr>
        <p:txBody>
          <a:bodyPr wrap="square">
            <a:spAutoFit/>
          </a:bodyPr>
          <a:lstStyle/>
          <a:p>
            <a:pPr lvl="1"/>
            <a:r>
              <a:rPr lang="en-US" sz="2800" dirty="0" smtClean="0"/>
              <a:t>Prevention </a:t>
            </a:r>
            <a:endParaRPr lang="en-US" sz="2800" dirty="0" smtClean="0"/>
          </a:p>
          <a:p>
            <a:pPr lvl="1"/>
            <a:r>
              <a:rPr lang="en-US" sz="2400" dirty="0" smtClean="0"/>
              <a:t>	</a:t>
            </a:r>
            <a:r>
              <a:rPr lang="en-US" sz="2400" dirty="0" smtClean="0"/>
              <a:t>keep children, </a:t>
            </a:r>
            <a:r>
              <a:rPr lang="en-US" sz="2400" dirty="0" smtClean="0"/>
              <a:t>young adults </a:t>
            </a:r>
            <a:r>
              <a:rPr lang="en-US" sz="2400" dirty="0" smtClean="0"/>
              <a:t>out </a:t>
            </a:r>
            <a:r>
              <a:rPr lang="en-US" sz="2400" dirty="0" smtClean="0"/>
              <a:t>of </a:t>
            </a:r>
            <a:r>
              <a:rPr lang="en-US" sz="2400" dirty="0" smtClean="0"/>
              <a:t>criminal </a:t>
            </a:r>
            <a:r>
              <a:rPr lang="en-US" sz="2400" dirty="0" smtClean="0"/>
              <a:t>justice </a:t>
            </a:r>
            <a:r>
              <a:rPr lang="en-US" sz="2400" dirty="0" smtClean="0"/>
              <a:t>system </a:t>
            </a:r>
            <a:endParaRPr lang="en-US" sz="2400" dirty="0" smtClean="0"/>
          </a:p>
          <a:p>
            <a:pPr lvl="1"/>
            <a:r>
              <a:rPr lang="en-US" sz="2800" dirty="0" smtClean="0"/>
              <a:t>Justice </a:t>
            </a:r>
            <a:endParaRPr lang="en-US" sz="2800" dirty="0" smtClean="0"/>
          </a:p>
          <a:p>
            <a:pPr lvl="1"/>
            <a:r>
              <a:rPr lang="en-US" sz="2400" dirty="0" smtClean="0"/>
              <a:t>	</a:t>
            </a:r>
            <a:r>
              <a:rPr lang="en-US" sz="2400" dirty="0" smtClean="0"/>
              <a:t>Advocate </a:t>
            </a:r>
            <a:r>
              <a:rPr lang="en-US" sz="2400" dirty="0" smtClean="0"/>
              <a:t>for fair and equitable access to information, </a:t>
            </a:r>
            <a:r>
              <a:rPr lang="en-US" sz="2400" dirty="0" smtClean="0"/>
              <a:t>	services</a:t>
            </a:r>
            <a:r>
              <a:rPr lang="en-US" sz="2400" dirty="0" smtClean="0"/>
              <a:t>, and resources across population </a:t>
            </a:r>
            <a:r>
              <a:rPr lang="en-US" sz="2400" dirty="0" smtClean="0"/>
              <a:t>groups</a:t>
            </a:r>
            <a:endParaRPr lang="en-US" sz="2400" dirty="0" smtClean="0"/>
          </a:p>
          <a:p>
            <a:pPr lvl="1"/>
            <a:r>
              <a:rPr lang="en-US" sz="2800" dirty="0" smtClean="0"/>
              <a:t>Dignity </a:t>
            </a:r>
            <a:endParaRPr lang="en-US" sz="2800" dirty="0" smtClean="0"/>
          </a:p>
          <a:p>
            <a:pPr lvl="1"/>
            <a:r>
              <a:rPr lang="en-US" sz="2400" dirty="0" smtClean="0"/>
              <a:t>	</a:t>
            </a:r>
            <a:r>
              <a:rPr lang="en-US" sz="2400" dirty="0" smtClean="0"/>
              <a:t>Treat in </a:t>
            </a:r>
            <a:r>
              <a:rPr lang="en-US" sz="2400" dirty="0" smtClean="0"/>
              <a:t>a respectful and humane </a:t>
            </a:r>
            <a:r>
              <a:rPr lang="en-US" sz="2400" dirty="0" smtClean="0"/>
              <a:t>fashion</a:t>
            </a:r>
          </a:p>
          <a:p>
            <a:pPr lvl="1"/>
            <a:r>
              <a:rPr lang="en-US" sz="2400" dirty="0" smtClean="0"/>
              <a:t>	</a:t>
            </a:r>
            <a:r>
              <a:rPr lang="en-US" sz="2400" dirty="0" smtClean="0"/>
              <a:t>Challenges </a:t>
            </a:r>
            <a:r>
              <a:rPr lang="en-US" sz="2400" dirty="0" smtClean="0"/>
              <a:t>may include mental health, addiction, </a:t>
            </a:r>
            <a:r>
              <a:rPr lang="en-US" sz="2400" dirty="0" smtClean="0"/>
              <a:t>trauma</a:t>
            </a:r>
          </a:p>
          <a:p>
            <a:pPr lvl="1"/>
            <a:r>
              <a:rPr lang="en-US" sz="2800" dirty="0" smtClean="0"/>
              <a:t>Best practices and quality services</a:t>
            </a:r>
          </a:p>
          <a:p>
            <a:pPr lvl="1"/>
            <a:r>
              <a:rPr lang="en-US" sz="2400" dirty="0" smtClean="0"/>
              <a:t>	</a:t>
            </a:r>
            <a:r>
              <a:rPr lang="en-US" sz="2400" dirty="0" smtClean="0"/>
              <a:t>Access to legal representation, mental health services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SW Interactions with CJ System</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228600" y="1600200"/>
            <a:ext cx="8915400" cy="5324535"/>
          </a:xfrm>
          <a:prstGeom prst="rect">
            <a:avLst/>
          </a:prstGeom>
        </p:spPr>
        <p:txBody>
          <a:bodyPr wrap="square">
            <a:spAutoFit/>
          </a:bodyPr>
          <a:lstStyle/>
          <a:p>
            <a:pPr lvl="1"/>
            <a:r>
              <a:rPr lang="en-US" sz="2400" dirty="0" smtClean="0"/>
              <a:t>Police </a:t>
            </a:r>
            <a:endParaRPr lang="en-US" sz="2400" dirty="0" smtClean="0"/>
          </a:p>
          <a:p>
            <a:pPr lvl="2">
              <a:buFont typeface="Arial" pitchFamily="34" charset="0"/>
              <a:buChar char="•"/>
            </a:pPr>
            <a:r>
              <a:rPr lang="en-US" sz="2400" dirty="0" smtClean="0"/>
              <a:t>child </a:t>
            </a:r>
            <a:r>
              <a:rPr lang="en-US" sz="2400" dirty="0" smtClean="0"/>
              <a:t>neglect and abuse </a:t>
            </a:r>
            <a:r>
              <a:rPr lang="en-US" sz="2400" dirty="0" smtClean="0"/>
              <a:t>investigations</a:t>
            </a:r>
          </a:p>
          <a:p>
            <a:pPr lvl="2">
              <a:buFont typeface="Arial" pitchFamily="34" charset="0"/>
              <a:buChar char="•"/>
            </a:pPr>
            <a:r>
              <a:rPr lang="en-US" sz="2400" dirty="0" smtClean="0"/>
              <a:t>victims </a:t>
            </a:r>
            <a:r>
              <a:rPr lang="en-US" sz="2400" dirty="0" smtClean="0"/>
              <a:t>of domestic </a:t>
            </a:r>
            <a:r>
              <a:rPr lang="en-US" sz="2400" dirty="0" smtClean="0"/>
              <a:t>violence  </a:t>
            </a:r>
            <a:endParaRPr lang="en-US" sz="2400" dirty="0" smtClean="0"/>
          </a:p>
          <a:p>
            <a:pPr lvl="1"/>
            <a:r>
              <a:rPr lang="en-US" sz="2400" dirty="0" smtClean="0"/>
              <a:t>Courts </a:t>
            </a:r>
            <a:endParaRPr lang="en-US" sz="2400" dirty="0" smtClean="0"/>
          </a:p>
          <a:p>
            <a:pPr lvl="2">
              <a:buFont typeface="Arial" pitchFamily="34" charset="0"/>
              <a:buChar char="•"/>
            </a:pPr>
            <a:r>
              <a:rPr lang="en-US" sz="2400" dirty="0" smtClean="0"/>
              <a:t>testify in court, psycho-social assessments</a:t>
            </a:r>
            <a:endParaRPr lang="en-US" sz="2400" dirty="0" smtClean="0"/>
          </a:p>
          <a:p>
            <a:pPr lvl="1"/>
            <a:r>
              <a:rPr lang="en-US" sz="2400" dirty="0" smtClean="0"/>
              <a:t>Attorneys </a:t>
            </a:r>
            <a:endParaRPr lang="en-US" sz="2400" dirty="0" smtClean="0"/>
          </a:p>
          <a:p>
            <a:pPr lvl="2">
              <a:buFont typeface="Arial" pitchFamily="34" charset="0"/>
              <a:buChar char="•"/>
            </a:pPr>
            <a:r>
              <a:rPr lang="en-US" sz="2400" dirty="0" smtClean="0"/>
              <a:t>help defense understand </a:t>
            </a:r>
            <a:r>
              <a:rPr lang="en-US" sz="2400" dirty="0" smtClean="0"/>
              <a:t>their </a:t>
            </a:r>
            <a:r>
              <a:rPr lang="en-US" sz="2400" dirty="0" smtClean="0"/>
              <a:t>clients</a:t>
            </a:r>
          </a:p>
          <a:p>
            <a:pPr lvl="2">
              <a:buFont typeface="Arial" pitchFamily="34" charset="0"/>
              <a:buChar char="•"/>
            </a:pPr>
            <a:r>
              <a:rPr lang="en-US" sz="2400" dirty="0" smtClean="0"/>
              <a:t>legislation </a:t>
            </a:r>
            <a:r>
              <a:rPr lang="en-US" sz="2400" dirty="0" smtClean="0"/>
              <a:t>and policies to promote justice and client </a:t>
            </a:r>
            <a:r>
              <a:rPr lang="en-US" sz="2400" dirty="0" smtClean="0"/>
              <a:t>rights</a:t>
            </a:r>
          </a:p>
          <a:p>
            <a:pPr lvl="2">
              <a:buFont typeface="Arial" pitchFamily="34" charset="0"/>
              <a:buChar char="•"/>
            </a:pPr>
            <a:r>
              <a:rPr lang="en-US" sz="2400" dirty="0" smtClean="0"/>
              <a:t>refer </a:t>
            </a:r>
            <a:r>
              <a:rPr lang="en-US" sz="2400" dirty="0" smtClean="0"/>
              <a:t>clients to social workers and social service </a:t>
            </a:r>
            <a:r>
              <a:rPr lang="en-US" sz="2400" dirty="0" smtClean="0"/>
              <a:t>agencies</a:t>
            </a:r>
            <a:endParaRPr lang="en-US" sz="2400" dirty="0" smtClean="0"/>
          </a:p>
          <a:p>
            <a:pPr lvl="1"/>
            <a:r>
              <a:rPr lang="en-US" sz="2400" dirty="0" smtClean="0"/>
              <a:t>Corrections </a:t>
            </a:r>
            <a:endParaRPr lang="en-US" sz="2400" dirty="0" smtClean="0"/>
          </a:p>
          <a:p>
            <a:pPr lvl="2">
              <a:buFont typeface="Arial" pitchFamily="34" charset="0"/>
              <a:buChar char="•"/>
            </a:pPr>
            <a:r>
              <a:rPr lang="en-US" sz="2400" dirty="0" smtClean="0"/>
              <a:t>work with offenders </a:t>
            </a:r>
            <a:r>
              <a:rPr lang="en-US" sz="2400" dirty="0" smtClean="0"/>
              <a:t>and </a:t>
            </a:r>
            <a:r>
              <a:rPr lang="en-US" sz="2400" dirty="0" smtClean="0"/>
              <a:t>family members</a:t>
            </a:r>
          </a:p>
          <a:p>
            <a:pPr lvl="2">
              <a:buFont typeface="Arial" pitchFamily="34" charset="0"/>
              <a:buChar char="•"/>
            </a:pPr>
            <a:r>
              <a:rPr lang="en-US" sz="2400" dirty="0" smtClean="0"/>
              <a:t>collaborate </a:t>
            </a:r>
            <a:r>
              <a:rPr lang="en-US" sz="2400" dirty="0" smtClean="0"/>
              <a:t>with court </a:t>
            </a:r>
            <a:r>
              <a:rPr lang="en-US" sz="2400" dirty="0" smtClean="0"/>
              <a:t>officials, </a:t>
            </a:r>
            <a:r>
              <a:rPr lang="en-US" sz="2400" dirty="0" smtClean="0"/>
              <a:t>probation and parole </a:t>
            </a:r>
            <a:r>
              <a:rPr lang="en-US" sz="2400" dirty="0" smtClean="0"/>
              <a:t>officers</a:t>
            </a:r>
          </a:p>
          <a:p>
            <a:pPr lvl="2">
              <a:buFont typeface="Arial" pitchFamily="34" charset="0"/>
              <a:buChar char="•"/>
            </a:pPr>
            <a:r>
              <a:rPr lang="en-US" sz="2400" dirty="0" smtClean="0"/>
              <a:t>client rights</a:t>
            </a:r>
          </a:p>
          <a:p>
            <a:r>
              <a:rPr lang="en-US" sz="2800" dirty="0" smtClean="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Social Work Perspectives</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600200"/>
            <a:ext cx="8305800" cy="4832092"/>
          </a:xfrm>
          <a:prstGeom prst="rect">
            <a:avLst/>
          </a:prstGeom>
        </p:spPr>
        <p:txBody>
          <a:bodyPr wrap="square">
            <a:spAutoFit/>
          </a:bodyPr>
          <a:lstStyle/>
          <a:p>
            <a:pPr lvl="0"/>
            <a:r>
              <a:rPr lang="en-US" sz="2800" dirty="0" smtClean="0"/>
              <a:t>Victim Assistance Programs </a:t>
            </a:r>
          </a:p>
          <a:p>
            <a:pPr lvl="1"/>
            <a:r>
              <a:rPr lang="en-US" sz="2400" dirty="0" smtClean="0"/>
              <a:t>Restorative justice</a:t>
            </a:r>
            <a:endParaRPr lang="en-US" sz="2400" dirty="0" smtClean="0"/>
          </a:p>
          <a:p>
            <a:pPr lvl="0"/>
            <a:endParaRPr lang="en-US" sz="1400" dirty="0" smtClean="0"/>
          </a:p>
          <a:p>
            <a:pPr lvl="0"/>
            <a:r>
              <a:rPr lang="en-US" sz="2800" dirty="0" smtClean="0"/>
              <a:t>Deviant </a:t>
            </a:r>
            <a:r>
              <a:rPr lang="en-US" sz="2800" dirty="0" smtClean="0"/>
              <a:t>Behavior and Social Status  </a:t>
            </a:r>
          </a:p>
          <a:p>
            <a:pPr lvl="1"/>
            <a:r>
              <a:rPr lang="en-US" sz="2400" dirty="0" smtClean="0"/>
              <a:t>Criminal </a:t>
            </a:r>
            <a:r>
              <a:rPr lang="en-US" sz="2400" dirty="0" smtClean="0"/>
              <a:t>nature of a deviant behavior is </a:t>
            </a:r>
            <a:r>
              <a:rPr lang="en-US" sz="2400" dirty="0" smtClean="0"/>
              <a:t>relative</a:t>
            </a:r>
          </a:p>
          <a:p>
            <a:pPr lvl="1"/>
            <a:r>
              <a:rPr lang="en-US" sz="2400" dirty="0" smtClean="0"/>
              <a:t>Societal </a:t>
            </a:r>
            <a:r>
              <a:rPr lang="en-US" sz="2400" dirty="0" smtClean="0"/>
              <a:t>or community values, norms, and </a:t>
            </a:r>
            <a:r>
              <a:rPr lang="en-US" sz="2400" dirty="0" smtClean="0"/>
              <a:t>standards</a:t>
            </a:r>
          </a:p>
          <a:p>
            <a:pPr lvl="1"/>
            <a:r>
              <a:rPr lang="en-US" sz="2400" dirty="0" smtClean="0"/>
              <a:t>Social </a:t>
            </a:r>
            <a:r>
              <a:rPr lang="en-US" sz="2400" dirty="0" smtClean="0"/>
              <a:t>status and </a:t>
            </a:r>
            <a:r>
              <a:rPr lang="en-US" sz="2400" dirty="0" smtClean="0"/>
              <a:t>perception </a:t>
            </a:r>
          </a:p>
          <a:p>
            <a:pPr lvl="1"/>
            <a:r>
              <a:rPr lang="en-US" sz="2400" dirty="0" smtClean="0"/>
              <a:t> </a:t>
            </a:r>
            <a:endParaRPr lang="en-US" sz="2400" dirty="0" smtClean="0"/>
          </a:p>
          <a:p>
            <a:pPr lvl="0"/>
            <a:r>
              <a:rPr lang="en-US" sz="2800" dirty="0" smtClean="0"/>
              <a:t>Mental Health and Criminal Justice</a:t>
            </a:r>
          </a:p>
          <a:p>
            <a:pPr lvl="1"/>
            <a:r>
              <a:rPr lang="en-US" sz="2400" dirty="0" smtClean="0"/>
              <a:t>Deinstitutionalization of mental health services</a:t>
            </a:r>
          </a:p>
          <a:p>
            <a:pPr lvl="1"/>
            <a:r>
              <a:rPr lang="en-US" sz="2400" dirty="0" smtClean="0"/>
              <a:t>Residence in jail/prison vs. residential mental health services</a:t>
            </a:r>
          </a:p>
          <a:p>
            <a:pPr lvl="1"/>
            <a:r>
              <a:rPr lang="en-US" sz="2400" dirty="0" smtClean="0"/>
              <a:t>Arrested for manifesting symptoms of mental illness</a:t>
            </a:r>
          </a:p>
          <a:p>
            <a:pPr lvl="1"/>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Issues Affecting Children and Youth</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381000" y="1524000"/>
            <a:ext cx="8763000" cy="5139869"/>
          </a:xfrm>
          <a:prstGeom prst="rect">
            <a:avLst/>
          </a:prstGeom>
        </p:spPr>
        <p:txBody>
          <a:bodyPr wrap="square">
            <a:spAutoFit/>
          </a:bodyPr>
          <a:lstStyle/>
          <a:p>
            <a:pPr lvl="0"/>
            <a:r>
              <a:rPr lang="en-US" sz="2800" dirty="0" smtClean="0"/>
              <a:t>Social </a:t>
            </a:r>
            <a:r>
              <a:rPr lang="en-US" sz="2800" dirty="0" smtClean="0"/>
              <a:t>workers support and partner </a:t>
            </a:r>
            <a:r>
              <a:rPr lang="en-US" sz="2800" dirty="0" smtClean="0"/>
              <a:t>with</a:t>
            </a:r>
          </a:p>
          <a:p>
            <a:pPr lvl="1">
              <a:buFont typeface="Arial" pitchFamily="34" charset="0"/>
              <a:buChar char="•"/>
            </a:pPr>
            <a:r>
              <a:rPr lang="en-US" sz="2400" dirty="0" smtClean="0"/>
              <a:t> </a:t>
            </a:r>
            <a:r>
              <a:rPr lang="en-US" sz="2400" dirty="0" smtClean="0"/>
              <a:t>family support and training programs, early childhood intervention programs, offender treatment and victim programs, </a:t>
            </a:r>
            <a:r>
              <a:rPr lang="en-US" sz="2400" dirty="0" smtClean="0"/>
              <a:t>educational </a:t>
            </a:r>
            <a:r>
              <a:rPr lang="en-US" sz="2400" dirty="0" smtClean="0"/>
              <a:t>awareness </a:t>
            </a:r>
            <a:r>
              <a:rPr lang="en-US" sz="2400" dirty="0" smtClean="0"/>
              <a:t>campaigns </a:t>
            </a:r>
          </a:p>
          <a:p>
            <a:pPr lvl="0"/>
            <a:r>
              <a:rPr lang="en-US" sz="2800" dirty="0" smtClean="0"/>
              <a:t>Exposure and Desensitization to </a:t>
            </a:r>
            <a:r>
              <a:rPr lang="en-US" sz="2800" dirty="0" smtClean="0"/>
              <a:t>Violent Behavior </a:t>
            </a:r>
            <a:endParaRPr lang="en-US" sz="2800" dirty="0" smtClean="0"/>
          </a:p>
          <a:p>
            <a:pPr lvl="1">
              <a:buFont typeface="Arial" pitchFamily="34" charset="0"/>
              <a:buChar char="•"/>
            </a:pPr>
            <a:r>
              <a:rPr lang="en-US" sz="2400" dirty="0" smtClean="0"/>
              <a:t>Repeated </a:t>
            </a:r>
            <a:r>
              <a:rPr lang="en-US" sz="2400" dirty="0" smtClean="0"/>
              <a:t>exposure to violence (</a:t>
            </a:r>
            <a:r>
              <a:rPr lang="en-US" sz="2400" dirty="0" err="1" smtClean="0"/>
              <a:t>t.v</a:t>
            </a:r>
            <a:r>
              <a:rPr lang="en-US" sz="2400" dirty="0" smtClean="0"/>
              <a:t>., </a:t>
            </a:r>
            <a:r>
              <a:rPr lang="en-US" sz="2400" dirty="0" smtClean="0"/>
              <a:t>video games, movies, </a:t>
            </a:r>
            <a:r>
              <a:rPr lang="en-US" sz="2400" dirty="0" smtClean="0"/>
              <a:t>music)</a:t>
            </a:r>
          </a:p>
          <a:p>
            <a:pPr lvl="1">
              <a:buFont typeface="Arial" pitchFamily="34" charset="0"/>
              <a:buChar char="•"/>
            </a:pPr>
            <a:r>
              <a:rPr lang="en-US" sz="2400" dirty="0" smtClean="0"/>
              <a:t>Become </a:t>
            </a:r>
            <a:r>
              <a:rPr lang="en-US" sz="2400" dirty="0" smtClean="0"/>
              <a:t>less sensitive to fear about </a:t>
            </a:r>
            <a:r>
              <a:rPr lang="en-US" sz="2400" dirty="0" smtClean="0"/>
              <a:t>acts of violence </a:t>
            </a:r>
          </a:p>
          <a:p>
            <a:pPr lvl="1">
              <a:buFont typeface="Arial" pitchFamily="34" charset="0"/>
              <a:buChar char="•"/>
            </a:pPr>
            <a:r>
              <a:rPr lang="en-US" sz="2400" dirty="0" smtClean="0"/>
              <a:t>Increases risk </a:t>
            </a:r>
            <a:r>
              <a:rPr lang="en-US" sz="2400" dirty="0" smtClean="0"/>
              <a:t>of engaging in violent behavior toward </a:t>
            </a:r>
            <a:r>
              <a:rPr lang="en-US" sz="2400" dirty="0" smtClean="0"/>
              <a:t>others </a:t>
            </a:r>
          </a:p>
          <a:p>
            <a:pPr lvl="0"/>
            <a:r>
              <a:rPr lang="en-US" sz="2800" dirty="0" smtClean="0"/>
              <a:t>Parental Imprisonment</a:t>
            </a:r>
            <a:endParaRPr lang="en-US" sz="2800" dirty="0" smtClean="0"/>
          </a:p>
          <a:p>
            <a:pPr lvl="1">
              <a:buFont typeface="Arial" pitchFamily="34" charset="0"/>
              <a:buChar char="•"/>
            </a:pPr>
            <a:r>
              <a:rPr lang="en-US" sz="2400" dirty="0" smtClean="0"/>
              <a:t>Impact includes loss</a:t>
            </a:r>
            <a:r>
              <a:rPr lang="en-US" sz="2400" dirty="0" smtClean="0"/>
              <a:t>, trauma, lack of understanding, anxiety, frustration, embarrassment, stigma, </a:t>
            </a:r>
            <a:r>
              <a:rPr lang="en-US" sz="2400" dirty="0" smtClean="0"/>
              <a:t>instability</a:t>
            </a:r>
          </a:p>
          <a:p>
            <a:pPr lvl="1">
              <a:buFont typeface="Arial" pitchFamily="34" charset="0"/>
              <a:buChar char="•"/>
            </a:pPr>
            <a:r>
              <a:rPr lang="en-US" sz="2400" dirty="0" smtClean="0"/>
              <a:t>May </a:t>
            </a:r>
            <a:r>
              <a:rPr lang="en-US" sz="2400" dirty="0" smtClean="0"/>
              <a:t>need reassurance that they have not done anything </a:t>
            </a:r>
            <a:r>
              <a:rPr lang="en-US" sz="2400" dirty="0" smtClean="0"/>
              <a:t>wrong</a:t>
            </a:r>
            <a:endParaRPr lang="en-US" sz="2400" dirty="0" smtClean="0"/>
          </a:p>
          <a:p>
            <a:r>
              <a:rPr lang="en-US" sz="2800" dirty="0" smtClean="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
            </a:r>
            <a:br>
              <a:rPr lang="en-US" dirty="0" smtClean="0"/>
            </a:br>
            <a:r>
              <a:rPr lang="en-US" dirty="0" smtClean="0"/>
              <a:t>Diversity </a:t>
            </a:r>
            <a:r>
              <a:rPr lang="en-US" dirty="0" smtClean="0"/>
              <a:t>and Criminal Justice</a:t>
            </a:r>
            <a:br>
              <a:rPr lang="en-US" dirty="0" smtClean="0"/>
            </a:b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457200" y="1447800"/>
            <a:ext cx="8686800" cy="5693866"/>
          </a:xfrm>
          <a:prstGeom prst="rect">
            <a:avLst/>
          </a:prstGeom>
        </p:spPr>
        <p:txBody>
          <a:bodyPr wrap="square">
            <a:spAutoFit/>
          </a:bodyPr>
          <a:lstStyle/>
          <a:p>
            <a:pPr lvl="0"/>
            <a:r>
              <a:rPr lang="en-US" sz="2800" dirty="0" smtClean="0"/>
              <a:t>     Age </a:t>
            </a:r>
          </a:p>
          <a:p>
            <a:pPr lvl="0"/>
            <a:r>
              <a:rPr lang="en-US" sz="2800" dirty="0" smtClean="0"/>
              <a:t>	</a:t>
            </a:r>
            <a:r>
              <a:rPr lang="en-US" sz="2800" dirty="0" smtClean="0"/>
              <a:t>Crime </a:t>
            </a:r>
            <a:r>
              <a:rPr lang="en-US" sz="2800" dirty="0" smtClean="0"/>
              <a:t>rates peak </a:t>
            </a:r>
            <a:r>
              <a:rPr lang="en-US" sz="2800" dirty="0" smtClean="0"/>
              <a:t>in teen years</a:t>
            </a:r>
            <a:endParaRPr lang="en-US" sz="2800" dirty="0" smtClean="0"/>
          </a:p>
          <a:p>
            <a:pPr lvl="0"/>
            <a:r>
              <a:rPr lang="en-US" sz="2800" dirty="0" smtClean="0"/>
              <a:t>     Class </a:t>
            </a:r>
          </a:p>
          <a:p>
            <a:pPr lvl="0"/>
            <a:r>
              <a:rPr lang="en-US" sz="2800" dirty="0" smtClean="0"/>
              <a:t>	</a:t>
            </a:r>
            <a:r>
              <a:rPr lang="en-US" sz="2800" dirty="0" smtClean="0"/>
              <a:t>Affluent vs. poor</a:t>
            </a:r>
            <a:endParaRPr lang="en-US" sz="2800" dirty="0" smtClean="0"/>
          </a:p>
          <a:p>
            <a:pPr lvl="0"/>
            <a:r>
              <a:rPr lang="en-US" sz="2800" dirty="0" smtClean="0"/>
              <a:t>     Ethnicity/Race </a:t>
            </a:r>
          </a:p>
          <a:p>
            <a:pPr lvl="0"/>
            <a:r>
              <a:rPr lang="en-US" sz="2800" dirty="0" smtClean="0"/>
              <a:t>	</a:t>
            </a:r>
            <a:r>
              <a:rPr lang="en-US" sz="2800" dirty="0" smtClean="0"/>
              <a:t>African/Latin </a:t>
            </a:r>
            <a:r>
              <a:rPr lang="en-US" sz="2800" dirty="0" smtClean="0"/>
              <a:t>Americans </a:t>
            </a:r>
            <a:r>
              <a:rPr lang="en-US" sz="2800" dirty="0" smtClean="0"/>
              <a:t>overrepresented</a:t>
            </a:r>
            <a:endParaRPr lang="en-US" sz="2800" dirty="0" smtClean="0"/>
          </a:p>
          <a:p>
            <a:pPr lvl="0"/>
            <a:r>
              <a:rPr lang="en-US" sz="2800" dirty="0" smtClean="0"/>
              <a:t>     Gender</a:t>
            </a:r>
          </a:p>
          <a:p>
            <a:pPr lvl="0"/>
            <a:r>
              <a:rPr lang="en-US" sz="2800" dirty="0" smtClean="0"/>
              <a:t>	</a:t>
            </a:r>
            <a:r>
              <a:rPr lang="en-US" sz="2800" dirty="0" smtClean="0"/>
              <a:t>Women more </a:t>
            </a:r>
            <a:r>
              <a:rPr lang="en-US" sz="2800" dirty="0" smtClean="0"/>
              <a:t>likely </a:t>
            </a:r>
            <a:r>
              <a:rPr lang="en-US" sz="2800" dirty="0" smtClean="0"/>
              <a:t>victims </a:t>
            </a:r>
            <a:r>
              <a:rPr lang="en-US" sz="2800" dirty="0" smtClean="0"/>
              <a:t>than </a:t>
            </a:r>
            <a:r>
              <a:rPr lang="en-US" sz="2800" dirty="0" smtClean="0"/>
              <a:t>offenders</a:t>
            </a:r>
            <a:endParaRPr lang="en-US" sz="2800" dirty="0" smtClean="0"/>
          </a:p>
          <a:p>
            <a:pPr lvl="0"/>
            <a:r>
              <a:rPr lang="en-US" sz="2800" dirty="0" smtClean="0"/>
              <a:t>     Sexual </a:t>
            </a:r>
            <a:r>
              <a:rPr lang="en-US" sz="2800" dirty="0" smtClean="0"/>
              <a:t>Orientation </a:t>
            </a:r>
            <a:endParaRPr lang="en-US" sz="2800" dirty="0" smtClean="0"/>
          </a:p>
          <a:p>
            <a:pPr lvl="0"/>
            <a:r>
              <a:rPr lang="en-US" sz="2800" dirty="0" smtClean="0"/>
              <a:t>	</a:t>
            </a:r>
            <a:r>
              <a:rPr lang="en-US" sz="2800" dirty="0" smtClean="0"/>
              <a:t>LGBT hate crimes</a:t>
            </a:r>
            <a:endParaRPr lang="en-US" sz="2800" dirty="0" smtClean="0"/>
          </a:p>
          <a:p>
            <a:pPr lvl="0"/>
            <a:r>
              <a:rPr lang="en-US" sz="2800" dirty="0" smtClean="0"/>
              <a:t>     Intersections </a:t>
            </a:r>
            <a:r>
              <a:rPr lang="en-US" sz="2800" dirty="0" smtClean="0"/>
              <a:t>of Diversity </a:t>
            </a:r>
            <a:endParaRPr lang="en-US" sz="2800" dirty="0" smtClean="0"/>
          </a:p>
          <a:p>
            <a:pPr lvl="0"/>
            <a:r>
              <a:rPr lang="en-US" sz="2800" dirty="0" smtClean="0"/>
              <a:t>	</a:t>
            </a:r>
            <a:r>
              <a:rPr lang="en-US" sz="2800" dirty="0" smtClean="0"/>
              <a:t>Profiling</a:t>
            </a:r>
            <a:endParaRPr lang="en-US" sz="2800" dirty="0" smtClean="0"/>
          </a:p>
          <a:p>
            <a:r>
              <a:rPr lang="en-US" sz="2800" dirty="0" smtClean="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Advocacy and Criminal Justice</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457200" y="1524000"/>
            <a:ext cx="8382000" cy="5016758"/>
          </a:xfrm>
          <a:prstGeom prst="rect">
            <a:avLst/>
          </a:prstGeom>
        </p:spPr>
        <p:txBody>
          <a:bodyPr wrap="square">
            <a:spAutoFit/>
          </a:bodyPr>
          <a:lstStyle/>
          <a:p>
            <a:pPr lvl="0"/>
            <a:r>
              <a:rPr lang="en-US" sz="2800" dirty="0" smtClean="0"/>
              <a:t>Economic and Social Justice</a:t>
            </a:r>
          </a:p>
          <a:p>
            <a:pPr lvl="1">
              <a:buFont typeface="Arial" pitchFamily="34" charset="0"/>
              <a:buChar char="•"/>
            </a:pPr>
            <a:r>
              <a:rPr lang="en-US" sz="2400" dirty="0" smtClean="0"/>
              <a:t>Identify and promote competent legal representation for </a:t>
            </a:r>
            <a:r>
              <a:rPr lang="en-US" sz="2400" dirty="0" smtClean="0"/>
              <a:t>all</a:t>
            </a:r>
            <a:endParaRPr lang="en-US" sz="2400" dirty="0" smtClean="0"/>
          </a:p>
          <a:p>
            <a:pPr lvl="1">
              <a:buFont typeface="Arial" pitchFamily="34" charset="0"/>
              <a:buChar char="•"/>
            </a:pPr>
            <a:r>
              <a:rPr lang="en-US" sz="2400" dirty="0" smtClean="0"/>
              <a:t>Just </a:t>
            </a:r>
            <a:r>
              <a:rPr lang="en-US" sz="2400" dirty="0" smtClean="0"/>
              <a:t>policies, practices, and laws for victims and </a:t>
            </a:r>
            <a:r>
              <a:rPr lang="en-US" sz="2400" dirty="0" smtClean="0"/>
              <a:t>criminals</a:t>
            </a:r>
          </a:p>
          <a:p>
            <a:pPr lvl="1">
              <a:buFont typeface="Arial" pitchFamily="34" charset="0"/>
              <a:buChar char="•"/>
            </a:pPr>
            <a:r>
              <a:rPr lang="en-US" sz="2400" dirty="0" smtClean="0"/>
              <a:t>Confront </a:t>
            </a:r>
            <a:r>
              <a:rPr lang="en-US" sz="2400" dirty="0" smtClean="0"/>
              <a:t>and combat discriminatory </a:t>
            </a:r>
            <a:r>
              <a:rPr lang="en-US" sz="2400" dirty="0" smtClean="0"/>
              <a:t>practices</a:t>
            </a:r>
            <a:endParaRPr lang="en-US" sz="2400" dirty="0" smtClean="0"/>
          </a:p>
          <a:p>
            <a:pPr lvl="1">
              <a:buFont typeface="Arial" pitchFamily="34" charset="0"/>
              <a:buChar char="•"/>
            </a:pPr>
            <a:r>
              <a:rPr lang="en-US" sz="2400" dirty="0" smtClean="0"/>
              <a:t>Ensure </a:t>
            </a:r>
            <a:r>
              <a:rPr lang="en-US" sz="2400" dirty="0" smtClean="0"/>
              <a:t>accurate assessment and competence for trial</a:t>
            </a:r>
          </a:p>
          <a:p>
            <a:pPr lvl="1">
              <a:buFont typeface="Arial" pitchFamily="34" charset="0"/>
              <a:buChar char="•"/>
            </a:pPr>
            <a:r>
              <a:rPr lang="en-US" sz="2400" dirty="0" smtClean="0"/>
              <a:t>Promote </a:t>
            </a:r>
            <a:r>
              <a:rPr lang="en-US" sz="2400" dirty="0" smtClean="0"/>
              <a:t>safe, proper, </a:t>
            </a:r>
            <a:r>
              <a:rPr lang="en-US" sz="2400" dirty="0" smtClean="0"/>
              <a:t> </a:t>
            </a:r>
            <a:r>
              <a:rPr lang="en-US" sz="2400" dirty="0" smtClean="0"/>
              <a:t>humane treatment </a:t>
            </a:r>
            <a:r>
              <a:rPr lang="en-US" sz="2400" dirty="0" smtClean="0"/>
              <a:t>in jails/prisons</a:t>
            </a:r>
            <a:endParaRPr lang="en-US" sz="2400" dirty="0" smtClean="0"/>
          </a:p>
          <a:p>
            <a:pPr lvl="0"/>
            <a:r>
              <a:rPr lang="en-US" sz="2800" dirty="0" smtClean="0"/>
              <a:t>Environmental Factors</a:t>
            </a:r>
          </a:p>
          <a:p>
            <a:pPr lvl="1"/>
            <a:r>
              <a:rPr lang="en-US" sz="2400" dirty="0" smtClean="0"/>
              <a:t>Partner </a:t>
            </a:r>
            <a:r>
              <a:rPr lang="en-US" sz="2400" dirty="0" smtClean="0"/>
              <a:t>with community officials to provide healthy </a:t>
            </a:r>
            <a:r>
              <a:rPr lang="en-US" sz="2400" dirty="0" smtClean="0"/>
              <a:t>alternatives to gang membership</a:t>
            </a:r>
          </a:p>
          <a:p>
            <a:pPr lvl="2">
              <a:buFont typeface="Arial" pitchFamily="34" charset="0"/>
              <a:buChar char="•"/>
            </a:pPr>
            <a:r>
              <a:rPr lang="en-US" sz="2400" dirty="0" smtClean="0"/>
              <a:t>job training</a:t>
            </a:r>
          </a:p>
          <a:p>
            <a:pPr lvl="2">
              <a:buFont typeface="Arial" pitchFamily="34" charset="0"/>
              <a:buChar char="•"/>
            </a:pPr>
            <a:r>
              <a:rPr lang="en-US" sz="2400" dirty="0" smtClean="0"/>
              <a:t>employment</a:t>
            </a:r>
          </a:p>
          <a:p>
            <a:pPr lvl="2">
              <a:buFont typeface="Arial" pitchFamily="34" charset="0"/>
              <a:buChar char="•"/>
            </a:pPr>
            <a:r>
              <a:rPr lang="en-US" sz="2400" dirty="0" smtClean="0"/>
              <a:t>mentorship programs</a:t>
            </a:r>
          </a:p>
          <a:p>
            <a:pPr lvl="2">
              <a:buFont typeface="Arial" pitchFamily="34" charset="0"/>
              <a:buChar char="•"/>
            </a:pPr>
            <a:r>
              <a:rPr lang="en-US" sz="2400" dirty="0" smtClean="0"/>
              <a:t>sport activities  </a:t>
            </a:r>
            <a:endParaRPr lang="en-US"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Advocacy continued</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457200" y="1600200"/>
            <a:ext cx="8534400" cy="4801314"/>
          </a:xfrm>
          <a:prstGeom prst="rect">
            <a:avLst/>
          </a:prstGeom>
        </p:spPr>
        <p:txBody>
          <a:bodyPr wrap="square">
            <a:spAutoFit/>
          </a:bodyPr>
          <a:lstStyle/>
          <a:p>
            <a:pPr lvl="0"/>
            <a:r>
              <a:rPr lang="en-US" sz="2800" dirty="0" smtClean="0"/>
              <a:t>Human Needs and Rights</a:t>
            </a:r>
          </a:p>
          <a:p>
            <a:pPr lvl="1"/>
            <a:r>
              <a:rPr lang="en-US" sz="2400" dirty="0" smtClean="0"/>
              <a:t>Dual </a:t>
            </a:r>
            <a:r>
              <a:rPr lang="en-US" sz="2400" dirty="0" smtClean="0"/>
              <a:t>responsibility </a:t>
            </a:r>
            <a:r>
              <a:rPr lang="en-US" sz="2400" dirty="0" smtClean="0"/>
              <a:t>to clients </a:t>
            </a:r>
            <a:r>
              <a:rPr lang="en-US" sz="2400" dirty="0" smtClean="0"/>
              <a:t>and </a:t>
            </a:r>
            <a:r>
              <a:rPr lang="en-US" sz="2400" dirty="0" smtClean="0"/>
              <a:t>society</a:t>
            </a:r>
            <a:r>
              <a:rPr lang="en-US" sz="2400" dirty="0" smtClean="0"/>
              <a:t>.  </a:t>
            </a:r>
          </a:p>
          <a:p>
            <a:pPr lvl="2"/>
            <a:r>
              <a:rPr lang="en-US" sz="2200" dirty="0" smtClean="0"/>
              <a:t>“Social workers should promote the general welfare of society, from local to global levels and the development of people, their communities, and their environments … Social workers should engage in social and political action that seeks to ensure that all people have access to the resources, employment, services, and opportunities they require to meet their basic human needs and to develop </a:t>
            </a:r>
            <a:r>
              <a:rPr lang="en-US" sz="2200" dirty="0" smtClean="0"/>
              <a:t>fully.”		</a:t>
            </a:r>
            <a:r>
              <a:rPr lang="en-US" sz="2000" i="1" dirty="0" smtClean="0"/>
              <a:t> NASW Code of Ethics</a:t>
            </a:r>
            <a:endParaRPr lang="en-US" sz="2200" dirty="0" smtClean="0"/>
          </a:p>
          <a:p>
            <a:pPr lvl="0"/>
            <a:endParaRPr lang="en-US" sz="2400" dirty="0" smtClean="0"/>
          </a:p>
          <a:p>
            <a:pPr lvl="0"/>
            <a:r>
              <a:rPr lang="en-US" sz="2800" dirty="0" smtClean="0"/>
              <a:t>Political Perspectives</a:t>
            </a:r>
          </a:p>
          <a:p>
            <a:pPr lvl="1"/>
            <a:r>
              <a:rPr lang="en-US" sz="2400" dirty="0" smtClean="0"/>
              <a:t>Support legislation </a:t>
            </a:r>
            <a:r>
              <a:rPr lang="en-US" sz="2400" dirty="0" smtClean="0"/>
              <a:t>to address the needs and rights of </a:t>
            </a:r>
            <a:r>
              <a:rPr lang="en-US" sz="2400" dirty="0" smtClean="0"/>
              <a:t>criminals</a:t>
            </a:r>
            <a:endParaRPr lang="en-US" sz="2400" dirty="0" smtClean="0"/>
          </a:p>
          <a:p>
            <a:pPr lvl="1"/>
            <a:r>
              <a:rPr lang="en-US" sz="2400" dirty="0" smtClean="0"/>
              <a:t>Cuts in funding </a:t>
            </a:r>
            <a:r>
              <a:rPr lang="en-US" sz="2400" dirty="0" smtClean="0"/>
              <a:t>- services </a:t>
            </a:r>
            <a:r>
              <a:rPr lang="en-US" sz="2400" dirty="0" smtClean="0"/>
              <a:t>for victims and </a:t>
            </a:r>
            <a:r>
              <a:rPr lang="en-US" sz="2400" dirty="0" smtClean="0"/>
              <a:t>criminals</a:t>
            </a: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
            </a:r>
            <a:br>
              <a:rPr lang="en-US" dirty="0" smtClean="0"/>
            </a:br>
            <a:r>
              <a:rPr lang="en-US" dirty="0" smtClean="0"/>
              <a:t>Your </a:t>
            </a:r>
            <a:r>
              <a:rPr lang="en-US" dirty="0" smtClean="0"/>
              <a:t>Career in Criminal Justice</a:t>
            </a:r>
            <a:br>
              <a:rPr lang="en-US" dirty="0" smtClean="0"/>
            </a:b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457200" y="1600200"/>
            <a:ext cx="8458200" cy="4832092"/>
          </a:xfrm>
          <a:prstGeom prst="rect">
            <a:avLst/>
          </a:prstGeom>
        </p:spPr>
        <p:txBody>
          <a:bodyPr wrap="square">
            <a:spAutoFit/>
          </a:bodyPr>
          <a:lstStyle/>
          <a:p>
            <a:pPr lvl="0">
              <a:buFont typeface="Arial" pitchFamily="34" charset="0"/>
              <a:buChar char="•"/>
            </a:pPr>
            <a:r>
              <a:rPr lang="en-US" sz="2800" dirty="0" smtClean="0"/>
              <a:t>Social work primary practice areas</a:t>
            </a:r>
          </a:p>
          <a:p>
            <a:pPr lvl="1">
              <a:buFont typeface="Arial" pitchFamily="34" charset="0"/>
              <a:buChar char="•"/>
            </a:pPr>
            <a:r>
              <a:rPr lang="en-US" sz="2800" dirty="0" smtClean="0"/>
              <a:t>Criminal justice – 1%</a:t>
            </a:r>
          </a:p>
          <a:p>
            <a:pPr lvl="1">
              <a:buFont typeface="Arial" pitchFamily="34" charset="0"/>
              <a:buChar char="•"/>
            </a:pPr>
            <a:r>
              <a:rPr lang="en-US" sz="2800" dirty="0" smtClean="0"/>
              <a:t>Mental </a:t>
            </a:r>
            <a:r>
              <a:rPr lang="en-US" sz="2800" dirty="0" smtClean="0"/>
              <a:t>health </a:t>
            </a:r>
            <a:r>
              <a:rPr lang="en-US" sz="2800" dirty="0" smtClean="0"/>
              <a:t>– 35% </a:t>
            </a:r>
            <a:endParaRPr lang="en-US" sz="2800" dirty="0" smtClean="0"/>
          </a:p>
          <a:p>
            <a:pPr lvl="0">
              <a:buFont typeface="Arial" pitchFamily="34" charset="0"/>
              <a:buChar char="•"/>
            </a:pPr>
            <a:r>
              <a:rPr lang="en-US" sz="2800" dirty="0" smtClean="0"/>
              <a:t>Social workers come in contact with offenders/victims</a:t>
            </a:r>
          </a:p>
          <a:p>
            <a:pPr lvl="1">
              <a:buFont typeface="Arial" pitchFamily="34" charset="0"/>
              <a:buChar char="•"/>
            </a:pPr>
            <a:r>
              <a:rPr lang="en-US" sz="2800" dirty="0" smtClean="0"/>
              <a:t>Even </a:t>
            </a:r>
            <a:r>
              <a:rPr lang="en-US" sz="2800" dirty="0" smtClean="0"/>
              <a:t>if </a:t>
            </a:r>
            <a:r>
              <a:rPr lang="en-US" sz="2800" dirty="0" smtClean="0"/>
              <a:t>forensic </a:t>
            </a:r>
            <a:r>
              <a:rPr lang="en-US" sz="2800" dirty="0" smtClean="0"/>
              <a:t>social </a:t>
            </a:r>
            <a:r>
              <a:rPr lang="en-US" sz="2800" dirty="0" smtClean="0"/>
              <a:t>work not primary practice area </a:t>
            </a:r>
            <a:endParaRPr lang="en-US" sz="2800" dirty="0" smtClean="0"/>
          </a:p>
          <a:p>
            <a:pPr lvl="0">
              <a:buFont typeface="Arial" pitchFamily="34" charset="0"/>
              <a:buChar char="•"/>
            </a:pPr>
            <a:r>
              <a:rPr lang="en-US" sz="2800" dirty="0" smtClean="0"/>
              <a:t>Social </a:t>
            </a:r>
            <a:r>
              <a:rPr lang="en-US" sz="2800" dirty="0" smtClean="0"/>
              <a:t>work roles/opportunities</a:t>
            </a:r>
          </a:p>
          <a:p>
            <a:pPr lvl="1">
              <a:buFont typeface="Arial" pitchFamily="34" charset="0"/>
              <a:buChar char="•"/>
            </a:pPr>
            <a:r>
              <a:rPr lang="en-US" sz="2800" dirty="0" smtClean="0"/>
              <a:t>Consultant</a:t>
            </a:r>
          </a:p>
          <a:p>
            <a:pPr lvl="1">
              <a:buFont typeface="Arial" pitchFamily="34" charset="0"/>
              <a:buChar char="•"/>
            </a:pPr>
            <a:r>
              <a:rPr lang="en-US" sz="2800" dirty="0" smtClean="0"/>
              <a:t>Expert witness</a:t>
            </a:r>
          </a:p>
          <a:p>
            <a:pPr lvl="1">
              <a:buFont typeface="Arial" pitchFamily="34" charset="0"/>
              <a:buChar char="•"/>
            </a:pPr>
            <a:r>
              <a:rPr lang="en-US" sz="2800" dirty="0" smtClean="0"/>
              <a:t>Parole / </a:t>
            </a:r>
            <a:r>
              <a:rPr lang="en-US" sz="2800" dirty="0" smtClean="0"/>
              <a:t>probation </a:t>
            </a:r>
            <a:r>
              <a:rPr lang="en-US" sz="2800" dirty="0" smtClean="0"/>
              <a:t>officer</a:t>
            </a:r>
          </a:p>
          <a:p>
            <a:pPr lvl="1">
              <a:buFont typeface="Arial" pitchFamily="34" charset="0"/>
              <a:buChar char="•"/>
            </a:pPr>
            <a:r>
              <a:rPr lang="en-US" sz="2800" dirty="0" smtClean="0"/>
              <a:t>Court official </a:t>
            </a:r>
          </a:p>
          <a:p>
            <a:pPr lvl="1">
              <a:buFont typeface="Arial" pitchFamily="34" charset="0"/>
              <a:buChar char="•"/>
            </a:pPr>
            <a:r>
              <a:rPr lang="en-US" sz="2800" dirty="0" smtClean="0"/>
              <a:t>Legislator</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a:bodyPr>
          <a:lstStyle/>
          <a:p>
            <a:r>
              <a:rPr lang="en-US" dirty="0" smtClean="0"/>
              <a:t>Chapter </a:t>
            </a:r>
            <a:r>
              <a:rPr lang="en-US" dirty="0" smtClean="0"/>
              <a:t>12</a:t>
            </a:r>
            <a:endParaRPr lang="en-US" dirty="0"/>
          </a:p>
        </p:txBody>
      </p:sp>
      <p:sp>
        <p:nvSpPr>
          <p:cNvPr id="4" name="Footer Placeholder 3"/>
          <p:cNvSpPr>
            <a:spLocks noGrp="1"/>
          </p:cNvSpPr>
          <p:nvPr>
            <p:ph idx="1"/>
          </p:nvPr>
        </p:nvSpPr>
        <p:spPr/>
        <p:txBody>
          <a:bodyPr/>
          <a:lstStyle/>
          <a:p>
            <a:pPr algn="ctr">
              <a:buNone/>
            </a:pPr>
            <a:endParaRPr lang="en-US" dirty="0" smtClean="0"/>
          </a:p>
          <a:p>
            <a:pPr algn="ctr">
              <a:buNone/>
            </a:pPr>
            <a:endParaRPr lang="en-US" dirty="0" smtClean="0"/>
          </a:p>
          <a:p>
            <a:pPr algn="ctr">
              <a:buNone/>
            </a:pPr>
            <a:r>
              <a:rPr lang="en-US" sz="4400" dirty="0" smtClean="0"/>
              <a:t>Criminal Justice</a:t>
            </a:r>
            <a:endParaRPr lang="en-US" sz="4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Social Work and Criminal Justice</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828800"/>
            <a:ext cx="8077200" cy="4031873"/>
          </a:xfrm>
          <a:prstGeom prst="rect">
            <a:avLst/>
          </a:prstGeom>
        </p:spPr>
        <p:txBody>
          <a:bodyPr wrap="square">
            <a:spAutoFit/>
          </a:bodyPr>
          <a:lstStyle/>
          <a:p>
            <a:r>
              <a:rPr lang="en-US" sz="2800" dirty="0" smtClean="0"/>
              <a:t>Criminals </a:t>
            </a:r>
          </a:p>
          <a:p>
            <a:pPr lvl="1">
              <a:buFont typeface="Arial" pitchFamily="34" charset="0"/>
              <a:buChar char="•"/>
            </a:pPr>
            <a:r>
              <a:rPr lang="en-US" sz="2400" dirty="0" smtClean="0"/>
              <a:t>seen </a:t>
            </a:r>
            <a:r>
              <a:rPr lang="en-US" sz="2400" dirty="0" smtClean="0"/>
              <a:t>as a product of </a:t>
            </a:r>
            <a:r>
              <a:rPr lang="en-US" sz="2400" dirty="0" smtClean="0"/>
              <a:t>environment.</a:t>
            </a:r>
          </a:p>
          <a:p>
            <a:pPr lvl="1">
              <a:buFont typeface="Arial" pitchFamily="34" charset="0"/>
              <a:buChar char="•"/>
            </a:pPr>
            <a:r>
              <a:rPr lang="en-US" sz="2400" dirty="0" smtClean="0"/>
              <a:t>often </a:t>
            </a:r>
            <a:r>
              <a:rPr lang="en-US" sz="2400" dirty="0" smtClean="0"/>
              <a:t>experience mental health </a:t>
            </a:r>
            <a:r>
              <a:rPr lang="en-US" sz="2400" dirty="0" smtClean="0"/>
              <a:t>/ </a:t>
            </a:r>
            <a:r>
              <a:rPr lang="en-US" sz="2400" dirty="0" smtClean="0"/>
              <a:t>substance abuse </a:t>
            </a:r>
            <a:r>
              <a:rPr lang="en-US" sz="2400" dirty="0" smtClean="0"/>
              <a:t>issues </a:t>
            </a:r>
          </a:p>
          <a:p>
            <a:endParaRPr lang="en-US" sz="2400" dirty="0" smtClean="0"/>
          </a:p>
          <a:p>
            <a:r>
              <a:rPr lang="en-US" sz="2400" dirty="0" smtClean="0"/>
              <a:t> </a:t>
            </a:r>
            <a:r>
              <a:rPr lang="en-US" sz="2800" dirty="0" smtClean="0"/>
              <a:t>Social workers </a:t>
            </a:r>
            <a:r>
              <a:rPr lang="en-US" sz="2800" dirty="0" smtClean="0"/>
              <a:t>advocate for:</a:t>
            </a:r>
            <a:endParaRPr lang="en-US" sz="2400" dirty="0" smtClean="0"/>
          </a:p>
          <a:p>
            <a:pPr lvl="1">
              <a:buFont typeface="Arial" pitchFamily="34" charset="0"/>
              <a:buChar char="•"/>
            </a:pPr>
            <a:r>
              <a:rPr lang="en-US" sz="2400" dirty="0" smtClean="0"/>
              <a:t>drug </a:t>
            </a:r>
            <a:r>
              <a:rPr lang="en-US" sz="2400" dirty="0" smtClean="0"/>
              <a:t>and mental health </a:t>
            </a:r>
            <a:r>
              <a:rPr lang="en-US" sz="2400" dirty="0" smtClean="0"/>
              <a:t>courts</a:t>
            </a:r>
          </a:p>
          <a:p>
            <a:pPr lvl="1">
              <a:buFont typeface="Arial" pitchFamily="34" charset="0"/>
              <a:buChar char="•"/>
            </a:pPr>
            <a:r>
              <a:rPr lang="en-US" sz="2400" dirty="0" smtClean="0"/>
              <a:t>therapy </a:t>
            </a:r>
            <a:r>
              <a:rPr lang="en-US" sz="2400" dirty="0" smtClean="0"/>
              <a:t>and intervention </a:t>
            </a:r>
            <a:r>
              <a:rPr lang="en-US" sz="2400" dirty="0" smtClean="0"/>
              <a:t>as alternative </a:t>
            </a:r>
            <a:r>
              <a:rPr lang="en-US" sz="2400" dirty="0" smtClean="0"/>
              <a:t>to </a:t>
            </a:r>
            <a:r>
              <a:rPr lang="en-US" sz="2400" dirty="0" smtClean="0"/>
              <a:t>punishment  </a:t>
            </a:r>
          </a:p>
          <a:p>
            <a:endParaRPr lang="en-US" sz="2800" dirty="0" smtClean="0"/>
          </a:p>
          <a:p>
            <a:r>
              <a:rPr lang="en-US" sz="2800" dirty="0" smtClean="0"/>
              <a:t>Tension </a:t>
            </a:r>
            <a:r>
              <a:rPr lang="en-US" sz="2800" dirty="0" smtClean="0"/>
              <a:t>in </a:t>
            </a:r>
            <a:r>
              <a:rPr lang="en-US" sz="2800" dirty="0" smtClean="0"/>
              <a:t>relationship </a:t>
            </a:r>
          </a:p>
          <a:p>
            <a:pPr lvl="1">
              <a:buFont typeface="Arial" pitchFamily="34" charset="0"/>
              <a:buChar char="•"/>
            </a:pPr>
            <a:r>
              <a:rPr lang="en-US" sz="2400" dirty="0" smtClean="0"/>
              <a:t>between </a:t>
            </a:r>
            <a:r>
              <a:rPr lang="en-US" sz="2400" dirty="0" smtClean="0"/>
              <a:t>social workers and criminal justice </a:t>
            </a:r>
            <a:r>
              <a:rPr lang="en-US" sz="2400" dirty="0" smtClean="0"/>
              <a:t>professionals </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
            </a:r>
            <a:br>
              <a:rPr lang="en-US" dirty="0" smtClean="0"/>
            </a:br>
            <a:r>
              <a:rPr lang="en-US" dirty="0" smtClean="0"/>
              <a:t>Central </a:t>
            </a:r>
            <a:r>
              <a:rPr lang="en-US" dirty="0" smtClean="0"/>
              <a:t>Concepts in Criminal Justice </a:t>
            </a:r>
            <a:r>
              <a:rPr lang="en-US" sz="4000" dirty="0" smtClean="0"/>
              <a:t/>
            </a:r>
            <a:br>
              <a:rPr lang="en-US" sz="4000" dirty="0" smtClean="0"/>
            </a:b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828800"/>
            <a:ext cx="8077200" cy="3908762"/>
          </a:xfrm>
          <a:prstGeom prst="rect">
            <a:avLst/>
          </a:prstGeom>
        </p:spPr>
        <p:txBody>
          <a:bodyPr wrap="square">
            <a:spAutoFit/>
          </a:bodyPr>
          <a:lstStyle/>
          <a:p>
            <a:pPr lvl="0"/>
            <a:r>
              <a:rPr lang="en-US" sz="2800" dirty="0" smtClean="0"/>
              <a:t>Types </a:t>
            </a:r>
            <a:r>
              <a:rPr lang="en-US" sz="2800" dirty="0" smtClean="0"/>
              <a:t>of Crime by Severity</a:t>
            </a:r>
          </a:p>
          <a:p>
            <a:pPr lvl="1"/>
            <a:r>
              <a:rPr lang="en-US" sz="2400" dirty="0" smtClean="0"/>
              <a:t>Misdemeanor crimes</a:t>
            </a:r>
          </a:p>
          <a:p>
            <a:pPr lvl="1"/>
            <a:r>
              <a:rPr lang="en-US" sz="2400" dirty="0" smtClean="0"/>
              <a:t>Felonies </a:t>
            </a:r>
          </a:p>
          <a:p>
            <a:pPr lvl="1"/>
            <a:endParaRPr lang="en-US" sz="2400" dirty="0" smtClean="0"/>
          </a:p>
          <a:p>
            <a:pPr lvl="0"/>
            <a:r>
              <a:rPr lang="en-US" sz="2800" dirty="0" smtClean="0"/>
              <a:t>Types </a:t>
            </a:r>
            <a:r>
              <a:rPr lang="en-US" sz="2800" dirty="0" smtClean="0"/>
              <a:t>of Crime by Category</a:t>
            </a:r>
          </a:p>
          <a:p>
            <a:pPr lvl="1"/>
            <a:r>
              <a:rPr lang="en-US" sz="2400" dirty="0" smtClean="0"/>
              <a:t>Violent </a:t>
            </a:r>
            <a:r>
              <a:rPr lang="en-US" sz="2400" dirty="0" smtClean="0"/>
              <a:t>Crimes</a:t>
            </a:r>
            <a:endParaRPr lang="en-US" sz="2400" dirty="0" smtClean="0"/>
          </a:p>
          <a:p>
            <a:pPr lvl="1"/>
            <a:r>
              <a:rPr lang="en-US" sz="2400" dirty="0" smtClean="0"/>
              <a:t>Property </a:t>
            </a:r>
            <a:r>
              <a:rPr lang="en-US" sz="2400" dirty="0" smtClean="0"/>
              <a:t>Crimes</a:t>
            </a:r>
            <a:endParaRPr lang="en-US" sz="2400" dirty="0" smtClean="0"/>
          </a:p>
          <a:p>
            <a:pPr lvl="1"/>
            <a:r>
              <a:rPr lang="en-US" sz="2400" dirty="0" smtClean="0"/>
              <a:t>Victimless </a:t>
            </a:r>
            <a:r>
              <a:rPr lang="en-US" sz="2400" dirty="0" smtClean="0"/>
              <a:t>Crimes</a:t>
            </a:r>
            <a:endParaRPr lang="en-US" sz="2400" dirty="0" smtClean="0"/>
          </a:p>
          <a:p>
            <a:pPr lvl="0"/>
            <a:r>
              <a:rPr lang="en-US" sz="2400" dirty="0" smtClean="0"/>
              <a:t>       Hate Crimes</a:t>
            </a:r>
            <a:endParaRPr lang="en-US" sz="2400" dirty="0" smtClean="0"/>
          </a:p>
          <a:p>
            <a:r>
              <a:rPr lang="en-US" sz="2400" dirty="0" smtClean="0"/>
              <a:t>       White </a:t>
            </a:r>
            <a:r>
              <a:rPr lang="en-US" sz="2400" dirty="0" smtClean="0"/>
              <a:t>Collar </a:t>
            </a:r>
            <a:r>
              <a:rPr lang="en-US" sz="2400" dirty="0" smtClean="0"/>
              <a:t>Crimes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609600"/>
          </a:xfrm>
        </p:spPr>
        <p:txBody>
          <a:bodyPr>
            <a:normAutofit fontScale="90000"/>
          </a:bodyPr>
          <a:lstStyle/>
          <a:p>
            <a:pPr lvl="0"/>
            <a:r>
              <a:rPr lang="en-US" dirty="0" smtClean="0"/>
              <a:t>The Contextual Nature of Crime</a:t>
            </a:r>
            <a:r>
              <a:rPr lang="en-US" sz="4000" dirty="0" smtClean="0"/>
              <a:t/>
            </a:r>
            <a:br>
              <a:rPr lang="en-US" sz="4000" dirty="0" smtClean="0"/>
            </a:b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828800"/>
            <a:ext cx="8077200" cy="3662541"/>
          </a:xfrm>
          <a:prstGeom prst="rect">
            <a:avLst/>
          </a:prstGeom>
        </p:spPr>
        <p:txBody>
          <a:bodyPr wrap="square">
            <a:spAutoFit/>
          </a:bodyPr>
          <a:lstStyle/>
          <a:p>
            <a:pPr lvl="1"/>
            <a:r>
              <a:rPr lang="en-US" sz="2800" dirty="0" smtClean="0"/>
              <a:t>Illegal Behaviors </a:t>
            </a:r>
          </a:p>
          <a:p>
            <a:pPr lvl="1"/>
            <a:r>
              <a:rPr lang="en-US" sz="2400" dirty="0" smtClean="0"/>
              <a:t>	</a:t>
            </a:r>
            <a:r>
              <a:rPr lang="en-US" sz="2400" dirty="0" smtClean="0"/>
              <a:t>Vary by location, time period</a:t>
            </a:r>
          </a:p>
          <a:p>
            <a:pPr lvl="2"/>
            <a:r>
              <a:rPr lang="en-US" sz="2400" dirty="0" smtClean="0"/>
              <a:t>	Prohibition</a:t>
            </a:r>
            <a:endParaRPr lang="en-US" sz="2400" dirty="0" smtClean="0"/>
          </a:p>
          <a:p>
            <a:pPr lvl="1"/>
            <a:endParaRPr lang="en-US" sz="2400" dirty="0" smtClean="0"/>
          </a:p>
          <a:p>
            <a:pPr lvl="1"/>
            <a:r>
              <a:rPr lang="en-US" sz="3200" dirty="0" smtClean="0"/>
              <a:t>Representation </a:t>
            </a:r>
          </a:p>
          <a:p>
            <a:pPr lvl="1"/>
            <a:r>
              <a:rPr lang="en-US" sz="2400" dirty="0" smtClean="0"/>
              <a:t>	</a:t>
            </a:r>
            <a:r>
              <a:rPr lang="en-US" sz="2400" dirty="0" smtClean="0"/>
              <a:t>Affluent </a:t>
            </a:r>
            <a:r>
              <a:rPr lang="en-US" sz="2400" dirty="0" smtClean="0"/>
              <a:t>community members </a:t>
            </a:r>
            <a:r>
              <a:rPr lang="en-US" sz="2400" dirty="0" smtClean="0"/>
              <a:t> - attorneys</a:t>
            </a:r>
          </a:p>
          <a:p>
            <a:pPr lvl="1"/>
            <a:r>
              <a:rPr lang="en-US" sz="2400" dirty="0" smtClean="0"/>
              <a:t>	</a:t>
            </a:r>
            <a:r>
              <a:rPr lang="en-US" sz="2400" dirty="0" smtClean="0"/>
              <a:t>	cases </a:t>
            </a:r>
            <a:r>
              <a:rPr lang="en-US" sz="2400" dirty="0" smtClean="0"/>
              <a:t>dropped or reduced to a lower </a:t>
            </a:r>
            <a:r>
              <a:rPr lang="en-US" sz="2400" dirty="0" smtClean="0"/>
              <a:t>charge  </a:t>
            </a:r>
          </a:p>
          <a:p>
            <a:pPr lvl="1"/>
            <a:r>
              <a:rPr lang="en-US" sz="2400" dirty="0" smtClean="0"/>
              <a:t>	</a:t>
            </a:r>
            <a:r>
              <a:rPr lang="en-US" sz="2400" dirty="0" smtClean="0"/>
              <a:t>Without </a:t>
            </a:r>
            <a:r>
              <a:rPr lang="en-US" sz="2400" dirty="0" smtClean="0"/>
              <a:t>resources </a:t>
            </a:r>
            <a:r>
              <a:rPr lang="en-US" sz="2400" dirty="0" smtClean="0"/>
              <a:t>- labeled </a:t>
            </a:r>
            <a:r>
              <a:rPr lang="en-US" sz="2400" dirty="0" smtClean="0"/>
              <a:t>as </a:t>
            </a:r>
            <a:r>
              <a:rPr lang="en-US" sz="2400" dirty="0" smtClean="0"/>
              <a:t>criminals   </a:t>
            </a:r>
            <a:endParaRPr lang="en-US" sz="2400" dirty="0" smtClean="0"/>
          </a:p>
          <a:p>
            <a:r>
              <a:rPr lang="en-US" sz="2800"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pPr lvl="0"/>
            <a:r>
              <a:rPr lang="en-US" dirty="0" smtClean="0"/>
              <a:t/>
            </a:r>
            <a:br>
              <a:rPr lang="en-US" dirty="0" smtClean="0"/>
            </a:br>
            <a:r>
              <a:rPr lang="en-US" dirty="0" smtClean="0"/>
              <a:t>The </a:t>
            </a:r>
            <a:r>
              <a:rPr lang="en-US" dirty="0" smtClean="0"/>
              <a:t>Correctional System</a:t>
            </a:r>
            <a:r>
              <a:rPr lang="en-US" sz="4000" dirty="0" smtClean="0"/>
              <a:t/>
            </a:r>
            <a:br>
              <a:rPr lang="en-US" sz="4000" dirty="0" smtClean="0"/>
            </a:b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828800"/>
            <a:ext cx="8382000" cy="4585871"/>
          </a:xfrm>
          <a:prstGeom prst="rect">
            <a:avLst/>
          </a:prstGeom>
        </p:spPr>
        <p:txBody>
          <a:bodyPr wrap="square">
            <a:spAutoFit/>
          </a:bodyPr>
          <a:lstStyle/>
          <a:p>
            <a:pPr lvl="1"/>
            <a:r>
              <a:rPr lang="en-US" sz="2400" dirty="0" smtClean="0"/>
              <a:t>Probation </a:t>
            </a:r>
          </a:p>
          <a:p>
            <a:pPr lvl="2"/>
            <a:r>
              <a:rPr lang="en-US" sz="2400" dirty="0" smtClean="0"/>
              <a:t>May be alternative to prison </a:t>
            </a:r>
          </a:p>
          <a:p>
            <a:pPr lvl="2"/>
            <a:r>
              <a:rPr lang="en-US" sz="2400" dirty="0" smtClean="0"/>
              <a:t>Reporting, counseling</a:t>
            </a:r>
            <a:r>
              <a:rPr lang="en-US" sz="2400" dirty="0" smtClean="0"/>
              <a:t>, drug testing, </a:t>
            </a:r>
            <a:r>
              <a:rPr lang="en-US" sz="2400" dirty="0" smtClean="0"/>
              <a:t>substance treatment</a:t>
            </a:r>
            <a:endParaRPr lang="en-US" sz="2400" dirty="0" smtClean="0"/>
          </a:p>
          <a:p>
            <a:pPr lvl="1"/>
            <a:endParaRPr lang="en-US" sz="2400" dirty="0" smtClean="0"/>
          </a:p>
          <a:p>
            <a:pPr lvl="1"/>
            <a:r>
              <a:rPr lang="en-US" sz="2400" dirty="0" smtClean="0"/>
              <a:t>Parole </a:t>
            </a:r>
          </a:p>
          <a:p>
            <a:pPr lvl="1"/>
            <a:r>
              <a:rPr lang="en-US" sz="2400" dirty="0" smtClean="0"/>
              <a:t>	</a:t>
            </a:r>
            <a:r>
              <a:rPr lang="en-US" sz="2400" dirty="0" smtClean="0"/>
              <a:t>Early </a:t>
            </a:r>
            <a:r>
              <a:rPr lang="en-US" sz="2400" dirty="0" smtClean="0"/>
              <a:t>release </a:t>
            </a:r>
            <a:r>
              <a:rPr lang="en-US" sz="2400" dirty="0" smtClean="0"/>
              <a:t>from </a:t>
            </a:r>
            <a:r>
              <a:rPr lang="en-US" sz="2400" dirty="0" smtClean="0"/>
              <a:t>prison, supervised by a parole </a:t>
            </a:r>
            <a:r>
              <a:rPr lang="en-US" sz="2400" dirty="0" smtClean="0"/>
              <a:t>officer</a:t>
            </a:r>
          </a:p>
          <a:p>
            <a:pPr lvl="1"/>
            <a:endParaRPr lang="en-US" sz="2400" dirty="0" smtClean="0"/>
          </a:p>
          <a:p>
            <a:pPr lvl="1"/>
            <a:r>
              <a:rPr lang="en-US" sz="2400" dirty="0" smtClean="0"/>
              <a:t>Prison </a:t>
            </a:r>
          </a:p>
          <a:p>
            <a:pPr lvl="2"/>
            <a:r>
              <a:rPr lang="en-US" sz="2400" dirty="0" smtClean="0"/>
              <a:t>Last </a:t>
            </a:r>
            <a:r>
              <a:rPr lang="en-US" sz="2400" dirty="0" smtClean="0"/>
              <a:t>resort correctional option for </a:t>
            </a:r>
            <a:r>
              <a:rPr lang="en-US" sz="2400" dirty="0" smtClean="0"/>
              <a:t>offenders</a:t>
            </a:r>
          </a:p>
          <a:p>
            <a:pPr lvl="2"/>
            <a:r>
              <a:rPr lang="en-US" sz="2400" dirty="0" smtClean="0"/>
              <a:t>Local </a:t>
            </a:r>
            <a:r>
              <a:rPr lang="en-US" sz="2400" dirty="0" smtClean="0"/>
              <a:t>and county </a:t>
            </a:r>
            <a:r>
              <a:rPr lang="en-US" sz="2400" dirty="0" smtClean="0"/>
              <a:t>jails, state </a:t>
            </a:r>
            <a:r>
              <a:rPr lang="en-US" sz="2400" dirty="0" smtClean="0"/>
              <a:t>and federal prisons</a:t>
            </a:r>
            <a:r>
              <a:rPr lang="en-US" sz="2400" dirty="0" smtClean="0"/>
              <a:t>.</a:t>
            </a:r>
          </a:p>
          <a:p>
            <a:pPr lvl="2"/>
            <a:r>
              <a:rPr lang="en-US" sz="2400" dirty="0" smtClean="0"/>
              <a:t>Average </a:t>
            </a:r>
            <a:r>
              <a:rPr lang="en-US" sz="2400" dirty="0" smtClean="0"/>
              <a:t>cost </a:t>
            </a:r>
            <a:r>
              <a:rPr lang="en-US" sz="2400" dirty="0" smtClean="0"/>
              <a:t>for </a:t>
            </a:r>
            <a:r>
              <a:rPr lang="en-US" sz="2400" dirty="0" smtClean="0"/>
              <a:t>federal inmates </a:t>
            </a:r>
            <a:r>
              <a:rPr lang="en-US" sz="2400" dirty="0" smtClean="0"/>
              <a:t>- </a:t>
            </a:r>
            <a:r>
              <a:rPr lang="en-US" sz="2400" dirty="0" smtClean="0"/>
              <a:t>$</a:t>
            </a:r>
            <a:r>
              <a:rPr lang="en-US" sz="2400" dirty="0" smtClean="0"/>
              <a:t>28,893 </a:t>
            </a:r>
            <a:r>
              <a:rPr lang="en-US" sz="2400" dirty="0" smtClean="0"/>
              <a:t>per </a:t>
            </a:r>
            <a:r>
              <a:rPr lang="en-US" sz="2400" dirty="0" smtClean="0"/>
              <a:t>year</a:t>
            </a:r>
            <a:endParaRPr lang="en-US" sz="2400" dirty="0" smtClean="0"/>
          </a:p>
          <a:p>
            <a:r>
              <a:rPr lang="en-US" sz="2800"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Juvenile Justice</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828800"/>
            <a:ext cx="8077200" cy="4832092"/>
          </a:xfrm>
          <a:prstGeom prst="rect">
            <a:avLst/>
          </a:prstGeom>
        </p:spPr>
        <p:txBody>
          <a:bodyPr wrap="square">
            <a:spAutoFit/>
          </a:bodyPr>
          <a:lstStyle/>
          <a:p>
            <a:pPr lvl="1"/>
            <a:r>
              <a:rPr lang="en-US" sz="2800" dirty="0" smtClean="0"/>
              <a:t>Criminal </a:t>
            </a:r>
            <a:r>
              <a:rPr lang="en-US" sz="2800" dirty="0" smtClean="0"/>
              <a:t>actions of </a:t>
            </a:r>
            <a:r>
              <a:rPr lang="en-US" sz="2800" dirty="0" smtClean="0"/>
              <a:t>juveniles </a:t>
            </a:r>
          </a:p>
          <a:p>
            <a:pPr lvl="1"/>
            <a:r>
              <a:rPr lang="en-US" sz="2800" dirty="0" smtClean="0"/>
              <a:t>	often involve family </a:t>
            </a:r>
            <a:r>
              <a:rPr lang="en-US" sz="2800" dirty="0" smtClean="0"/>
              <a:t>conflicts and </a:t>
            </a:r>
            <a:r>
              <a:rPr lang="en-US" sz="2800" dirty="0" smtClean="0"/>
              <a:t>dysfunctions</a:t>
            </a:r>
          </a:p>
          <a:p>
            <a:pPr lvl="1"/>
            <a:r>
              <a:rPr lang="en-US" sz="2800" dirty="0" smtClean="0"/>
              <a:t>  </a:t>
            </a:r>
            <a:endParaRPr lang="en-US" sz="2800" dirty="0" smtClean="0"/>
          </a:p>
          <a:p>
            <a:pPr lvl="1"/>
            <a:r>
              <a:rPr lang="en-US" sz="2800" dirty="0" smtClean="0"/>
              <a:t>Juvenile </a:t>
            </a:r>
            <a:r>
              <a:rPr lang="en-US" sz="2800" dirty="0" smtClean="0"/>
              <a:t>corrections</a:t>
            </a:r>
          </a:p>
          <a:p>
            <a:pPr lvl="1"/>
            <a:r>
              <a:rPr lang="en-US" sz="2800" dirty="0" smtClean="0"/>
              <a:t>	</a:t>
            </a:r>
            <a:r>
              <a:rPr lang="en-US" sz="2800" dirty="0" smtClean="0"/>
              <a:t> </a:t>
            </a:r>
            <a:r>
              <a:rPr lang="en-US" sz="2800" dirty="0" smtClean="0"/>
              <a:t>intervention, services, and programs for </a:t>
            </a:r>
            <a:r>
              <a:rPr lang="en-US" sz="2800" dirty="0" smtClean="0"/>
              <a:t>minors</a:t>
            </a:r>
          </a:p>
          <a:p>
            <a:pPr lvl="1"/>
            <a:endParaRPr lang="en-US" sz="2800" dirty="0" smtClean="0"/>
          </a:p>
          <a:p>
            <a:pPr lvl="1"/>
            <a:r>
              <a:rPr lang="en-US" sz="2800" dirty="0" smtClean="0"/>
              <a:t>Social workers often intervene, provide services</a:t>
            </a:r>
            <a:endParaRPr lang="en-US" sz="2800" dirty="0" smtClean="0"/>
          </a:p>
          <a:p>
            <a:pPr lvl="1"/>
            <a:endParaRPr lang="en-US" sz="2800" dirty="0" smtClean="0"/>
          </a:p>
          <a:p>
            <a:pPr lvl="1"/>
            <a:endParaRPr lang="en-US" sz="2800" dirty="0" smtClean="0"/>
          </a:p>
          <a:p>
            <a:r>
              <a:rPr lang="en-US" sz="2800" dirty="0" smtClean="0"/>
              <a:t> </a:t>
            </a:r>
          </a:p>
          <a:p>
            <a:endParaRPr lang="en-US" sz="28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Punishment vs. Rehabilitation</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828800"/>
            <a:ext cx="8077200" cy="4708981"/>
          </a:xfrm>
          <a:prstGeom prst="rect">
            <a:avLst/>
          </a:prstGeom>
        </p:spPr>
        <p:txBody>
          <a:bodyPr wrap="square">
            <a:spAutoFit/>
          </a:bodyPr>
          <a:lstStyle/>
          <a:p>
            <a:pPr lvl="0"/>
            <a:r>
              <a:rPr lang="en-US" sz="2800" dirty="0" smtClean="0"/>
              <a:t>Attitudes Toward </a:t>
            </a:r>
            <a:r>
              <a:rPr lang="en-US" sz="2800" dirty="0" smtClean="0"/>
              <a:t>Punishment</a:t>
            </a:r>
            <a:endParaRPr lang="en-US" sz="2800" dirty="0" smtClean="0"/>
          </a:p>
          <a:p>
            <a:pPr lvl="1"/>
            <a:r>
              <a:rPr lang="en-US" sz="2400" dirty="0" smtClean="0"/>
              <a:t>Social </a:t>
            </a:r>
            <a:r>
              <a:rPr lang="en-US" sz="2400" dirty="0" smtClean="0"/>
              <a:t>Protection</a:t>
            </a:r>
            <a:endParaRPr lang="en-US" sz="2400" dirty="0" smtClean="0"/>
          </a:p>
          <a:p>
            <a:pPr lvl="1"/>
            <a:r>
              <a:rPr lang="en-US" sz="2400" dirty="0" smtClean="0"/>
              <a:t>Deterrence</a:t>
            </a:r>
            <a:endParaRPr lang="en-US" sz="2400" dirty="0" smtClean="0"/>
          </a:p>
          <a:p>
            <a:pPr lvl="1"/>
            <a:r>
              <a:rPr lang="en-US" sz="2400" dirty="0" smtClean="0"/>
              <a:t>Rehabilitation</a:t>
            </a:r>
          </a:p>
          <a:p>
            <a:pPr lvl="1"/>
            <a:r>
              <a:rPr lang="en-US" sz="2400" dirty="0" smtClean="0"/>
              <a:t>Retribution</a:t>
            </a:r>
          </a:p>
          <a:p>
            <a:pPr lvl="0"/>
            <a:r>
              <a:rPr lang="en-US" sz="2800" dirty="0" smtClean="0"/>
              <a:t>Attitudes </a:t>
            </a:r>
            <a:r>
              <a:rPr lang="en-US" sz="2800" dirty="0" smtClean="0"/>
              <a:t>Toward Rehabilitation</a:t>
            </a:r>
          </a:p>
          <a:p>
            <a:pPr lvl="1"/>
            <a:r>
              <a:rPr lang="en-US" sz="2400" dirty="0" smtClean="0"/>
              <a:t>Challenges of reintegration </a:t>
            </a:r>
          </a:p>
          <a:p>
            <a:pPr lvl="1"/>
            <a:r>
              <a:rPr lang="en-US" sz="2400" dirty="0" smtClean="0"/>
              <a:t>Recidivism</a:t>
            </a:r>
            <a:endParaRPr lang="en-US" sz="2400" dirty="0" smtClean="0"/>
          </a:p>
          <a:p>
            <a:pPr lvl="1"/>
            <a:r>
              <a:rPr lang="en-US" sz="2400" dirty="0" smtClean="0"/>
              <a:t>Increased expertise at crime post incarceration</a:t>
            </a:r>
            <a:endParaRPr lang="en-US" sz="2400" dirty="0" smtClean="0"/>
          </a:p>
          <a:p>
            <a:pPr lvl="1"/>
            <a:r>
              <a:rPr lang="en-US" sz="2400" dirty="0" smtClean="0"/>
              <a:t>Increased tendency </a:t>
            </a:r>
            <a:r>
              <a:rPr lang="en-US" sz="2400" dirty="0" smtClean="0"/>
              <a:t>to participate in criminal </a:t>
            </a:r>
            <a:r>
              <a:rPr lang="en-US" sz="2400" dirty="0" smtClean="0"/>
              <a:t>activities</a:t>
            </a:r>
            <a:endParaRPr lang="en-US" sz="2400" dirty="0" smtClean="0"/>
          </a:p>
          <a:p>
            <a:pPr lvl="1"/>
            <a:r>
              <a:rPr lang="en-US" sz="2400" dirty="0" smtClean="0"/>
              <a:t>Prisons </a:t>
            </a:r>
            <a:r>
              <a:rPr lang="en-US" sz="2400" dirty="0" smtClean="0"/>
              <a:t>as </a:t>
            </a:r>
            <a:r>
              <a:rPr lang="en-US" sz="2400" dirty="0" smtClean="0"/>
              <a:t>educational grounds for future criminal </a:t>
            </a:r>
            <a:r>
              <a:rPr lang="en-US" sz="2400" dirty="0" smtClean="0"/>
              <a:t>behavior</a:t>
            </a:r>
            <a:endParaRPr lang="en-US" sz="2400" dirty="0" smtClean="0"/>
          </a:p>
          <a:p>
            <a:r>
              <a:rPr lang="en-US" sz="2800" dirty="0" smtClean="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Forensic Social Work</a:t>
            </a:r>
            <a:endParaRPr lang="en-US" dirty="0"/>
          </a:p>
        </p:txBody>
      </p:sp>
      <p:sp>
        <p:nvSpPr>
          <p:cNvPr id="4" name="Footer Placeholder 3"/>
          <p:cNvSpPr>
            <a:spLocks noGrp="1"/>
          </p:cNvSpPr>
          <p:nvPr>
            <p:ph idx="1"/>
          </p:nvPr>
        </p:nvSpPr>
        <p:spPr>
          <a:xfrm>
            <a:off x="6324600" y="6248400"/>
            <a:ext cx="2438400" cy="457200"/>
          </a:xfrm>
        </p:spPr>
        <p:txBody>
          <a:bodyPr>
            <a:normAutofit fontScale="77500" lnSpcReduction="20000"/>
          </a:bodyPr>
          <a:lstStyle/>
          <a:p>
            <a:pPr algn="r">
              <a:buNone/>
            </a:pPr>
            <a:r>
              <a:rPr lang="en-US" sz="1600" dirty="0" smtClean="0"/>
              <a:t>Introduction to Social Work, </a:t>
            </a:r>
          </a:p>
          <a:p>
            <a:pPr algn="r">
              <a:buNone/>
            </a:pPr>
            <a:r>
              <a:rPr lang="en-US" sz="1600" dirty="0" smtClean="0"/>
              <a:t>Chapter </a:t>
            </a:r>
            <a:r>
              <a:rPr lang="en-US" sz="1600" dirty="0" smtClean="0"/>
              <a:t>12: Criminal Justice</a:t>
            </a:r>
            <a:endParaRPr lang="en-US" sz="1600" dirty="0" smtClean="0"/>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609600" y="1676400"/>
            <a:ext cx="8305800" cy="4462760"/>
          </a:xfrm>
          <a:prstGeom prst="rect">
            <a:avLst/>
          </a:prstGeom>
        </p:spPr>
        <p:txBody>
          <a:bodyPr wrap="square">
            <a:spAutoFit/>
          </a:bodyPr>
          <a:lstStyle/>
          <a:p>
            <a:pPr lvl="0"/>
            <a:r>
              <a:rPr lang="en-US" sz="2800" dirty="0" smtClean="0"/>
              <a:t>Social </a:t>
            </a:r>
            <a:r>
              <a:rPr lang="en-US" sz="2800" dirty="0" smtClean="0"/>
              <a:t>work within the criminal justice </a:t>
            </a:r>
            <a:r>
              <a:rPr lang="en-US" sz="2800" dirty="0" smtClean="0"/>
              <a:t>system</a:t>
            </a:r>
          </a:p>
          <a:p>
            <a:pPr lvl="0"/>
            <a:endParaRPr lang="en-US" dirty="0" smtClean="0"/>
          </a:p>
          <a:p>
            <a:pPr lvl="0"/>
            <a:r>
              <a:rPr lang="en-US" sz="2800" dirty="0" smtClean="0"/>
              <a:t>Social work outlook on </a:t>
            </a:r>
            <a:r>
              <a:rPr lang="en-US" sz="2800" dirty="0" smtClean="0"/>
              <a:t>legal </a:t>
            </a:r>
            <a:r>
              <a:rPr lang="en-US" sz="2800" dirty="0" smtClean="0"/>
              <a:t>issues, systems, litigation</a:t>
            </a:r>
          </a:p>
          <a:p>
            <a:pPr lvl="0"/>
            <a:endParaRPr lang="en-US" dirty="0" smtClean="0"/>
          </a:p>
          <a:p>
            <a:pPr lvl="0"/>
            <a:r>
              <a:rPr lang="en-US" sz="2800" dirty="0" smtClean="0"/>
              <a:t>Tasks include:</a:t>
            </a:r>
          </a:p>
          <a:p>
            <a:pPr lvl="0"/>
            <a:r>
              <a:rPr lang="en-US" sz="2000" dirty="0" smtClean="0"/>
              <a:t>evaluating </a:t>
            </a:r>
            <a:r>
              <a:rPr lang="en-US" sz="2000" dirty="0" smtClean="0"/>
              <a:t>criminal and civil </a:t>
            </a:r>
            <a:r>
              <a:rPr lang="en-US" sz="2000" dirty="0" smtClean="0"/>
              <a:t>competency</a:t>
            </a:r>
          </a:p>
          <a:p>
            <a:pPr lvl="0"/>
            <a:r>
              <a:rPr lang="en-US" sz="2000" dirty="0" smtClean="0"/>
              <a:t>court-ordered psychotherapy</a:t>
            </a:r>
          </a:p>
          <a:p>
            <a:pPr lvl="0"/>
            <a:r>
              <a:rPr lang="en-US" sz="2000" dirty="0" smtClean="0"/>
              <a:t>evaluation </a:t>
            </a:r>
            <a:r>
              <a:rPr lang="en-US" sz="2000" dirty="0" smtClean="0"/>
              <a:t>of suitability to </a:t>
            </a:r>
            <a:r>
              <a:rPr lang="en-US" sz="2000" dirty="0" smtClean="0"/>
              <a:t>parent</a:t>
            </a:r>
          </a:p>
          <a:p>
            <a:pPr lvl="0"/>
            <a:r>
              <a:rPr lang="en-US" sz="2000" dirty="0" smtClean="0"/>
              <a:t>child </a:t>
            </a:r>
            <a:r>
              <a:rPr lang="en-US" sz="2000" dirty="0" smtClean="0"/>
              <a:t>and adult custody </a:t>
            </a:r>
            <a:r>
              <a:rPr lang="en-US" sz="2000" dirty="0" smtClean="0"/>
              <a:t>evaluation</a:t>
            </a:r>
          </a:p>
          <a:p>
            <a:pPr lvl="0"/>
            <a:r>
              <a:rPr lang="en-US" sz="2000" dirty="0" smtClean="0"/>
              <a:t>mediation services</a:t>
            </a:r>
          </a:p>
          <a:p>
            <a:pPr lvl="0"/>
            <a:r>
              <a:rPr lang="en-US" sz="2000" dirty="0" smtClean="0"/>
              <a:t>probation </a:t>
            </a:r>
            <a:r>
              <a:rPr lang="en-US" sz="2000" dirty="0" smtClean="0"/>
              <a:t>and parole </a:t>
            </a:r>
            <a:r>
              <a:rPr lang="en-US" sz="2000" dirty="0" smtClean="0"/>
              <a:t>services</a:t>
            </a:r>
          </a:p>
          <a:p>
            <a:pPr lvl="0"/>
            <a:endParaRPr lang="en-US" sz="1600" dirty="0" smtClean="0"/>
          </a:p>
          <a:p>
            <a:pPr lvl="0"/>
            <a:r>
              <a:rPr lang="en-US" sz="2800" dirty="0" smtClean="0"/>
              <a:t>National Organization </a:t>
            </a:r>
            <a:r>
              <a:rPr lang="en-US" sz="2800" dirty="0" smtClean="0"/>
              <a:t>of Forensic Social Work (NOFSW</a:t>
            </a:r>
            <a:r>
              <a:rPr lang="en-US" sz="2800" dirty="0" smtClean="0"/>
              <a:t>)</a:t>
            </a:r>
          </a:p>
        </p:txBody>
      </p:sp>
      <p:sp>
        <p:nvSpPr>
          <p:cNvPr id="9" name="TextBox 8"/>
          <p:cNvSpPr txBox="1"/>
          <p:nvPr/>
        </p:nvSpPr>
        <p:spPr>
          <a:xfrm>
            <a:off x="5029200" y="3200400"/>
            <a:ext cx="4114800" cy="2246769"/>
          </a:xfrm>
          <a:prstGeom prst="rect">
            <a:avLst/>
          </a:prstGeom>
          <a:noFill/>
        </p:spPr>
        <p:txBody>
          <a:bodyPr wrap="square" rtlCol="0">
            <a:spAutoFit/>
          </a:bodyPr>
          <a:lstStyle/>
          <a:p>
            <a:pPr lvl="0"/>
            <a:endParaRPr lang="en-US" sz="2000" dirty="0" smtClean="0"/>
          </a:p>
          <a:p>
            <a:pPr lvl="0"/>
            <a:r>
              <a:rPr lang="en-US" sz="2000" dirty="0" smtClean="0"/>
              <a:t>consultant </a:t>
            </a:r>
            <a:r>
              <a:rPr lang="en-US" sz="2000" dirty="0" smtClean="0"/>
              <a:t>to attorneys</a:t>
            </a:r>
          </a:p>
          <a:p>
            <a:pPr lvl="0"/>
            <a:r>
              <a:rPr lang="en-US" sz="2000" dirty="0" smtClean="0"/>
              <a:t>termination of parental rights </a:t>
            </a:r>
            <a:r>
              <a:rPr lang="en-US" sz="2000" dirty="0" err="1" smtClean="0"/>
              <a:t>evals</a:t>
            </a:r>
            <a:endParaRPr lang="en-US" sz="2000" dirty="0" smtClean="0"/>
          </a:p>
          <a:p>
            <a:pPr lvl="0"/>
            <a:r>
              <a:rPr lang="en-US" sz="2000" dirty="0" smtClean="0"/>
              <a:t>bonding and attachment assessments</a:t>
            </a:r>
          </a:p>
          <a:p>
            <a:pPr lvl="0"/>
            <a:r>
              <a:rPr lang="en-US" sz="2000" dirty="0" smtClean="0"/>
              <a:t>correctional services</a:t>
            </a:r>
          </a:p>
          <a:p>
            <a:pPr lvl="0"/>
            <a:r>
              <a:rPr lang="en-US" sz="2000" dirty="0" smtClean="0"/>
              <a:t>domestic violence services</a:t>
            </a:r>
          </a:p>
          <a:p>
            <a:pPr lvl="0"/>
            <a:r>
              <a:rPr lang="en-US" sz="2000" dirty="0" smtClean="0"/>
              <a:t>rebuttal witnesses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639</TotalTime>
  <Words>802</Words>
  <Application>Microsoft Office PowerPoint</Application>
  <PresentationFormat>On-screen Show (4:3)</PresentationFormat>
  <Paragraphs>430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Chapter 12</vt:lpstr>
      <vt:lpstr>Social Work and Criminal Justice</vt:lpstr>
      <vt:lpstr> Central Concepts in Criminal Justice  </vt:lpstr>
      <vt:lpstr>The Contextual Nature of Crime </vt:lpstr>
      <vt:lpstr> The Correctional System </vt:lpstr>
      <vt:lpstr>Juvenile Justice</vt:lpstr>
      <vt:lpstr>Punishment vs. Rehabilitation</vt:lpstr>
      <vt:lpstr>Forensic Social Work</vt:lpstr>
      <vt:lpstr>Social Work Values</vt:lpstr>
      <vt:lpstr>SW Interactions with CJ System</vt:lpstr>
      <vt:lpstr>Social Work Perspectives</vt:lpstr>
      <vt:lpstr>Issues Affecting Children and Youth</vt:lpstr>
      <vt:lpstr> Diversity and Criminal Justice </vt:lpstr>
      <vt:lpstr>Advocacy and Criminal Justice</vt:lpstr>
      <vt:lpstr>Advocacy continued</vt:lpstr>
      <vt:lpstr> Your Career in Criminal Justice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ISRC</dc:creator>
  <cp:lastModifiedBy>ISRC</cp:lastModifiedBy>
  <cp:revision>29</cp:revision>
  <dcterms:created xsi:type="dcterms:W3CDTF">2014-12-12T01:49:44Z</dcterms:created>
  <dcterms:modified xsi:type="dcterms:W3CDTF">2014-12-25T01:35:01Z</dcterms:modified>
</cp:coreProperties>
</file>