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7" r:id="rId5"/>
    <p:sldId id="276" r:id="rId6"/>
    <p:sldId id="275" r:id="rId7"/>
    <p:sldId id="274" r:id="rId8"/>
    <p:sldId id="273" r:id="rId9"/>
    <p:sldId id="272" r:id="rId10"/>
    <p:sldId id="271" r:id="rId11"/>
    <p:sldId id="270" r:id="rId12"/>
    <p:sldId id="269" r:id="rId13"/>
    <p:sldId id="268" r:id="rId14"/>
    <p:sldId id="267" r:id="rId15"/>
    <p:sldId id="266" r:id="rId16"/>
    <p:sldId id="265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8F5C-3C63-4ACC-A552-86DF662EE674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5" name="Picture 3" descr="C:\Users\ISRC\Downloads\Cox_Intro_SocialWork_PPT_template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ISRC\Downloads\Cox_Intro_SocialWork_PPT_templat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Current </a:t>
            </a:r>
            <a:r>
              <a:rPr lang="en-US" dirty="0" smtClean="0"/>
              <a:t>Social Trends Related to Work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</a:t>
            </a:r>
            <a:r>
              <a:rPr lang="en-US" sz="1600" dirty="0" smtClean="0"/>
              <a:t>14: The Changing Workplace</a:t>
            </a:r>
            <a:endParaRPr lang="en-US" sz="1600" dirty="0" smtClean="0"/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2209800"/>
            <a:ext cx="6553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Increase </a:t>
            </a:r>
            <a:r>
              <a:rPr lang="en-US" sz="2800" dirty="0" smtClean="0"/>
              <a:t>in non-work responsibilities </a:t>
            </a:r>
            <a:endParaRPr lang="en-US" sz="2800" dirty="0" smtClean="0"/>
          </a:p>
          <a:p>
            <a:pPr lvl="0"/>
            <a:r>
              <a:rPr lang="en-US" sz="2800" dirty="0" smtClean="0"/>
              <a:t>Aging workforce </a:t>
            </a:r>
            <a:endParaRPr lang="en-US" sz="2800" dirty="0" smtClean="0"/>
          </a:p>
          <a:p>
            <a:pPr lvl="0"/>
            <a:r>
              <a:rPr lang="en-US" sz="2800" dirty="0" smtClean="0"/>
              <a:t>Gender pay gap starts to </a:t>
            </a:r>
            <a:r>
              <a:rPr lang="en-US" sz="2800" dirty="0" smtClean="0"/>
              <a:t>close</a:t>
            </a:r>
            <a:endParaRPr lang="en-US" sz="2800" dirty="0" smtClean="0"/>
          </a:p>
          <a:p>
            <a:pPr lvl="0"/>
            <a:r>
              <a:rPr lang="en-US" sz="2800" dirty="0" smtClean="0"/>
              <a:t>Career growth </a:t>
            </a:r>
            <a:r>
              <a:rPr lang="en-US" sz="2800" dirty="0" smtClean="0"/>
              <a:t>delayed</a:t>
            </a:r>
            <a:endParaRPr lang="en-US" sz="2800" dirty="0" smtClean="0"/>
          </a:p>
          <a:p>
            <a:pPr lvl="0"/>
            <a:r>
              <a:rPr lang="en-US" sz="2800" dirty="0" smtClean="0"/>
              <a:t>Global markets become more </a:t>
            </a:r>
            <a:r>
              <a:rPr lang="en-US" sz="2800" dirty="0" smtClean="0"/>
              <a:t>integrated</a:t>
            </a:r>
            <a:endParaRPr lang="en-US" sz="2800" dirty="0" smtClean="0"/>
          </a:p>
          <a:p>
            <a:pPr lvl="0"/>
            <a:r>
              <a:rPr lang="en-US" sz="2800" dirty="0" smtClean="0"/>
              <a:t>Job searches are </a:t>
            </a:r>
            <a:r>
              <a:rPr lang="en-US" sz="2800" dirty="0" smtClean="0"/>
              <a:t>continuous</a:t>
            </a:r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Work-Related </a:t>
            </a:r>
            <a:r>
              <a:rPr lang="en-US" dirty="0" smtClean="0"/>
              <a:t>Issues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</a:t>
            </a:r>
            <a:r>
              <a:rPr lang="en-US" sz="1600" dirty="0" smtClean="0"/>
              <a:t>14: The Changing Workplace</a:t>
            </a:r>
            <a:endParaRPr lang="en-US" sz="1600" dirty="0" smtClean="0"/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1981200"/>
            <a:ext cx="65532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Unemployment</a:t>
            </a:r>
            <a:endParaRPr lang="en-US" sz="2800" dirty="0" smtClean="0"/>
          </a:p>
          <a:p>
            <a:pPr lvl="1"/>
            <a:r>
              <a:rPr lang="en-US" sz="2400" dirty="0" smtClean="0"/>
              <a:t>Frictional </a:t>
            </a:r>
            <a:r>
              <a:rPr lang="en-US" sz="2400" dirty="0" smtClean="0"/>
              <a:t>unemployment</a:t>
            </a:r>
            <a:endParaRPr lang="en-US" sz="2400" dirty="0" smtClean="0"/>
          </a:p>
          <a:p>
            <a:pPr lvl="1"/>
            <a:r>
              <a:rPr lang="en-US" sz="2400" dirty="0" smtClean="0"/>
              <a:t>Structural </a:t>
            </a:r>
            <a:r>
              <a:rPr lang="en-US" sz="2400" dirty="0" smtClean="0"/>
              <a:t>unemployment</a:t>
            </a:r>
            <a:endParaRPr lang="en-US" sz="2400" dirty="0" smtClean="0"/>
          </a:p>
          <a:p>
            <a:pPr lvl="1"/>
            <a:r>
              <a:rPr lang="en-US" sz="2400" dirty="0" smtClean="0"/>
              <a:t>Cyclical </a:t>
            </a:r>
            <a:r>
              <a:rPr lang="en-US" sz="2400" dirty="0" smtClean="0"/>
              <a:t>unemployment</a:t>
            </a:r>
            <a:endParaRPr lang="en-US" sz="2400" dirty="0" smtClean="0"/>
          </a:p>
          <a:p>
            <a:pPr lvl="0"/>
            <a:r>
              <a:rPr lang="en-US" sz="2800" dirty="0" smtClean="0"/>
              <a:t>Underemployment</a:t>
            </a:r>
            <a:endParaRPr lang="en-US" sz="2800" dirty="0" smtClean="0"/>
          </a:p>
          <a:p>
            <a:pPr lvl="0"/>
            <a:r>
              <a:rPr lang="en-US" sz="2800" dirty="0" smtClean="0"/>
              <a:t>Minimum </a:t>
            </a:r>
            <a:r>
              <a:rPr lang="en-US" sz="2800" dirty="0" smtClean="0"/>
              <a:t>Wage</a:t>
            </a:r>
            <a:endParaRPr lang="en-US" sz="2800" dirty="0" smtClean="0"/>
          </a:p>
          <a:p>
            <a:pPr lvl="0"/>
            <a:r>
              <a:rPr lang="en-US" sz="2800" dirty="0" smtClean="0"/>
              <a:t>Gender </a:t>
            </a:r>
            <a:r>
              <a:rPr lang="en-US" sz="2800" dirty="0" smtClean="0"/>
              <a:t>Inequality</a:t>
            </a:r>
            <a:endParaRPr lang="en-US" sz="2800" dirty="0" smtClean="0"/>
          </a:p>
          <a:p>
            <a:pPr lvl="0"/>
            <a:r>
              <a:rPr lang="en-US" sz="2800" dirty="0" smtClean="0"/>
              <a:t>Occupational </a:t>
            </a:r>
            <a:r>
              <a:rPr lang="en-US" sz="2800" dirty="0" smtClean="0"/>
              <a:t>Health</a:t>
            </a:r>
            <a:endParaRPr 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dirty="0" smtClean="0"/>
              <a:t>Social Insurance Programs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</a:t>
            </a:r>
            <a:r>
              <a:rPr lang="en-US" sz="1600" dirty="0" smtClean="0"/>
              <a:t>14: The Changing Workplace</a:t>
            </a:r>
            <a:endParaRPr lang="en-US" sz="1600" dirty="0" smtClean="0"/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752600"/>
            <a:ext cx="7086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Employers </a:t>
            </a:r>
            <a:r>
              <a:rPr lang="en-US" sz="2800" dirty="0" smtClean="0"/>
              <a:t>and workers share </a:t>
            </a:r>
            <a:r>
              <a:rPr lang="en-US" sz="2800" dirty="0" smtClean="0"/>
              <a:t>risks </a:t>
            </a:r>
          </a:p>
          <a:p>
            <a:pPr lvl="0"/>
            <a:r>
              <a:rPr lang="en-US" sz="2800" dirty="0" smtClean="0"/>
              <a:t>Premiums deducted from earnings</a:t>
            </a:r>
            <a:endParaRPr lang="en-US" sz="2800" dirty="0" smtClean="0"/>
          </a:p>
          <a:p>
            <a:pPr lvl="1"/>
            <a:r>
              <a:rPr lang="en-US" sz="2800" dirty="0" smtClean="0"/>
              <a:t>Unemployment Insurance </a:t>
            </a:r>
            <a:endParaRPr lang="en-US" sz="2800" dirty="0" smtClean="0"/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Workers unemployed </a:t>
            </a:r>
            <a:r>
              <a:rPr lang="en-US" sz="2400" dirty="0" smtClean="0"/>
              <a:t>through no </a:t>
            </a:r>
            <a:r>
              <a:rPr lang="en-US" sz="2400" dirty="0" smtClean="0"/>
              <a:t>fault</a:t>
            </a:r>
            <a:endParaRPr lang="en-US" sz="2400" dirty="0" smtClean="0"/>
          </a:p>
          <a:p>
            <a:pPr lvl="1"/>
            <a:r>
              <a:rPr lang="en-US" sz="2800" dirty="0" smtClean="0"/>
              <a:t>Workers’ </a:t>
            </a:r>
            <a:r>
              <a:rPr lang="en-US" sz="2800" dirty="0" smtClean="0"/>
              <a:t>Compensation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Employees injured </a:t>
            </a:r>
            <a:r>
              <a:rPr lang="en-US" sz="2400" dirty="0" smtClean="0"/>
              <a:t>on the </a:t>
            </a:r>
            <a:r>
              <a:rPr lang="en-US" sz="2400" dirty="0" smtClean="0"/>
              <a:t>job</a:t>
            </a:r>
            <a:endParaRPr lang="en-US" sz="2400" dirty="0" smtClean="0"/>
          </a:p>
          <a:p>
            <a:pPr lvl="1"/>
            <a:r>
              <a:rPr lang="en-US" sz="2800" dirty="0" smtClean="0"/>
              <a:t>Social Security </a:t>
            </a:r>
            <a:endParaRPr lang="en-US" sz="2800" dirty="0" smtClean="0"/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Retirement </a:t>
            </a:r>
            <a:r>
              <a:rPr lang="en-US" sz="2400" dirty="0" smtClean="0"/>
              <a:t>benefits </a:t>
            </a:r>
            <a:endParaRPr lang="en-US" sz="2400" dirty="0" smtClean="0"/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Approximately </a:t>
            </a:r>
            <a:r>
              <a:rPr lang="en-US" sz="2400" dirty="0" smtClean="0"/>
              <a:t>94% of all workers participate </a:t>
            </a:r>
            <a:endParaRPr lang="en-US" sz="2400" dirty="0" smtClean="0"/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Deductions taken </a:t>
            </a:r>
            <a:r>
              <a:rPr lang="en-US" sz="2400" dirty="0" smtClean="0"/>
              <a:t>directly from </a:t>
            </a:r>
            <a:r>
              <a:rPr lang="en-US" sz="2400" dirty="0" smtClean="0"/>
              <a:t>paycheck  </a:t>
            </a: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Social </a:t>
            </a:r>
            <a:r>
              <a:rPr lang="en-US" dirty="0" smtClean="0"/>
              <a:t>Welfare Policies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</a:t>
            </a:r>
            <a:r>
              <a:rPr lang="en-US" sz="1600" dirty="0" smtClean="0"/>
              <a:t>14: The Changing Workplace</a:t>
            </a:r>
            <a:endParaRPr lang="en-US" sz="1600" dirty="0" smtClean="0"/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524000"/>
            <a:ext cx="86868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Address prejudice and discrimination at work</a:t>
            </a:r>
          </a:p>
          <a:p>
            <a:r>
              <a:rPr lang="en-US" sz="2800" dirty="0" smtClean="0"/>
              <a:t>Guarantee employment opportunities</a:t>
            </a:r>
          </a:p>
          <a:p>
            <a:pPr lvl="1"/>
            <a:r>
              <a:rPr lang="en-US" sz="2800" dirty="0" smtClean="0"/>
              <a:t>Affirmative Action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Prevent discrimination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Basis of "color</a:t>
            </a:r>
            <a:r>
              <a:rPr lang="en-US" sz="2400" dirty="0" smtClean="0"/>
              <a:t>, religion, sex, or national </a:t>
            </a:r>
            <a:r>
              <a:rPr lang="en-US" sz="2400" dirty="0" smtClean="0"/>
              <a:t>origin” </a:t>
            </a:r>
            <a:endParaRPr lang="en-US" sz="2400" dirty="0" smtClean="0"/>
          </a:p>
          <a:p>
            <a:pPr lvl="1"/>
            <a:r>
              <a:rPr lang="en-US" sz="2800" dirty="0" smtClean="0"/>
              <a:t>Americans with Disabilities Act </a:t>
            </a:r>
            <a:endParaRPr lang="en-US" sz="2800" dirty="0" smtClean="0"/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Employers </a:t>
            </a:r>
            <a:r>
              <a:rPr lang="en-US" sz="2400" dirty="0" smtClean="0"/>
              <a:t>with 15 or more </a:t>
            </a:r>
            <a:r>
              <a:rPr lang="en-US" sz="2400" dirty="0" smtClean="0"/>
              <a:t>employees</a:t>
            </a:r>
            <a:endParaRPr lang="en-US" sz="2400" dirty="0" smtClean="0"/>
          </a:p>
          <a:p>
            <a:pPr lvl="2"/>
            <a:r>
              <a:rPr lang="en-US" sz="2400" dirty="0" smtClean="0"/>
              <a:t>Reasonable </a:t>
            </a:r>
            <a:r>
              <a:rPr lang="en-US" sz="2400" dirty="0" smtClean="0"/>
              <a:t>accommodations</a:t>
            </a:r>
            <a:endParaRPr lang="en-US" sz="2400" dirty="0" smtClean="0"/>
          </a:p>
          <a:p>
            <a:pPr lvl="3"/>
            <a:r>
              <a:rPr lang="en-US" sz="2400" dirty="0" smtClean="0"/>
              <a:t>Accessibility</a:t>
            </a:r>
          </a:p>
          <a:p>
            <a:pPr lvl="3"/>
            <a:r>
              <a:rPr lang="en-US" sz="2400" dirty="0" smtClean="0"/>
              <a:t>Restructuring, modifying, reassigning people</a:t>
            </a:r>
            <a:endParaRPr lang="en-US" sz="2400" dirty="0" smtClean="0"/>
          </a:p>
          <a:p>
            <a:pPr lvl="3"/>
            <a:r>
              <a:rPr lang="en-US" sz="2400" dirty="0" smtClean="0"/>
              <a:t>Equipment </a:t>
            </a:r>
            <a:r>
              <a:rPr lang="en-US" sz="2400" dirty="0" smtClean="0"/>
              <a:t>or </a:t>
            </a:r>
            <a:r>
              <a:rPr lang="en-US" sz="2400" dirty="0" smtClean="0"/>
              <a:t>devices</a:t>
            </a:r>
          </a:p>
          <a:p>
            <a:pPr lvl="3"/>
            <a:r>
              <a:rPr lang="en-US" sz="2400" dirty="0" smtClean="0"/>
              <a:t>Training materials</a:t>
            </a:r>
          </a:p>
          <a:p>
            <a:pPr lvl="3"/>
            <a:r>
              <a:rPr lang="en-US" sz="2400" dirty="0" smtClean="0"/>
              <a:t>Interpreters </a:t>
            </a:r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1143000"/>
          </a:xfrm>
        </p:spPr>
        <p:txBody>
          <a:bodyPr/>
          <a:lstStyle/>
          <a:p>
            <a:r>
              <a:rPr lang="en-US" dirty="0" smtClean="0"/>
              <a:t>Diversity and the Workplace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</a:t>
            </a:r>
            <a:r>
              <a:rPr lang="en-US" sz="1600" dirty="0" smtClean="0"/>
              <a:t>14: The Changing Workplace</a:t>
            </a:r>
            <a:endParaRPr lang="en-US" sz="1600" dirty="0" smtClean="0"/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371600"/>
            <a:ext cx="6553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Age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Stereotypes</a:t>
            </a:r>
            <a:endParaRPr lang="en-US" sz="2400" dirty="0" smtClean="0"/>
          </a:p>
          <a:p>
            <a:pPr lvl="0"/>
            <a:r>
              <a:rPr lang="en-US" sz="2800" dirty="0" smtClean="0"/>
              <a:t> Class </a:t>
            </a:r>
            <a:endParaRPr lang="en-US" sz="28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Alienation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Exploitation</a:t>
            </a:r>
            <a:endParaRPr lang="en-US" sz="2400" dirty="0" smtClean="0"/>
          </a:p>
          <a:p>
            <a:pPr lvl="0"/>
            <a:r>
              <a:rPr lang="en-US" sz="3200" dirty="0" smtClean="0"/>
              <a:t>Gender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Child care, elder care services</a:t>
            </a:r>
            <a:endParaRPr lang="en-US" sz="2400" dirty="0" smtClean="0"/>
          </a:p>
          <a:p>
            <a:pPr lvl="0"/>
            <a:r>
              <a:rPr lang="en-US" sz="2800" dirty="0" smtClean="0"/>
              <a:t>Sexual </a:t>
            </a:r>
            <a:r>
              <a:rPr lang="en-US" sz="2800" dirty="0" smtClean="0"/>
              <a:t>Orientation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Discrimination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Benefits</a:t>
            </a:r>
          </a:p>
          <a:p>
            <a:pPr lvl="0"/>
            <a:r>
              <a:rPr lang="en-US" sz="2800" dirty="0" smtClean="0"/>
              <a:t>Intersections </a:t>
            </a:r>
            <a:r>
              <a:rPr lang="en-US" sz="2800" dirty="0" smtClean="0"/>
              <a:t>of </a:t>
            </a:r>
            <a:r>
              <a:rPr lang="en-US" sz="2800" dirty="0" smtClean="0"/>
              <a:t>Diversity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Women </a:t>
            </a:r>
            <a:r>
              <a:rPr lang="en-US" sz="2400" dirty="0" smtClean="0"/>
              <a:t>of </a:t>
            </a:r>
            <a:r>
              <a:rPr lang="en-US" sz="2400" dirty="0" smtClean="0"/>
              <a:t>color</a:t>
            </a:r>
            <a:endParaRPr 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Advocacy </a:t>
            </a:r>
            <a:r>
              <a:rPr lang="en-US" dirty="0" smtClean="0"/>
              <a:t>and the Changing Workplace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</a:t>
            </a:r>
            <a:r>
              <a:rPr lang="en-US" sz="1600" dirty="0" smtClean="0"/>
              <a:t>14: The Changing Workplace</a:t>
            </a:r>
            <a:endParaRPr lang="en-US" sz="1600" dirty="0" smtClean="0"/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524000"/>
            <a:ext cx="838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Social </a:t>
            </a:r>
            <a:r>
              <a:rPr lang="en-US" sz="2800" dirty="0" smtClean="0"/>
              <a:t>and Economic Justice </a:t>
            </a:r>
            <a:endParaRPr lang="en-US" sz="2800" dirty="0" smtClean="0"/>
          </a:p>
          <a:p>
            <a:pPr lvl="1"/>
            <a:r>
              <a:rPr lang="en-US" sz="2400" dirty="0" smtClean="0"/>
              <a:t>Unequal working conditions</a:t>
            </a:r>
          </a:p>
          <a:p>
            <a:pPr lvl="0"/>
            <a:r>
              <a:rPr lang="en-US" sz="2800" dirty="0" smtClean="0"/>
              <a:t>Supportive </a:t>
            </a:r>
            <a:r>
              <a:rPr lang="en-US" sz="2800" dirty="0" smtClean="0"/>
              <a:t>Environment </a:t>
            </a:r>
            <a:endParaRPr lang="en-US" sz="2800" dirty="0" smtClean="0"/>
          </a:p>
          <a:p>
            <a:pPr lvl="1"/>
            <a:r>
              <a:rPr lang="en-US" sz="2400" dirty="0" smtClean="0"/>
              <a:t>Discrimination and harassment </a:t>
            </a:r>
          </a:p>
          <a:p>
            <a:pPr lvl="0"/>
            <a:r>
              <a:rPr lang="en-US" sz="2800" dirty="0" smtClean="0"/>
              <a:t>Human </a:t>
            </a:r>
            <a:r>
              <a:rPr lang="en-US" sz="2800" dirty="0" smtClean="0"/>
              <a:t>Needs and Rights </a:t>
            </a:r>
            <a:endParaRPr lang="en-US" sz="2800" dirty="0" smtClean="0"/>
          </a:p>
          <a:p>
            <a:pPr lvl="1"/>
            <a:r>
              <a:rPr lang="en-US" sz="2400" dirty="0" smtClean="0"/>
              <a:t>Dynamic </a:t>
            </a:r>
            <a:r>
              <a:rPr lang="en-US" sz="2400" dirty="0" smtClean="0"/>
              <a:t>Advocacy Model </a:t>
            </a:r>
            <a:endParaRPr lang="en-US" sz="2400" dirty="0" smtClean="0"/>
          </a:p>
          <a:p>
            <a:pPr lvl="2"/>
            <a:r>
              <a:rPr lang="en-US" sz="2400" dirty="0" smtClean="0"/>
              <a:t>Civil </a:t>
            </a:r>
            <a:r>
              <a:rPr lang="en-US" sz="2400" dirty="0" smtClean="0"/>
              <a:t>and political </a:t>
            </a:r>
            <a:r>
              <a:rPr lang="en-US" sz="2400" dirty="0" smtClean="0"/>
              <a:t>rights – Work</a:t>
            </a:r>
          </a:p>
          <a:p>
            <a:pPr lvl="2"/>
            <a:r>
              <a:rPr lang="en-US" sz="2400" dirty="0" smtClean="0"/>
              <a:t>Social </a:t>
            </a:r>
            <a:r>
              <a:rPr lang="en-US" sz="2400" dirty="0" smtClean="0"/>
              <a:t>and economic </a:t>
            </a:r>
            <a:r>
              <a:rPr lang="en-US" sz="2400" dirty="0" smtClean="0"/>
              <a:t>rights</a:t>
            </a:r>
          </a:p>
          <a:p>
            <a:pPr lvl="2"/>
            <a:r>
              <a:rPr lang="en-US" sz="2400" dirty="0" smtClean="0"/>
              <a:t>Collective rights </a:t>
            </a:r>
            <a:endParaRPr lang="en-US" sz="2400" dirty="0" smtClean="0"/>
          </a:p>
          <a:p>
            <a:pPr lvl="0"/>
            <a:r>
              <a:rPr lang="en-US" sz="2800" dirty="0" smtClean="0"/>
              <a:t>Political Access </a:t>
            </a:r>
            <a:endParaRPr lang="en-US" sz="2800" dirty="0" smtClean="0"/>
          </a:p>
          <a:p>
            <a:pPr lvl="0"/>
            <a:r>
              <a:rPr lang="en-US" sz="2400" dirty="0" smtClean="0"/>
              <a:t>          Social </a:t>
            </a:r>
            <a:r>
              <a:rPr lang="en-US" sz="2400" dirty="0" smtClean="0"/>
              <a:t>workers </a:t>
            </a:r>
            <a:r>
              <a:rPr lang="en-US" sz="2400" dirty="0" smtClean="0"/>
              <a:t>educate </a:t>
            </a:r>
            <a:r>
              <a:rPr lang="en-US" sz="2400" dirty="0" smtClean="0"/>
              <a:t>people about </a:t>
            </a:r>
            <a:r>
              <a:rPr lang="en-US" sz="2400" dirty="0" smtClean="0"/>
              <a:t>employee rights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Your </a:t>
            </a:r>
            <a:r>
              <a:rPr lang="en-US" dirty="0" smtClean="0"/>
              <a:t>Career in the World of Work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</a:t>
            </a:r>
            <a:r>
              <a:rPr lang="en-US" sz="1600" dirty="0" smtClean="0"/>
              <a:t>14: The Changing Workplace</a:t>
            </a:r>
            <a:endParaRPr lang="en-US" sz="1600" dirty="0" smtClean="0"/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447800"/>
            <a:ext cx="86106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Social work opportunities</a:t>
            </a:r>
          </a:p>
          <a:p>
            <a:pPr lvl="1"/>
            <a:r>
              <a:rPr lang="en-US" sz="2400" dirty="0" smtClean="0"/>
              <a:t>Direct </a:t>
            </a:r>
            <a:r>
              <a:rPr lang="en-US" sz="2400" dirty="0" smtClean="0"/>
              <a:t>practice to individuals, families and </a:t>
            </a:r>
            <a:r>
              <a:rPr lang="en-US" sz="2400" dirty="0" smtClean="0"/>
              <a:t>groups</a:t>
            </a:r>
          </a:p>
          <a:p>
            <a:pPr lvl="1"/>
            <a:r>
              <a:rPr lang="en-US" sz="2400" dirty="0" smtClean="0"/>
              <a:t>Service </a:t>
            </a:r>
            <a:r>
              <a:rPr lang="en-US" sz="2400" dirty="0" smtClean="0"/>
              <a:t>systems including housing, health and </a:t>
            </a:r>
            <a:r>
              <a:rPr lang="en-US" sz="2400" dirty="0" smtClean="0"/>
              <a:t>education</a:t>
            </a:r>
          </a:p>
          <a:p>
            <a:pPr lvl="1"/>
            <a:r>
              <a:rPr lang="en-US" sz="2400" dirty="0" smtClean="0"/>
              <a:t>Policy </a:t>
            </a:r>
            <a:r>
              <a:rPr lang="en-US" sz="2400" dirty="0" smtClean="0"/>
              <a:t>development at the local, state and federal </a:t>
            </a:r>
            <a:r>
              <a:rPr lang="en-US" sz="2400" dirty="0" smtClean="0"/>
              <a:t>level</a:t>
            </a:r>
          </a:p>
          <a:p>
            <a:pPr lvl="1"/>
            <a:r>
              <a:rPr lang="en-US" sz="2400" dirty="0" smtClean="0"/>
              <a:t>Advocacy </a:t>
            </a:r>
            <a:r>
              <a:rPr lang="en-US" sz="2400" dirty="0" smtClean="0"/>
              <a:t>in unions, associations, or membership </a:t>
            </a:r>
            <a:r>
              <a:rPr lang="en-US" sz="2400" dirty="0" smtClean="0"/>
              <a:t>affiliations</a:t>
            </a:r>
          </a:p>
          <a:p>
            <a:pPr lvl="1"/>
            <a:r>
              <a:rPr lang="en-US" sz="2400" dirty="0" smtClean="0"/>
              <a:t>Offices </a:t>
            </a:r>
            <a:r>
              <a:rPr lang="en-US" sz="2400" dirty="0" smtClean="0"/>
              <a:t>of human </a:t>
            </a:r>
            <a:r>
              <a:rPr lang="en-US" sz="2400" dirty="0" smtClean="0"/>
              <a:t>services</a:t>
            </a:r>
          </a:p>
          <a:p>
            <a:pPr lvl="1"/>
            <a:r>
              <a:rPr lang="en-US" sz="2400" dirty="0" smtClean="0"/>
              <a:t>Insurance offices</a:t>
            </a:r>
          </a:p>
          <a:p>
            <a:pPr lvl="1"/>
            <a:r>
              <a:rPr lang="en-US" sz="2400" dirty="0" smtClean="0"/>
              <a:t>Schools</a:t>
            </a:r>
          </a:p>
          <a:p>
            <a:pPr lvl="1"/>
            <a:r>
              <a:rPr lang="en-US" sz="2400" dirty="0" smtClean="0"/>
              <a:t>Correctional </a:t>
            </a:r>
            <a:r>
              <a:rPr lang="en-US" sz="2400" dirty="0" smtClean="0"/>
              <a:t>and mental  </a:t>
            </a:r>
            <a:r>
              <a:rPr lang="en-US" sz="2400" dirty="0" smtClean="0"/>
              <a:t>facilities</a:t>
            </a:r>
          </a:p>
          <a:p>
            <a:pPr lvl="1"/>
            <a:r>
              <a:rPr lang="en-US" sz="2400" dirty="0" smtClean="0"/>
              <a:t>Governmental service agencies</a:t>
            </a:r>
          </a:p>
          <a:p>
            <a:pPr lvl="1"/>
            <a:endParaRPr lang="en-US" sz="1200" dirty="0" smtClean="0"/>
          </a:p>
          <a:p>
            <a:pPr lvl="0"/>
            <a:r>
              <a:rPr lang="en-US" sz="2800" dirty="0" smtClean="0"/>
              <a:t>Healthy </a:t>
            </a:r>
            <a:r>
              <a:rPr lang="en-US" sz="2800" dirty="0" smtClean="0"/>
              <a:t>and rewarding </a:t>
            </a:r>
            <a:r>
              <a:rPr lang="en-US" sz="2800" dirty="0" smtClean="0"/>
              <a:t>workplace</a:t>
            </a:r>
          </a:p>
          <a:p>
            <a:pPr lvl="0"/>
            <a:r>
              <a:rPr lang="en-US" sz="2400" dirty="0" smtClean="0"/>
              <a:t>	</a:t>
            </a:r>
            <a:r>
              <a:rPr lang="en-US" sz="2400" dirty="0" smtClean="0"/>
              <a:t>Combination </a:t>
            </a:r>
            <a:r>
              <a:rPr lang="en-US" sz="2400" dirty="0" smtClean="0"/>
              <a:t>of benefits, environment, location, </a:t>
            </a:r>
            <a:r>
              <a:rPr lang="en-US" sz="2400" dirty="0" smtClean="0"/>
              <a:t>salary</a:t>
            </a:r>
            <a:endParaRPr lang="en-US" sz="2400" dirty="0" smtClean="0"/>
          </a:p>
          <a:p>
            <a:pPr lvl="0"/>
            <a:endParaRPr lang="en-US" sz="2400" i="1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en-US" i="1" dirty="0" smtClean="0"/>
              <a:t>    </a:t>
            </a:r>
            <a:r>
              <a:rPr lang="en-US" sz="4000" i="1" dirty="0" smtClean="0"/>
              <a:t>A </a:t>
            </a:r>
            <a:r>
              <a:rPr lang="en-US" sz="4000" i="1" dirty="0" smtClean="0"/>
              <a:t>social work career </a:t>
            </a:r>
            <a:r>
              <a:rPr lang="en-US" sz="4000" i="1" dirty="0" smtClean="0"/>
              <a:t>in </a:t>
            </a:r>
          </a:p>
          <a:p>
            <a:pPr lvl="0" algn="ctr">
              <a:buNone/>
            </a:pPr>
            <a:r>
              <a:rPr lang="en-US" sz="4000" i="1" dirty="0" smtClean="0"/>
              <a:t>the </a:t>
            </a:r>
            <a:r>
              <a:rPr lang="en-US" sz="4000" i="1" dirty="0" smtClean="0"/>
              <a:t>world of work </a:t>
            </a:r>
            <a:endParaRPr lang="en-US" sz="4000" i="1" dirty="0" smtClean="0"/>
          </a:p>
          <a:p>
            <a:pPr lvl="0" algn="ctr">
              <a:buNone/>
            </a:pPr>
            <a:r>
              <a:rPr lang="en-US" sz="4000" i="1" dirty="0" smtClean="0"/>
              <a:t>involves embracing </a:t>
            </a:r>
          </a:p>
          <a:p>
            <a:pPr lvl="0" algn="ctr">
              <a:buNone/>
            </a:pPr>
            <a:r>
              <a:rPr lang="en-US" sz="4000" i="1" dirty="0" smtClean="0"/>
              <a:t>people's </a:t>
            </a:r>
            <a:r>
              <a:rPr lang="en-US" sz="4000" i="1" dirty="0" smtClean="0"/>
              <a:t>individuality and needs </a:t>
            </a:r>
            <a:endParaRPr lang="en-US" sz="4000" i="1" dirty="0" smtClean="0"/>
          </a:p>
          <a:p>
            <a:pPr lvl="0" algn="ctr">
              <a:buNone/>
            </a:pPr>
            <a:r>
              <a:rPr lang="en-US" sz="4000" i="1" dirty="0" smtClean="0"/>
              <a:t>as </a:t>
            </a:r>
            <a:r>
              <a:rPr lang="en-US" sz="4000" i="1" dirty="0" smtClean="0"/>
              <a:t>a matter of basic human dignity </a:t>
            </a:r>
            <a:endParaRPr lang="en-US" sz="4000" i="1" dirty="0" smtClean="0"/>
          </a:p>
          <a:p>
            <a:pPr lvl="0" algn="ctr">
              <a:buNone/>
            </a:pPr>
            <a:r>
              <a:rPr lang="en-US" sz="4000" i="1" dirty="0" smtClean="0"/>
              <a:t>and </a:t>
            </a:r>
            <a:r>
              <a:rPr lang="en-US" sz="4000" i="1" dirty="0" smtClean="0"/>
              <a:t>civil rights.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Chapter 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The Changing Workplace</a:t>
            </a:r>
            <a:endParaRPr lang="en-US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People at 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</a:t>
            </a:r>
            <a:r>
              <a:rPr lang="en-US" sz="1600" dirty="0" smtClean="0"/>
              <a:t>14: The Changing Workplace</a:t>
            </a:r>
            <a:endParaRPr lang="en-US" sz="1600" dirty="0" smtClean="0"/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724085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371600"/>
            <a:ext cx="81534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Employment status</a:t>
            </a:r>
          </a:p>
          <a:p>
            <a:r>
              <a:rPr lang="en-US" sz="2400" dirty="0" smtClean="0"/>
              <a:t>	</a:t>
            </a:r>
            <a:r>
              <a:rPr lang="en-US" sz="2400" dirty="0" smtClean="0"/>
              <a:t>Position </a:t>
            </a:r>
            <a:r>
              <a:rPr lang="en-US" sz="2400" dirty="0" smtClean="0"/>
              <a:t>in </a:t>
            </a:r>
            <a:r>
              <a:rPr lang="en-US" sz="2400" dirty="0" smtClean="0"/>
              <a:t>society		Standard </a:t>
            </a:r>
            <a:r>
              <a:rPr lang="en-US" sz="2400" dirty="0" smtClean="0"/>
              <a:t>of </a:t>
            </a:r>
            <a:r>
              <a:rPr lang="en-US" sz="2400" dirty="0" smtClean="0"/>
              <a:t>living</a:t>
            </a:r>
          </a:p>
          <a:p>
            <a:r>
              <a:rPr lang="en-US" sz="2400" dirty="0" smtClean="0"/>
              <a:t>	</a:t>
            </a:r>
            <a:r>
              <a:rPr lang="en-US" sz="2400" dirty="0" smtClean="0"/>
              <a:t>Self-esteem			Respect </a:t>
            </a:r>
            <a:r>
              <a:rPr lang="en-US" sz="2400" dirty="0" smtClean="0"/>
              <a:t>from </a:t>
            </a:r>
            <a:r>
              <a:rPr lang="en-US" sz="2400" dirty="0" smtClean="0"/>
              <a:t>others</a:t>
            </a:r>
          </a:p>
          <a:p>
            <a:r>
              <a:rPr lang="en-US" sz="2400" dirty="0" smtClean="0"/>
              <a:t>	</a:t>
            </a:r>
            <a:r>
              <a:rPr lang="en-US" sz="2400" dirty="0" smtClean="0"/>
              <a:t>Friendships/ socialization	Daily routine  </a:t>
            </a:r>
          </a:p>
          <a:p>
            <a:r>
              <a:rPr lang="en-US" sz="2800" dirty="0" smtClean="0"/>
              <a:t>Two </a:t>
            </a:r>
            <a:r>
              <a:rPr lang="en-US" sz="2800" dirty="0" smtClean="0"/>
              <a:t>major domains of everyday </a:t>
            </a:r>
            <a:r>
              <a:rPr lang="en-US" sz="2800" dirty="0" smtClean="0"/>
              <a:t>interaction</a:t>
            </a:r>
          </a:p>
          <a:p>
            <a:r>
              <a:rPr lang="en-US" sz="2400" dirty="0" smtClean="0"/>
              <a:t>	 </a:t>
            </a:r>
            <a:r>
              <a:rPr lang="en-US" sz="2400" dirty="0" smtClean="0"/>
              <a:t>Family ,workplace</a:t>
            </a:r>
          </a:p>
          <a:p>
            <a:r>
              <a:rPr lang="en-US" sz="2800" dirty="0" smtClean="0"/>
              <a:t>Social workers</a:t>
            </a:r>
          </a:p>
          <a:p>
            <a:r>
              <a:rPr lang="en-US" sz="2400" dirty="0" smtClean="0"/>
              <a:t>	</a:t>
            </a:r>
            <a:r>
              <a:rPr lang="en-US" sz="2400" dirty="0" smtClean="0"/>
              <a:t>Systems/ecological approach</a:t>
            </a:r>
          </a:p>
          <a:p>
            <a:r>
              <a:rPr lang="en-US" sz="2400" dirty="0" smtClean="0"/>
              <a:t>	</a:t>
            </a:r>
            <a:r>
              <a:rPr lang="en-US" sz="2400" dirty="0" smtClean="0"/>
              <a:t>Advocate </a:t>
            </a:r>
            <a:r>
              <a:rPr lang="en-US" sz="2400" dirty="0" smtClean="0"/>
              <a:t>for better working </a:t>
            </a:r>
            <a:r>
              <a:rPr lang="en-US" sz="2400" dirty="0" smtClean="0"/>
              <a:t>condition</a:t>
            </a:r>
          </a:p>
          <a:p>
            <a:r>
              <a:rPr lang="en-US" sz="2800" dirty="0" smtClean="0"/>
              <a:t>Policies</a:t>
            </a:r>
            <a:r>
              <a:rPr lang="en-US" sz="2800" dirty="0" smtClean="0"/>
              <a:t>, </a:t>
            </a:r>
            <a:r>
              <a:rPr lang="en-US" sz="2800" dirty="0" smtClean="0"/>
              <a:t>program, </a:t>
            </a:r>
            <a:r>
              <a:rPr lang="en-US" sz="2800" dirty="0" smtClean="0"/>
              <a:t>procedures </a:t>
            </a:r>
            <a:r>
              <a:rPr lang="en-US" sz="2800" dirty="0" smtClean="0"/>
              <a:t>to </a:t>
            </a:r>
            <a:r>
              <a:rPr lang="en-US" sz="2800" dirty="0" smtClean="0"/>
              <a:t>enhance </a:t>
            </a:r>
            <a:r>
              <a:rPr lang="en-US" sz="2800" dirty="0" smtClean="0"/>
              <a:t>workplace</a:t>
            </a:r>
          </a:p>
          <a:p>
            <a:r>
              <a:rPr lang="en-US" sz="2400" dirty="0" smtClean="0"/>
              <a:t>	</a:t>
            </a:r>
            <a:r>
              <a:rPr lang="en-US" sz="2400" dirty="0" smtClean="0"/>
              <a:t>Improve </a:t>
            </a:r>
            <a:r>
              <a:rPr lang="en-US" sz="2400" dirty="0" smtClean="0"/>
              <a:t>family life </a:t>
            </a:r>
            <a:endParaRPr lang="en-US" sz="2400" dirty="0" smtClean="0"/>
          </a:p>
          <a:p>
            <a:r>
              <a:rPr lang="en-US" sz="2400" dirty="0" smtClean="0"/>
              <a:t>	</a:t>
            </a:r>
            <a:r>
              <a:rPr lang="en-US" sz="2400" dirty="0" smtClean="0"/>
              <a:t>Increase </a:t>
            </a:r>
            <a:r>
              <a:rPr lang="en-US" sz="2400" dirty="0" smtClean="0"/>
              <a:t>productivity and </a:t>
            </a:r>
            <a:r>
              <a:rPr lang="en-US" sz="2400" dirty="0" smtClean="0"/>
              <a:t>profitability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History of Work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</a:t>
            </a:r>
            <a:r>
              <a:rPr lang="en-US" sz="1600" dirty="0" smtClean="0"/>
              <a:t>14: The Changing Workplace</a:t>
            </a:r>
            <a:endParaRPr lang="en-US" sz="1600" dirty="0" smtClean="0"/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905000"/>
            <a:ext cx="6858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Linked </a:t>
            </a:r>
            <a:r>
              <a:rPr lang="en-US" sz="2800" dirty="0" smtClean="0"/>
              <a:t>to </a:t>
            </a:r>
            <a:r>
              <a:rPr lang="en-US" sz="2800" dirty="0" smtClean="0"/>
              <a:t>survival</a:t>
            </a:r>
          </a:p>
          <a:p>
            <a:pPr lvl="0"/>
            <a:r>
              <a:rPr lang="en-US" sz="2800" dirty="0" smtClean="0"/>
              <a:t>Societal function</a:t>
            </a:r>
          </a:p>
          <a:p>
            <a:pPr lvl="0"/>
            <a:r>
              <a:rPr lang="en-US" sz="2800" dirty="0" smtClean="0"/>
              <a:t>Work ethic</a:t>
            </a:r>
          </a:p>
          <a:p>
            <a:pPr lvl="0"/>
            <a:r>
              <a:rPr lang="en-US" sz="2400" dirty="0" smtClean="0"/>
              <a:t>	Associated </a:t>
            </a:r>
            <a:r>
              <a:rPr lang="en-US" sz="2400" dirty="0" smtClean="0"/>
              <a:t>with </a:t>
            </a:r>
            <a:r>
              <a:rPr lang="en-US" sz="2400" dirty="0" smtClean="0"/>
              <a:t>character</a:t>
            </a:r>
          </a:p>
          <a:p>
            <a:pPr lvl="0"/>
            <a:r>
              <a:rPr lang="en-US" sz="2400" dirty="0" smtClean="0"/>
              <a:t>	Unworthy/ undeserving </a:t>
            </a:r>
            <a:r>
              <a:rPr lang="en-US" sz="2400" dirty="0" smtClean="0"/>
              <a:t>of </a:t>
            </a:r>
            <a:r>
              <a:rPr lang="en-US" sz="2400" dirty="0" smtClean="0"/>
              <a:t>support</a:t>
            </a:r>
          </a:p>
          <a:p>
            <a:pPr lvl="0"/>
            <a:r>
              <a:rPr lang="en-US" sz="2800" dirty="0" smtClean="0"/>
              <a:t>Traditional </a:t>
            </a:r>
            <a:r>
              <a:rPr lang="en-US" sz="2800" dirty="0" smtClean="0"/>
              <a:t>Societies </a:t>
            </a:r>
          </a:p>
          <a:p>
            <a:pPr lvl="1"/>
            <a:r>
              <a:rPr lang="en-US" sz="2400" dirty="0" smtClean="0"/>
              <a:t>	Division </a:t>
            </a:r>
            <a:r>
              <a:rPr lang="en-US" sz="2400" dirty="0" smtClean="0"/>
              <a:t>of </a:t>
            </a:r>
            <a:r>
              <a:rPr lang="en-US" sz="2400" dirty="0" smtClean="0"/>
              <a:t>labor</a:t>
            </a: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Agricultural </a:t>
            </a:r>
            <a:r>
              <a:rPr lang="en-US" dirty="0" smtClean="0"/>
              <a:t>Era: 1630–1760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</a:t>
            </a:r>
            <a:r>
              <a:rPr lang="en-US" sz="1600" dirty="0" smtClean="0"/>
              <a:t>14: The Changing Workplace</a:t>
            </a:r>
            <a:endParaRPr lang="en-US" sz="1600" dirty="0" smtClean="0"/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905000"/>
            <a:ext cx="79248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American colonies</a:t>
            </a:r>
          </a:p>
          <a:p>
            <a:pPr lvl="1"/>
            <a:r>
              <a:rPr lang="en-US" sz="2800" dirty="0" smtClean="0"/>
              <a:t>	</a:t>
            </a:r>
            <a:r>
              <a:rPr lang="en-US" sz="2400" dirty="0" smtClean="0"/>
              <a:t>Subsistence </a:t>
            </a:r>
            <a:r>
              <a:rPr lang="en-US" sz="2400" dirty="0" smtClean="0"/>
              <a:t>agriculture </a:t>
            </a:r>
            <a:endParaRPr lang="en-US" sz="2400" dirty="0" smtClean="0"/>
          </a:p>
          <a:p>
            <a:pPr lvl="1"/>
            <a:r>
              <a:rPr lang="en-US" sz="2800" dirty="0" smtClean="0"/>
              <a:t>Nation expanded </a:t>
            </a:r>
          </a:p>
          <a:p>
            <a:pPr lvl="1"/>
            <a:r>
              <a:rPr lang="en-US" sz="2800" dirty="0" smtClean="0"/>
              <a:t>	</a:t>
            </a:r>
            <a:r>
              <a:rPr lang="en-US" sz="2400" dirty="0" smtClean="0"/>
              <a:t>Agricultural occupations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	Lumber</a:t>
            </a:r>
            <a:r>
              <a:rPr lang="en-US" sz="2400" dirty="0" smtClean="0"/>
              <a:t>, food, cotton, </a:t>
            </a:r>
            <a:r>
              <a:rPr lang="en-US" sz="2400" dirty="0" smtClean="0"/>
              <a:t>dairies</a:t>
            </a:r>
          </a:p>
          <a:p>
            <a:pPr lvl="1"/>
            <a:r>
              <a:rPr lang="en-US" sz="2800" dirty="0" smtClean="0"/>
              <a:t>Social </a:t>
            </a:r>
            <a:r>
              <a:rPr lang="en-US" sz="2800" dirty="0" smtClean="0"/>
              <a:t>welfare system </a:t>
            </a:r>
            <a:r>
              <a:rPr lang="en-US" sz="2800" dirty="0" smtClean="0"/>
              <a:t>– family based</a:t>
            </a:r>
          </a:p>
          <a:p>
            <a:pPr lvl="2"/>
            <a:r>
              <a:rPr lang="en-US" sz="2400" dirty="0" smtClean="0"/>
              <a:t>Work for other family</a:t>
            </a:r>
            <a:endParaRPr lang="en-US" sz="2400" dirty="0" smtClean="0"/>
          </a:p>
          <a:p>
            <a:pPr lvl="2"/>
            <a:r>
              <a:rPr lang="en-US" sz="2400" dirty="0" smtClean="0"/>
              <a:t>Indentured workers</a:t>
            </a:r>
            <a:endParaRPr lang="en-US" sz="2400" dirty="0" smtClean="0"/>
          </a:p>
          <a:p>
            <a:pPr lvl="2"/>
            <a:r>
              <a:rPr lang="en-US" sz="2400" dirty="0" smtClean="0"/>
              <a:t>Apprenticing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Industrial </a:t>
            </a:r>
            <a:r>
              <a:rPr lang="en-US" dirty="0" smtClean="0"/>
              <a:t>Revolution: 1760–1840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</a:t>
            </a:r>
            <a:r>
              <a:rPr lang="en-US" sz="1600" dirty="0" smtClean="0"/>
              <a:t>14: The Changing Workplace</a:t>
            </a:r>
            <a:endParaRPr lang="en-US" sz="1600" dirty="0" smtClean="0"/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524000"/>
            <a:ext cx="7010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Industrialization</a:t>
            </a:r>
          </a:p>
          <a:p>
            <a:pPr lvl="1"/>
            <a:r>
              <a:rPr lang="en-US" sz="2400" dirty="0" smtClean="0"/>
              <a:t>	Water </a:t>
            </a:r>
            <a:r>
              <a:rPr lang="en-US" sz="2400" dirty="0" smtClean="0"/>
              <a:t>and steam </a:t>
            </a:r>
            <a:r>
              <a:rPr lang="en-US" sz="2400" dirty="0" smtClean="0"/>
              <a:t>power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Iron </a:t>
            </a:r>
            <a:r>
              <a:rPr lang="en-US" sz="2400" dirty="0" smtClean="0"/>
              <a:t>making </a:t>
            </a:r>
            <a:endParaRPr lang="en-US" sz="2400" dirty="0" smtClean="0"/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Machine tools</a:t>
            </a:r>
          </a:p>
          <a:p>
            <a:pPr lvl="1"/>
            <a:r>
              <a:rPr lang="en-US" sz="2800" dirty="0" smtClean="0"/>
              <a:t>Elevated living standards</a:t>
            </a:r>
          </a:p>
          <a:p>
            <a:pPr lvl="1"/>
            <a:r>
              <a:rPr lang="en-US" sz="2800" dirty="0" smtClean="0"/>
              <a:t>Family </a:t>
            </a:r>
            <a:r>
              <a:rPr lang="en-US" sz="2800" dirty="0" smtClean="0"/>
              <a:t>life </a:t>
            </a:r>
            <a:r>
              <a:rPr lang="en-US" sz="2800" dirty="0" smtClean="0"/>
              <a:t>changed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People </a:t>
            </a:r>
            <a:r>
              <a:rPr lang="en-US" sz="2400" dirty="0" smtClean="0"/>
              <a:t>left </a:t>
            </a:r>
            <a:r>
              <a:rPr lang="en-US" sz="2400" dirty="0" smtClean="0"/>
              <a:t>farms to find work in city</a:t>
            </a:r>
            <a:endParaRPr lang="en-US" sz="2400" dirty="0" smtClean="0"/>
          </a:p>
          <a:p>
            <a:pPr lvl="1"/>
            <a:r>
              <a:rPr lang="en-US" sz="2800" dirty="0" smtClean="0"/>
              <a:t>Introduction </a:t>
            </a:r>
            <a:r>
              <a:rPr lang="en-US" sz="2800" dirty="0" smtClean="0"/>
              <a:t>of wage laborers </a:t>
            </a:r>
            <a:endParaRPr lang="en-US" sz="2800" dirty="0" smtClean="0"/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Strict rules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Deplorable living conditions</a:t>
            </a:r>
          </a:p>
          <a:p>
            <a:pPr lvl="1"/>
            <a:r>
              <a:rPr lang="en-US" sz="2800" dirty="0" smtClean="0"/>
              <a:t>Francis </a:t>
            </a:r>
            <a:r>
              <a:rPr lang="en-US" sz="2800" dirty="0" smtClean="0"/>
              <a:t>Cabot Lowell’s </a:t>
            </a:r>
            <a:r>
              <a:rPr lang="en-US" sz="2800" dirty="0" smtClean="0"/>
              <a:t>Power Loom </a:t>
            </a:r>
          </a:p>
          <a:p>
            <a:pPr lvl="1"/>
            <a:r>
              <a:rPr lang="en-US" sz="2400" dirty="0" smtClean="0"/>
              <a:t>	Lowell </a:t>
            </a:r>
            <a:r>
              <a:rPr lang="en-US" sz="2400" dirty="0" smtClean="0"/>
              <a:t>Mill </a:t>
            </a:r>
            <a:r>
              <a:rPr lang="en-US" sz="2400" dirty="0" smtClean="0"/>
              <a:t>Girls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Workers Demand Reforms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</a:t>
            </a:r>
            <a:r>
              <a:rPr lang="en-US" sz="1600" dirty="0" smtClean="0"/>
              <a:t>14: The Changing Workplace</a:t>
            </a:r>
            <a:endParaRPr lang="en-US" sz="1600" dirty="0" smtClean="0"/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752600"/>
            <a:ext cx="861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US" sz="2800" dirty="0" smtClean="0"/>
              <a:t>Equal </a:t>
            </a:r>
            <a:r>
              <a:rPr lang="en-US" sz="2800" dirty="0" smtClean="0"/>
              <a:t>and universal free education</a:t>
            </a:r>
          </a:p>
          <a:p>
            <a:pPr lvl="2"/>
            <a:r>
              <a:rPr lang="en-US" sz="2800" dirty="0" smtClean="0"/>
              <a:t>Public lands for settlements</a:t>
            </a:r>
          </a:p>
          <a:p>
            <a:pPr lvl="2"/>
            <a:r>
              <a:rPr lang="en-US" sz="2800" dirty="0" smtClean="0"/>
              <a:t>No more abuse of child labor and apprentices</a:t>
            </a:r>
          </a:p>
          <a:p>
            <a:pPr lvl="2"/>
            <a:r>
              <a:rPr lang="en-US" sz="2800" dirty="0" smtClean="0"/>
              <a:t>Restrictions on competitive prison labor</a:t>
            </a:r>
          </a:p>
          <a:p>
            <a:pPr lvl="2"/>
            <a:r>
              <a:rPr lang="en-US" sz="2800" dirty="0" smtClean="0"/>
              <a:t>Better working conditions for women</a:t>
            </a:r>
          </a:p>
          <a:p>
            <a:pPr lvl="2"/>
            <a:r>
              <a:rPr lang="en-US" sz="2800" dirty="0" smtClean="0"/>
              <a:t>Establishment of a ten-hour </a:t>
            </a:r>
            <a:r>
              <a:rPr lang="en-US" sz="2800" dirty="0" smtClean="0"/>
              <a:t>day</a:t>
            </a:r>
            <a:endParaRPr lang="en-US" sz="2800" dirty="0" smtClean="0"/>
          </a:p>
          <a:p>
            <a:pPr lvl="2"/>
            <a:r>
              <a:rPr lang="en-US" sz="2800" dirty="0" smtClean="0"/>
              <a:t>Governmental control of currency</a:t>
            </a:r>
          </a:p>
          <a:p>
            <a:pPr lvl="2"/>
            <a:r>
              <a:rPr lang="en-US" sz="2800" dirty="0" smtClean="0"/>
              <a:t>The right to organize </a:t>
            </a:r>
          </a:p>
          <a:p>
            <a:pPr lvl="2"/>
            <a:r>
              <a:rPr lang="en-US" sz="2800" dirty="0" smtClean="0"/>
              <a:t>Jobs for the unemployed in public works programs 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Urbanization</a:t>
            </a:r>
            <a:r>
              <a:rPr lang="en-US" dirty="0" smtClean="0"/>
              <a:t>: 1860–1950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</a:t>
            </a:r>
            <a:r>
              <a:rPr lang="en-US" sz="1600" dirty="0" smtClean="0"/>
              <a:t>14: The Changing Workplace</a:t>
            </a:r>
            <a:endParaRPr lang="en-US" sz="1600" dirty="0" smtClean="0"/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447800"/>
            <a:ext cx="91440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Development </a:t>
            </a:r>
            <a:r>
              <a:rPr lang="en-US" sz="2800" dirty="0" smtClean="0"/>
              <a:t>of </a:t>
            </a:r>
            <a:r>
              <a:rPr lang="en-US" sz="2800" dirty="0" smtClean="0"/>
              <a:t>cities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Roads</a:t>
            </a:r>
            <a:r>
              <a:rPr lang="en-US" sz="2400" dirty="0" smtClean="0"/>
              <a:t>, public transportation, railroads, </a:t>
            </a:r>
            <a:r>
              <a:rPr lang="en-US" sz="2400" dirty="0" smtClean="0"/>
              <a:t>waterways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Prior - </a:t>
            </a:r>
            <a:r>
              <a:rPr lang="en-US" sz="2400" dirty="0" smtClean="0"/>
              <a:t>80% </a:t>
            </a:r>
            <a:r>
              <a:rPr lang="en-US" sz="2400" dirty="0" smtClean="0"/>
              <a:t>lived </a:t>
            </a:r>
            <a:r>
              <a:rPr lang="en-US" sz="2400" dirty="0" smtClean="0"/>
              <a:t>in rural </a:t>
            </a:r>
            <a:r>
              <a:rPr lang="en-US" sz="2400" dirty="0" smtClean="0"/>
              <a:t>areas</a:t>
            </a:r>
            <a:endParaRPr lang="en-US" sz="2400" dirty="0" smtClean="0"/>
          </a:p>
          <a:p>
            <a:pPr lvl="1"/>
            <a:r>
              <a:rPr lang="en-US" sz="2800" dirty="0" smtClean="0"/>
              <a:t>Transiency / Unsteady employment </a:t>
            </a:r>
          </a:p>
          <a:p>
            <a:pPr lvl="1"/>
            <a:r>
              <a:rPr lang="en-US" sz="2400" dirty="0" smtClean="0"/>
              <a:t>	Hiring </a:t>
            </a:r>
            <a:r>
              <a:rPr lang="en-US" sz="2400" dirty="0" smtClean="0"/>
              <a:t>unskilled workers on a daily </a:t>
            </a:r>
            <a:r>
              <a:rPr lang="en-US" sz="2400" dirty="0" smtClean="0"/>
              <a:t>basis</a:t>
            </a:r>
          </a:p>
          <a:p>
            <a:pPr lvl="1"/>
            <a:r>
              <a:rPr lang="en-US" sz="2400" dirty="0" smtClean="0"/>
              <a:t>	Laying </a:t>
            </a:r>
            <a:r>
              <a:rPr lang="en-US" sz="2400" dirty="0" smtClean="0"/>
              <a:t>off workers during slow periods of </a:t>
            </a:r>
            <a:r>
              <a:rPr lang="en-US" sz="2400" dirty="0" smtClean="0"/>
              <a:t>production</a:t>
            </a:r>
          </a:p>
          <a:p>
            <a:pPr lvl="1"/>
            <a:r>
              <a:rPr lang="en-US" sz="2400" dirty="0" smtClean="0"/>
              <a:t>	Seasonal work</a:t>
            </a:r>
            <a:endParaRPr lang="en-US" sz="2400" dirty="0" smtClean="0"/>
          </a:p>
          <a:p>
            <a:pPr lvl="1"/>
            <a:r>
              <a:rPr lang="en-US" sz="2800" dirty="0" smtClean="0"/>
              <a:t>Welfare </a:t>
            </a:r>
            <a:r>
              <a:rPr lang="en-US" sz="2800" dirty="0" smtClean="0"/>
              <a:t>Capitalism - </a:t>
            </a:r>
            <a:r>
              <a:rPr lang="en-US" sz="2400" dirty="0" smtClean="0"/>
              <a:t>policies </a:t>
            </a:r>
            <a:r>
              <a:rPr lang="en-US" sz="2400" dirty="0" smtClean="0"/>
              <a:t>and programs </a:t>
            </a:r>
            <a:r>
              <a:rPr lang="en-US" sz="2400" dirty="0" smtClean="0"/>
              <a:t>of business owners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Maintain values </a:t>
            </a:r>
            <a:r>
              <a:rPr lang="en-US" sz="2400" dirty="0" smtClean="0"/>
              <a:t>and goals of </a:t>
            </a:r>
            <a:r>
              <a:rPr lang="en-US" sz="2400" dirty="0" smtClean="0"/>
              <a:t>management</a:t>
            </a:r>
          </a:p>
          <a:p>
            <a:pPr lvl="1"/>
            <a:r>
              <a:rPr lang="en-US" sz="2400" dirty="0" smtClean="0"/>
              <a:t>	Discourage </a:t>
            </a:r>
            <a:r>
              <a:rPr lang="en-US" sz="2400" dirty="0" smtClean="0"/>
              <a:t>workers from union </a:t>
            </a:r>
            <a:r>
              <a:rPr lang="en-US" sz="2400" dirty="0" smtClean="0"/>
              <a:t>membership</a:t>
            </a:r>
            <a:endParaRPr lang="en-US" sz="2400" dirty="0" smtClean="0"/>
          </a:p>
          <a:p>
            <a:pPr lvl="1"/>
            <a:r>
              <a:rPr lang="en-US" sz="2800" dirty="0" smtClean="0"/>
              <a:t>Human </a:t>
            </a:r>
            <a:r>
              <a:rPr lang="en-US" sz="2800" dirty="0" smtClean="0"/>
              <a:t>Relationship School </a:t>
            </a:r>
            <a:r>
              <a:rPr lang="en-US" sz="2800" dirty="0" smtClean="0"/>
              <a:t>of </a:t>
            </a:r>
            <a:r>
              <a:rPr lang="en-US" sz="2800" dirty="0" smtClean="0"/>
              <a:t>Management 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Research on physical factors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Found attention itself motivating  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Information </a:t>
            </a:r>
            <a:r>
              <a:rPr lang="en-US" dirty="0" smtClean="0"/>
              <a:t>Age: 1960–Present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172200" y="6248400"/>
            <a:ext cx="2743200" cy="45720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</a:t>
            </a:r>
            <a:r>
              <a:rPr lang="en-US" sz="1600" dirty="0" smtClean="0"/>
              <a:t>14: The Changing Workplace</a:t>
            </a:r>
            <a:endParaRPr lang="en-US" sz="1600" dirty="0" smtClean="0"/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600200"/>
            <a:ext cx="8610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Employee </a:t>
            </a:r>
            <a:r>
              <a:rPr lang="en-US" sz="2800" dirty="0" smtClean="0"/>
              <a:t>Assistance Programs </a:t>
            </a:r>
            <a:endParaRPr lang="en-US" sz="2800" dirty="0" smtClean="0"/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Response </a:t>
            </a:r>
            <a:r>
              <a:rPr lang="en-US" sz="2400" dirty="0" smtClean="0"/>
              <a:t>to </a:t>
            </a:r>
            <a:r>
              <a:rPr lang="en-US" sz="2400" dirty="0" smtClean="0"/>
              <a:t>stresses </a:t>
            </a:r>
            <a:r>
              <a:rPr lang="en-US" sz="2400" dirty="0" smtClean="0"/>
              <a:t>of </a:t>
            </a:r>
            <a:r>
              <a:rPr lang="en-US" sz="2400" dirty="0" smtClean="0"/>
              <a:t>work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Issues </a:t>
            </a:r>
            <a:r>
              <a:rPr lang="en-US" sz="2400" dirty="0" smtClean="0"/>
              <a:t>that negatively impact job </a:t>
            </a:r>
            <a:r>
              <a:rPr lang="en-US" sz="2400" dirty="0" smtClean="0"/>
              <a:t>performance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	Attendance, collegial relationships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	Personal problems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		Domestic </a:t>
            </a:r>
            <a:r>
              <a:rPr lang="en-US" sz="2400" dirty="0" smtClean="0"/>
              <a:t>violence, </a:t>
            </a:r>
            <a:r>
              <a:rPr lang="en-US" sz="2400" dirty="0" smtClean="0"/>
              <a:t>parenting</a:t>
            </a:r>
            <a:r>
              <a:rPr lang="en-US" sz="2400" dirty="0" smtClean="0"/>
              <a:t>, </a:t>
            </a:r>
            <a:r>
              <a:rPr lang="en-US" sz="2400" dirty="0" smtClean="0"/>
              <a:t>mental illness</a:t>
            </a:r>
            <a:endParaRPr lang="en-US" sz="2400" dirty="0" smtClean="0"/>
          </a:p>
          <a:p>
            <a:pPr lvl="1"/>
            <a:r>
              <a:rPr lang="en-US" sz="2800" dirty="0" smtClean="0"/>
              <a:t>Social workers provide </a:t>
            </a:r>
            <a:r>
              <a:rPr lang="en-US" sz="2800" dirty="0" smtClean="0"/>
              <a:t>majority </a:t>
            </a:r>
            <a:r>
              <a:rPr lang="en-US" sz="2800" dirty="0" smtClean="0"/>
              <a:t>of EAP </a:t>
            </a:r>
            <a:r>
              <a:rPr lang="en-US" sz="2800" dirty="0" smtClean="0"/>
              <a:t>services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Ecological perspective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Person-in-the-environment</a:t>
            </a:r>
          </a:p>
          <a:p>
            <a:pPr lvl="1"/>
            <a:r>
              <a:rPr lang="en-US" sz="2800" dirty="0" smtClean="0"/>
              <a:t>Assess </a:t>
            </a:r>
            <a:r>
              <a:rPr lang="en-US" sz="2800" dirty="0" smtClean="0"/>
              <a:t>environmental stressors </a:t>
            </a:r>
            <a:endParaRPr lang="en-US" sz="2800" dirty="0" smtClean="0"/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Intervene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Bring </a:t>
            </a:r>
            <a:r>
              <a:rPr lang="en-US" sz="2400" dirty="0" smtClean="0"/>
              <a:t>balance into the work and life of </a:t>
            </a:r>
            <a:r>
              <a:rPr lang="en-US" sz="2400" dirty="0" smtClean="0"/>
              <a:t>employee 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</TotalTime>
  <Words>443</Words>
  <Application>Microsoft Office PowerPoint</Application>
  <PresentationFormat>On-screen Show (4:3)</PresentationFormat>
  <Paragraphs>396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Chapter 14</vt:lpstr>
      <vt:lpstr>People at Work</vt:lpstr>
      <vt:lpstr>  History of Work </vt:lpstr>
      <vt:lpstr>  Agricultural Era: 1630–1760 </vt:lpstr>
      <vt:lpstr>  Industrial Revolution: 1760–1840 </vt:lpstr>
      <vt:lpstr> Workers Demand Reforms</vt:lpstr>
      <vt:lpstr>  Urbanization: 1860–1950 </vt:lpstr>
      <vt:lpstr>  Information Age: 1960–Present  </vt:lpstr>
      <vt:lpstr>  Current Social Trends Related to Work </vt:lpstr>
      <vt:lpstr>  Work-Related Issues </vt:lpstr>
      <vt:lpstr>Social Insurance Programs</vt:lpstr>
      <vt:lpstr> Social Welfare Policies</vt:lpstr>
      <vt:lpstr>Diversity and the Workplace</vt:lpstr>
      <vt:lpstr>  Advocacy and the Changing Workplace </vt:lpstr>
      <vt:lpstr>  Your Career in the World of Work  </vt:lpstr>
      <vt:lpstr>   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ISRC</dc:creator>
  <cp:lastModifiedBy>ISRC</cp:lastModifiedBy>
  <cp:revision>12</cp:revision>
  <dcterms:created xsi:type="dcterms:W3CDTF">2014-12-12T01:49:44Z</dcterms:created>
  <dcterms:modified xsi:type="dcterms:W3CDTF">2015-01-01T18:10:03Z</dcterms:modified>
</cp:coreProperties>
</file>