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7" r:id="rId5"/>
    <p:sldId id="276" r:id="rId6"/>
    <p:sldId id="275" r:id="rId7"/>
    <p:sldId id="274" r:id="rId8"/>
    <p:sldId id="273" r:id="rId9"/>
    <p:sldId id="272" r:id="rId10"/>
    <p:sldId id="271" r:id="rId11"/>
    <p:sldId id="270" r:id="rId12"/>
    <p:sldId id="269" r:id="rId13"/>
    <p:sldId id="268" r:id="rId14"/>
    <p:sldId id="267" r:id="rId15"/>
    <p:sldId id="266" r:id="rId16"/>
    <p:sldId id="265" r:id="rId17"/>
    <p:sldId id="264" r:id="rId18"/>
    <p:sldId id="263" r:id="rId19"/>
    <p:sldId id="26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75" name="Picture 3" descr="C:\Users\ISRC\Downloads\Cox_Intro_SocialWork_PPT_template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ISRC\Downloads\Cox_Intro_SocialWork_PPT_templat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dirty="0" smtClean="0"/>
              <a:t>Equal Opportunities for Housing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13: Communities at Risk and Housing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2057400"/>
            <a:ext cx="6553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Discrimination prohibited by law</a:t>
            </a:r>
          </a:p>
          <a:p>
            <a:pPr lvl="1"/>
            <a:endParaRPr lang="en-US" sz="2800" dirty="0" smtClean="0"/>
          </a:p>
          <a:p>
            <a:pPr lvl="2"/>
            <a:r>
              <a:rPr lang="en-US" sz="2800" dirty="0" smtClean="0"/>
              <a:t>Impacts people trying to leave at-risk communities </a:t>
            </a:r>
          </a:p>
          <a:p>
            <a:pPr lvl="2"/>
            <a:endParaRPr lang="en-US" sz="2800" dirty="0" smtClean="0"/>
          </a:p>
          <a:p>
            <a:pPr lvl="2"/>
            <a:r>
              <a:rPr lang="en-US" sz="2800" dirty="0" smtClean="0"/>
              <a:t>Landlords may illegally discourage/encourage </a:t>
            </a:r>
          </a:p>
          <a:p>
            <a:pPr lvl="2"/>
            <a:r>
              <a:rPr lang="en-US" sz="2800" dirty="0" smtClean="0"/>
              <a:t>  </a:t>
            </a:r>
          </a:p>
          <a:p>
            <a:pPr lvl="2"/>
            <a:r>
              <a:rPr lang="en-US" sz="2800" dirty="0" smtClean="0"/>
              <a:t>“Secret shoppers”</a:t>
            </a:r>
            <a:endParaRPr 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dirty="0" smtClean="0"/>
              <a:t>Transportation and Connectivity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13: Communities at Risk and Housing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1600200"/>
            <a:ext cx="83058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Social and Economic isolation</a:t>
            </a:r>
          </a:p>
          <a:p>
            <a:pPr lvl="1"/>
            <a:r>
              <a:rPr lang="en-US" dirty="0" smtClean="0"/>
              <a:t>	</a:t>
            </a:r>
            <a:r>
              <a:rPr lang="en-US" sz="2400" dirty="0" smtClean="0"/>
              <a:t>Time with family, employment, medical / social services</a:t>
            </a:r>
          </a:p>
          <a:p>
            <a:pPr lvl="1"/>
            <a:r>
              <a:rPr lang="en-US" sz="2800" dirty="0" smtClean="0"/>
              <a:t>Community needs assessment</a:t>
            </a:r>
          </a:p>
          <a:p>
            <a:pPr lvl="1"/>
            <a:r>
              <a:rPr lang="en-US" dirty="0" smtClean="0"/>
              <a:t>	</a:t>
            </a:r>
            <a:r>
              <a:rPr lang="en-US" sz="2400" dirty="0" smtClean="0"/>
              <a:t>Magnitude and types of community problems</a:t>
            </a:r>
          </a:p>
          <a:p>
            <a:pPr lvl="1"/>
            <a:r>
              <a:rPr lang="en-US" sz="2400" dirty="0" smtClean="0"/>
              <a:t>	Availability of local resources </a:t>
            </a:r>
          </a:p>
          <a:p>
            <a:pPr lvl="0"/>
            <a:r>
              <a:rPr lang="en-US" dirty="0" smtClean="0"/>
              <a:t>	          </a:t>
            </a:r>
            <a:r>
              <a:rPr lang="en-US" sz="2000" dirty="0" smtClean="0"/>
              <a:t>health providers		mental health services</a:t>
            </a:r>
          </a:p>
          <a:p>
            <a:pPr lvl="3"/>
            <a:r>
              <a:rPr lang="en-US" sz="2000" dirty="0" smtClean="0"/>
              <a:t>grocery stores		clean water and air, sanitation</a:t>
            </a:r>
          </a:p>
          <a:p>
            <a:pPr lvl="3"/>
            <a:r>
              <a:rPr lang="en-US" sz="2000" dirty="0" smtClean="0"/>
              <a:t>just law enforcement		quality educational systems</a:t>
            </a:r>
          </a:p>
          <a:p>
            <a:pPr lvl="3"/>
            <a:r>
              <a:rPr lang="en-US" sz="2000" dirty="0" smtClean="0"/>
              <a:t>parks 			recreation facilities </a:t>
            </a:r>
          </a:p>
          <a:p>
            <a:pPr lvl="3"/>
            <a:r>
              <a:rPr lang="en-US" sz="2000" dirty="0" smtClean="0"/>
              <a:t>churches			friendship networks</a:t>
            </a:r>
          </a:p>
          <a:p>
            <a:pPr lvl="1"/>
            <a:r>
              <a:rPr lang="en-US" dirty="0" smtClean="0"/>
              <a:t>	</a:t>
            </a:r>
            <a:r>
              <a:rPr lang="en-US" sz="2400" dirty="0" smtClean="0"/>
              <a:t>Relevant stakeholders</a:t>
            </a:r>
          </a:p>
          <a:p>
            <a:pPr lvl="1"/>
            <a:r>
              <a:rPr lang="en-US" sz="2400" dirty="0" smtClean="0"/>
              <a:t>	Reliable research methodology</a:t>
            </a:r>
          </a:p>
          <a:p>
            <a:pPr lvl="1"/>
            <a:r>
              <a:rPr lang="en-US" sz="2400" dirty="0" smtClean="0"/>
              <a:t>	Utilize the results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Homelessness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13: Communities at Risk and Housing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524000"/>
            <a:ext cx="8001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Over half a million people affected in U.S.  </a:t>
            </a:r>
          </a:p>
          <a:p>
            <a:pPr lvl="0"/>
            <a:r>
              <a:rPr lang="en-US" sz="2800" dirty="0" smtClean="0"/>
              <a:t>Causes:</a:t>
            </a:r>
          </a:p>
          <a:p>
            <a:pPr lvl="0"/>
            <a:r>
              <a:rPr lang="en-US" dirty="0" smtClean="0"/>
              <a:t>	</a:t>
            </a:r>
            <a:r>
              <a:rPr lang="en-US" sz="2400" dirty="0" smtClean="0"/>
              <a:t>health/mental health problems</a:t>
            </a:r>
          </a:p>
          <a:p>
            <a:pPr lvl="0"/>
            <a:r>
              <a:rPr lang="en-US" sz="2400" dirty="0" smtClean="0"/>
              <a:t>	unemployment</a:t>
            </a:r>
          </a:p>
          <a:p>
            <a:pPr lvl="0"/>
            <a:r>
              <a:rPr lang="en-US" sz="2400" dirty="0" smtClean="0"/>
              <a:t>	substance abuse</a:t>
            </a:r>
          </a:p>
          <a:p>
            <a:pPr lvl="0"/>
            <a:r>
              <a:rPr lang="en-US" sz="2400" dirty="0" smtClean="0"/>
              <a:t>	abandonment</a:t>
            </a:r>
          </a:p>
          <a:p>
            <a:pPr lvl="0"/>
            <a:r>
              <a:rPr lang="en-US" sz="2400" dirty="0" smtClean="0"/>
              <a:t>	circumstances outside of individual or family control  </a:t>
            </a:r>
          </a:p>
          <a:p>
            <a:pPr lvl="0"/>
            <a:r>
              <a:rPr lang="en-US" sz="2800" dirty="0" smtClean="0"/>
              <a:t>Strategies for addressing homelessness</a:t>
            </a:r>
          </a:p>
          <a:p>
            <a:pPr lvl="1"/>
            <a:r>
              <a:rPr lang="en-US" sz="2400" dirty="0" smtClean="0"/>
              <a:t>Continua of Care program </a:t>
            </a:r>
          </a:p>
          <a:p>
            <a:pPr lvl="1"/>
            <a:r>
              <a:rPr lang="en-US" sz="2400" dirty="0" smtClean="0"/>
              <a:t>	“Housing ready” </a:t>
            </a:r>
          </a:p>
          <a:p>
            <a:pPr lvl="1"/>
            <a:r>
              <a:rPr lang="en-US" sz="2400" dirty="0" smtClean="0"/>
              <a:t>Housing First Program</a:t>
            </a:r>
          </a:p>
          <a:p>
            <a:pPr lvl="1"/>
            <a:r>
              <a:rPr lang="en-US" sz="2400" dirty="0" smtClean="0"/>
              <a:t>	Rapid housing, subsequent services</a:t>
            </a:r>
            <a:endParaRPr 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/>
              <a:t>Affordable Housing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13: Communities at Risk and Housing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905000"/>
            <a:ext cx="8001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Less than 30 percent of household income on mortgages or rents, including taxes and utilities 						(HUD, 2013) </a:t>
            </a:r>
          </a:p>
          <a:p>
            <a:pPr lvl="1"/>
            <a:r>
              <a:rPr lang="en-US" sz="2800" dirty="0" smtClean="0"/>
              <a:t> </a:t>
            </a:r>
          </a:p>
          <a:p>
            <a:pPr lvl="1"/>
            <a:r>
              <a:rPr lang="en-US" sz="2800" dirty="0" smtClean="0"/>
              <a:t>Limits housing options </a:t>
            </a:r>
          </a:p>
          <a:p>
            <a:pPr lvl="1"/>
            <a:r>
              <a:rPr lang="en-US" sz="2800" dirty="0" smtClean="0"/>
              <a:t>	30% of 40 hrs/wk @ $8/hr = $412.80 /mo.  </a:t>
            </a:r>
          </a:p>
          <a:p>
            <a:pPr lvl="0"/>
            <a:endParaRPr lang="en-US" sz="2800" dirty="0" smtClean="0"/>
          </a:p>
          <a:p>
            <a:pPr lvl="1"/>
            <a:r>
              <a:rPr lang="en-US" sz="2800" dirty="0" smtClean="0"/>
              <a:t>Habitat for Humanity </a:t>
            </a:r>
          </a:p>
          <a:p>
            <a:pPr lvl="1"/>
            <a:r>
              <a:rPr lang="en-US" sz="2800" dirty="0" smtClean="0"/>
              <a:t>NIMBY groups</a:t>
            </a:r>
            <a:endParaRPr lang="en-U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/>
              <a:t>Community Asset Building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13: Communities at Risk and Housing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1600200"/>
            <a:ext cx="7620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Physical resources - buildings, housing, parks</a:t>
            </a:r>
          </a:p>
          <a:p>
            <a:pPr lvl="0"/>
            <a:r>
              <a:rPr lang="en-US" sz="2800" dirty="0" smtClean="0"/>
              <a:t>Businesses and Schools</a:t>
            </a:r>
          </a:p>
          <a:p>
            <a:pPr lvl="0"/>
            <a:r>
              <a:rPr lang="en-US" sz="2800" dirty="0" smtClean="0"/>
              <a:t>Transportation</a:t>
            </a:r>
          </a:p>
          <a:p>
            <a:pPr lvl="0"/>
            <a:r>
              <a:rPr lang="en-US" sz="2800" dirty="0" smtClean="0"/>
              <a:t>Community participation and associations</a:t>
            </a:r>
          </a:p>
          <a:p>
            <a:pPr lvl="0"/>
            <a:r>
              <a:rPr lang="en-US" sz="2800" dirty="0" smtClean="0"/>
              <a:t>Leadership and civic groups</a:t>
            </a:r>
          </a:p>
          <a:p>
            <a:pPr lvl="0"/>
            <a:r>
              <a:rPr lang="en-US" sz="2800" dirty="0" smtClean="0"/>
              <a:t>Ability to exert power over decision makers</a:t>
            </a:r>
          </a:p>
          <a:p>
            <a:pPr lvl="0"/>
            <a:endParaRPr lang="en-US" sz="2000" dirty="0" smtClean="0"/>
          </a:p>
          <a:p>
            <a:pPr lvl="0"/>
            <a:r>
              <a:rPr lang="en-US" sz="2800" dirty="0" smtClean="0"/>
              <a:t>Organizations  </a:t>
            </a:r>
          </a:p>
          <a:p>
            <a:pPr lvl="1"/>
            <a:r>
              <a:rPr lang="en-US" sz="2400" dirty="0" smtClean="0"/>
              <a:t>Homeowner associations, property management organizations, renter coalitions, housing rights organizations, non-profit housing advocacy entities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Segregation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13: Communities at Risk and Housing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524000"/>
            <a:ext cx="81534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Simple racial discrimination</a:t>
            </a:r>
          </a:p>
          <a:p>
            <a:pPr lvl="1"/>
            <a:r>
              <a:rPr lang="en-US" dirty="0" smtClean="0"/>
              <a:t>	</a:t>
            </a:r>
            <a:r>
              <a:rPr lang="en-US" sz="2000" dirty="0" smtClean="0"/>
              <a:t>whites in one neighborhood and blacks in another</a:t>
            </a:r>
          </a:p>
          <a:p>
            <a:pPr lvl="1"/>
            <a:endParaRPr lang="en-US" dirty="0" smtClean="0"/>
          </a:p>
          <a:p>
            <a:pPr lvl="1"/>
            <a:r>
              <a:rPr lang="en-US" sz="2800" dirty="0" smtClean="0"/>
              <a:t>Poverty status within a race</a:t>
            </a:r>
          </a:p>
          <a:p>
            <a:pPr lvl="1"/>
            <a:r>
              <a:rPr lang="en-US" dirty="0" smtClean="0"/>
              <a:t>	</a:t>
            </a:r>
            <a:r>
              <a:rPr lang="en-US" sz="2000" dirty="0" smtClean="0"/>
              <a:t>middle-income or wealthy black people in one neighborhood and 		poor black people in another</a:t>
            </a:r>
          </a:p>
          <a:p>
            <a:pPr lvl="1"/>
            <a:r>
              <a:rPr lang="en-US" sz="2000" dirty="0" smtClean="0"/>
              <a:t>	middle-income or wealthy white people in one neighborhood and 		poor white people in another</a:t>
            </a:r>
          </a:p>
          <a:p>
            <a:pPr lvl="1"/>
            <a:endParaRPr lang="en-US" dirty="0" smtClean="0"/>
          </a:p>
          <a:p>
            <a:pPr lvl="1"/>
            <a:r>
              <a:rPr lang="en-US" sz="2800" dirty="0" smtClean="0"/>
              <a:t>Simple income discrimination</a:t>
            </a:r>
          </a:p>
          <a:p>
            <a:pPr lvl="1"/>
            <a:r>
              <a:rPr lang="en-US" dirty="0" smtClean="0"/>
              <a:t>	</a:t>
            </a:r>
            <a:r>
              <a:rPr lang="en-US" sz="2000" dirty="0" smtClean="0"/>
              <a:t>white and black people with mid to high incomes in one 			neighborhood, and poor white and black people in another </a:t>
            </a:r>
            <a:endParaRPr lang="en-US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Diversity and Housing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13: Communities at Risk and Housing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1981200"/>
            <a:ext cx="6553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Age</a:t>
            </a:r>
          </a:p>
          <a:p>
            <a:pPr lvl="0"/>
            <a:r>
              <a:rPr lang="en-US" sz="2800" dirty="0" smtClean="0"/>
              <a:t>Class</a:t>
            </a:r>
          </a:p>
          <a:p>
            <a:pPr lvl="0"/>
            <a:r>
              <a:rPr lang="en-US" sz="2800" dirty="0" smtClean="0"/>
              <a:t> Ethnicity</a:t>
            </a:r>
          </a:p>
          <a:p>
            <a:pPr lvl="0"/>
            <a:r>
              <a:rPr lang="en-US" sz="2800" dirty="0" smtClean="0"/>
              <a:t>Race</a:t>
            </a:r>
          </a:p>
          <a:p>
            <a:pPr lvl="0"/>
            <a:r>
              <a:rPr lang="en-US" sz="2800" dirty="0" smtClean="0"/>
              <a:t>Gender</a:t>
            </a:r>
          </a:p>
          <a:p>
            <a:pPr lvl="0"/>
            <a:r>
              <a:rPr lang="en-US" sz="2800" dirty="0" smtClean="0"/>
              <a:t>Sexual Orientation</a:t>
            </a:r>
          </a:p>
          <a:p>
            <a:pPr lvl="0"/>
            <a:r>
              <a:rPr lang="en-US" sz="2800" dirty="0" smtClean="0"/>
              <a:t>Intersections of Diversity</a:t>
            </a:r>
            <a:endParaRPr lang="en-US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Advocacy and Housing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13: Communities at Risk and Housing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1752600"/>
            <a:ext cx="81534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Social and Economic Justice </a:t>
            </a:r>
          </a:p>
          <a:p>
            <a:pPr lvl="0"/>
            <a:r>
              <a:rPr lang="en-US" sz="2800" dirty="0" smtClean="0"/>
              <a:t>	Educational and employment opportunities</a:t>
            </a:r>
          </a:p>
          <a:p>
            <a:r>
              <a:rPr lang="en-US" sz="2800" dirty="0" smtClean="0"/>
              <a:t>Supportive Environment </a:t>
            </a:r>
          </a:p>
          <a:p>
            <a:r>
              <a:rPr lang="en-US" sz="2800" dirty="0" smtClean="0"/>
              <a:t>	Substandard housing </a:t>
            </a:r>
          </a:p>
          <a:p>
            <a:r>
              <a:rPr lang="en-US" sz="2800" dirty="0" smtClean="0"/>
              <a:t>	Environmental issues</a:t>
            </a:r>
          </a:p>
          <a:p>
            <a:r>
              <a:rPr lang="en-US" sz="2800" dirty="0" smtClean="0"/>
              <a:t>Political Access </a:t>
            </a:r>
          </a:p>
          <a:p>
            <a:r>
              <a:rPr lang="en-US" sz="2800" dirty="0" smtClean="0"/>
              <a:t>	Privatization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  </a:t>
            </a:r>
          </a:p>
          <a:p>
            <a:pPr lvl="0"/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dirty="0" smtClean="0"/>
              <a:t>Human Needs and Rights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13: Communities at Risk and Housing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752600"/>
            <a:ext cx="88392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Housing and Community Development Act of 1974 </a:t>
            </a:r>
          </a:p>
          <a:p>
            <a:pPr lvl="1"/>
            <a:r>
              <a:rPr lang="en-US" sz="2800" dirty="0" smtClean="0"/>
              <a:t>	Section 8 Housing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2800" dirty="0" smtClean="0"/>
              <a:t>McKinney-Vento Act of 1987 </a:t>
            </a:r>
          </a:p>
          <a:p>
            <a:pPr lvl="1"/>
            <a:r>
              <a:rPr lang="en-US" sz="2800" dirty="0" smtClean="0"/>
              <a:t>	Emergency shelters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2800" dirty="0" smtClean="0"/>
              <a:t>Veterans Affairs Supportive Housing Act of 2008 </a:t>
            </a:r>
          </a:p>
          <a:p>
            <a:pPr lvl="1"/>
            <a:r>
              <a:rPr lang="en-US" sz="2800" dirty="0" smtClean="0"/>
              <a:t>	Housing/services for veterans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2800" dirty="0" smtClean="0"/>
              <a:t>American Recovery and Reinvestment Act of 2009 </a:t>
            </a:r>
          </a:p>
          <a:p>
            <a:pPr lvl="1"/>
            <a:r>
              <a:rPr lang="en-US" sz="2800" dirty="0" smtClean="0"/>
              <a:t>	Homeless Prevention and Rapid Rehousing Program</a:t>
            </a:r>
            <a:endParaRPr lang="en-US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Your Career in Housing Services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13: Communities at Risk and Housing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676400"/>
            <a:ext cx="8686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Sample roles/tasks</a:t>
            </a:r>
          </a:p>
          <a:p>
            <a:pPr lvl="1"/>
            <a:r>
              <a:rPr lang="en-US" sz="2400" dirty="0" smtClean="0"/>
              <a:t>Home visits, case management , community need assessments</a:t>
            </a:r>
          </a:p>
          <a:p>
            <a:pPr lvl="1"/>
            <a:r>
              <a:rPr lang="en-US" sz="2400" dirty="0" smtClean="0"/>
              <a:t>Advocacy to improve conditions and quality of life  </a:t>
            </a:r>
          </a:p>
          <a:p>
            <a:pPr lvl="0"/>
            <a:r>
              <a:rPr lang="en-US" sz="2800" dirty="0" smtClean="0"/>
              <a:t>Full-time employment in community practice often limited</a:t>
            </a:r>
          </a:p>
          <a:p>
            <a:pPr lvl="0"/>
            <a:r>
              <a:rPr lang="en-US" sz="2800" dirty="0" smtClean="0"/>
              <a:t>	 </a:t>
            </a:r>
            <a:r>
              <a:rPr lang="en-US" sz="2400" dirty="0" smtClean="0"/>
              <a:t>Many clients impacted by housing issues</a:t>
            </a:r>
          </a:p>
          <a:p>
            <a:pPr lvl="0"/>
            <a:r>
              <a:rPr lang="en-US" sz="2800" dirty="0" smtClean="0"/>
              <a:t>Community development and housing rights organizations </a:t>
            </a:r>
          </a:p>
          <a:p>
            <a:pPr lvl="0"/>
            <a:r>
              <a:rPr lang="en-US" sz="2800" dirty="0" smtClean="0"/>
              <a:t>U.S. Department of Housing and Urban Development</a:t>
            </a:r>
          </a:p>
          <a:p>
            <a:pPr lvl="0"/>
            <a:r>
              <a:rPr lang="en-US" sz="2800" dirty="0" smtClean="0"/>
              <a:t>Social workers knowledgeable about:</a:t>
            </a:r>
          </a:p>
          <a:p>
            <a:pPr lvl="1"/>
            <a:r>
              <a:rPr lang="en-US" sz="2400" dirty="0" smtClean="0"/>
              <a:t>Policy analysis and implementation</a:t>
            </a:r>
          </a:p>
          <a:p>
            <a:pPr lvl="1"/>
            <a:r>
              <a:rPr lang="en-US" sz="2400" dirty="0" smtClean="0"/>
              <a:t>Community organizing</a:t>
            </a:r>
          </a:p>
          <a:p>
            <a:pPr lvl="1"/>
            <a:r>
              <a:rPr lang="en-US" sz="2400" dirty="0" smtClean="0"/>
              <a:t>Advocacy for services and programs 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Chapter 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Communities </a:t>
            </a:r>
            <a:r>
              <a:rPr lang="en-US" sz="4400" dirty="0" smtClean="0"/>
              <a:t>At-Risk </a:t>
            </a:r>
            <a:r>
              <a:rPr lang="en-US" sz="4400" dirty="0" smtClean="0"/>
              <a:t>and Housing</a:t>
            </a:r>
            <a:endParaRPr lang="en-US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143000"/>
          </a:xfrm>
        </p:spPr>
        <p:txBody>
          <a:bodyPr/>
          <a:lstStyle/>
          <a:p>
            <a:r>
              <a:rPr lang="en-US" dirty="0" smtClean="0"/>
              <a:t>Housing Issues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13: Communities at Risk and Housing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2057400"/>
            <a:ext cx="7543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Poor and homeless seek low cost housing  </a:t>
            </a:r>
          </a:p>
          <a:p>
            <a:r>
              <a:rPr lang="en-US" sz="2800" dirty="0" smtClean="0"/>
              <a:t>Residential instability</a:t>
            </a:r>
          </a:p>
          <a:p>
            <a:r>
              <a:rPr lang="en-US" sz="2800" dirty="0" smtClean="0"/>
              <a:t>Inferior housing options</a:t>
            </a:r>
          </a:p>
          <a:p>
            <a:r>
              <a:rPr lang="en-US" sz="2800" dirty="0" smtClean="0"/>
              <a:t>	</a:t>
            </a:r>
            <a:r>
              <a:rPr lang="en-US" sz="2400" dirty="0" smtClean="0"/>
              <a:t>Economically depressed (slum)</a:t>
            </a:r>
          </a:p>
          <a:p>
            <a:r>
              <a:rPr lang="en-US" sz="2400" dirty="0" smtClean="0"/>
              <a:t> 	Inadequate, outdated, poorly constructed</a:t>
            </a:r>
          </a:p>
          <a:p>
            <a:r>
              <a:rPr lang="en-US" sz="2800" dirty="0" smtClean="0"/>
              <a:t>Segregated living  </a:t>
            </a:r>
          </a:p>
          <a:p>
            <a:r>
              <a:rPr lang="en-US" sz="2800" dirty="0" smtClean="0"/>
              <a:t>Business and industry avoid poverty stricken areas</a:t>
            </a:r>
          </a:p>
          <a:p>
            <a:r>
              <a:rPr lang="en-US" sz="2800" dirty="0" smtClean="0"/>
              <a:t>	</a:t>
            </a:r>
            <a:r>
              <a:rPr lang="en-US" sz="2400" dirty="0" smtClean="0"/>
              <a:t>Urban renewal, gentrification 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/>
              <a:t>Communities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13: Communities at Risk and Housing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447800"/>
            <a:ext cx="8686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Shared geography or similar interests  </a:t>
            </a:r>
          </a:p>
          <a:p>
            <a:r>
              <a:rPr lang="en-US" sz="2800" dirty="0" smtClean="0"/>
              <a:t>Develop distinctive identities and subculture</a:t>
            </a:r>
          </a:p>
          <a:p>
            <a:r>
              <a:rPr lang="en-US" sz="2800" dirty="0" smtClean="0"/>
              <a:t>Characteristics </a:t>
            </a:r>
          </a:p>
          <a:p>
            <a:r>
              <a:rPr lang="en-US" sz="2800" dirty="0" smtClean="0"/>
              <a:t>	Social-economic, racial, sexual orientation, ethnic</a:t>
            </a:r>
          </a:p>
          <a:p>
            <a:r>
              <a:rPr lang="en-US" sz="2000" dirty="0" smtClean="0"/>
              <a:t>  </a:t>
            </a:r>
          </a:p>
          <a:p>
            <a:pPr lvl="0"/>
            <a:r>
              <a:rPr lang="en-US" sz="2800" dirty="0" smtClean="0"/>
              <a:t>Community Practice / Community organizing </a:t>
            </a:r>
          </a:p>
          <a:p>
            <a:pPr lvl="0"/>
            <a:r>
              <a:rPr lang="en-US" sz="2800" dirty="0" smtClean="0"/>
              <a:t>	Bring interested people together</a:t>
            </a:r>
          </a:p>
          <a:p>
            <a:pPr lvl="0"/>
            <a:r>
              <a:rPr lang="en-US" sz="2800" dirty="0" smtClean="0"/>
              <a:t>		neighborhood associations, block parties,</a:t>
            </a:r>
          </a:p>
          <a:p>
            <a:pPr lvl="0"/>
            <a:r>
              <a:rPr lang="en-US" sz="2800" dirty="0" smtClean="0"/>
              <a:t>		organizational affiliations, religious entities </a:t>
            </a:r>
          </a:p>
          <a:p>
            <a:pPr lvl="0"/>
            <a:r>
              <a:rPr lang="en-US" sz="2800" dirty="0" smtClean="0"/>
              <a:t>	Address social issues and seek solutions</a:t>
            </a:r>
          </a:p>
          <a:p>
            <a:pPr lvl="0"/>
            <a:r>
              <a:rPr lang="en-US" sz="2800" dirty="0" smtClean="0"/>
              <a:t>		policy changes, new laws, programs, services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At-Risk Communities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13: Communities at Risk and Housing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828800"/>
            <a:ext cx="8305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Higher risk of uncertainty</a:t>
            </a:r>
          </a:p>
          <a:p>
            <a:pPr lvl="1"/>
            <a:r>
              <a:rPr lang="en-US" sz="2800" dirty="0" smtClean="0"/>
              <a:t>Public services </a:t>
            </a:r>
          </a:p>
          <a:p>
            <a:pPr lvl="1"/>
            <a:r>
              <a:rPr lang="en-US" sz="2800" dirty="0" smtClean="0"/>
              <a:t>	</a:t>
            </a:r>
            <a:r>
              <a:rPr lang="en-US" sz="2400" dirty="0" smtClean="0"/>
              <a:t>law enforcement, garbage pickup, electricity, sanitation</a:t>
            </a:r>
          </a:p>
          <a:p>
            <a:pPr lvl="1"/>
            <a:r>
              <a:rPr lang="en-US" sz="2800" dirty="0" smtClean="0"/>
              <a:t>Hazard </a:t>
            </a:r>
          </a:p>
          <a:p>
            <a:pPr lvl="1"/>
            <a:r>
              <a:rPr lang="en-US" sz="2800" dirty="0" smtClean="0"/>
              <a:t>	</a:t>
            </a:r>
            <a:r>
              <a:rPr lang="en-US" sz="2400" dirty="0" smtClean="0"/>
              <a:t>crime, accidents, unsafe housing, pollution</a:t>
            </a:r>
          </a:p>
          <a:p>
            <a:pPr lvl="1"/>
            <a:r>
              <a:rPr lang="en-US" sz="2800" dirty="0" smtClean="0"/>
              <a:t>Social norms</a:t>
            </a:r>
          </a:p>
          <a:p>
            <a:pPr lvl="1"/>
            <a:r>
              <a:rPr lang="en-US" sz="2800" dirty="0" smtClean="0"/>
              <a:t>	</a:t>
            </a:r>
            <a:r>
              <a:rPr lang="en-US" sz="2400" dirty="0" smtClean="0"/>
              <a:t>school truancy, begging, prevalence of illegal drug abuse 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Attracting little business, creating vicious cycle</a:t>
            </a:r>
          </a:p>
          <a:p>
            <a:pPr lvl="0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 smtClean="0"/>
              <a:t>Home Ownership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13: Communities at Risk and Housing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1981200"/>
            <a:ext cx="7467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American dream</a:t>
            </a:r>
          </a:p>
          <a:p>
            <a:pPr lvl="1"/>
            <a:r>
              <a:rPr lang="en-US" sz="2800" dirty="0" smtClean="0"/>
              <a:t>Investment</a:t>
            </a:r>
          </a:p>
          <a:p>
            <a:pPr lvl="1"/>
            <a:r>
              <a:rPr lang="en-US" sz="2800" dirty="0" smtClean="0"/>
              <a:t>Appreciation</a:t>
            </a:r>
          </a:p>
          <a:p>
            <a:pPr lvl="1"/>
            <a:r>
              <a:rPr lang="en-US" sz="2800" dirty="0" smtClean="0"/>
              <a:t>Mortgage</a:t>
            </a:r>
          </a:p>
          <a:p>
            <a:pPr lvl="1"/>
            <a:r>
              <a:rPr lang="en-US" sz="2800" dirty="0" smtClean="0"/>
              <a:t>Credit history</a:t>
            </a:r>
          </a:p>
          <a:p>
            <a:pPr lvl="1"/>
            <a:r>
              <a:rPr lang="en-US" sz="2800" dirty="0" smtClean="0"/>
              <a:t>Tax deduction</a:t>
            </a:r>
          </a:p>
          <a:p>
            <a:pPr lvl="1"/>
            <a:r>
              <a:rPr lang="en-US" sz="2800" dirty="0" smtClean="0"/>
              <a:t>Equity 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***Poor miss out on access to all of these </a:t>
            </a: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/>
              <a:t>Housing Options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13: Communities at Risk and Housing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9050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2133600"/>
            <a:ext cx="7696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Rental Housing</a:t>
            </a:r>
          </a:p>
          <a:p>
            <a:pPr lvl="1"/>
            <a:r>
              <a:rPr lang="en-US" sz="2800" dirty="0" smtClean="0"/>
              <a:t>Subsidized Housing</a:t>
            </a:r>
          </a:p>
          <a:p>
            <a:pPr lvl="2"/>
            <a:r>
              <a:rPr lang="en-US" sz="2800" dirty="0" smtClean="0"/>
              <a:t>Section 8</a:t>
            </a:r>
          </a:p>
          <a:p>
            <a:pPr lvl="1"/>
            <a:r>
              <a:rPr lang="en-US" sz="2800" dirty="0" smtClean="0"/>
              <a:t>Shared Housing  		</a:t>
            </a:r>
          </a:p>
          <a:p>
            <a:pPr lvl="1"/>
            <a:r>
              <a:rPr lang="en-US" sz="2800" dirty="0" smtClean="0"/>
              <a:t>Halfway Houses</a:t>
            </a:r>
          </a:p>
          <a:p>
            <a:pPr lvl="1"/>
            <a:r>
              <a:rPr lang="en-US" sz="2800" dirty="0" smtClean="0"/>
              <a:t>Shelters</a:t>
            </a:r>
          </a:p>
          <a:p>
            <a:pPr lvl="1"/>
            <a:r>
              <a:rPr lang="en-US" sz="2800" dirty="0" smtClean="0"/>
              <a:t>Residential Treatment Centers and Hospitalization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8229600" cy="9144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Client Housing Issues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13: Communities at Risk and Housing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2286000"/>
            <a:ext cx="6553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3200" dirty="0" smtClean="0"/>
              <a:t>Foreclosure</a:t>
            </a:r>
          </a:p>
          <a:p>
            <a:pPr lvl="1"/>
            <a:r>
              <a:rPr lang="en-US" sz="3200" dirty="0" smtClean="0"/>
              <a:t>Landlords</a:t>
            </a:r>
          </a:p>
          <a:p>
            <a:pPr lvl="2"/>
            <a:r>
              <a:rPr lang="en-US" sz="3200" dirty="0" smtClean="0"/>
              <a:t>Slum landlords</a:t>
            </a:r>
          </a:p>
          <a:p>
            <a:pPr lvl="1"/>
            <a:r>
              <a:rPr lang="en-US" sz="3200" dirty="0" smtClean="0"/>
              <a:t>Eviction</a:t>
            </a:r>
          </a:p>
          <a:p>
            <a:pPr lvl="1"/>
            <a:r>
              <a:rPr lang="en-US" sz="3200" dirty="0" smtClean="0"/>
              <a:t>Substandard Housing</a:t>
            </a:r>
            <a:endParaRPr lang="en-US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Work with At-Risk Communities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6019800" y="6248400"/>
            <a:ext cx="27432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13: Communities at Risk and Housing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600200"/>
            <a:ext cx="84582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/>
              <a:t>         </a:t>
            </a:r>
            <a:r>
              <a:rPr lang="en-US" sz="2800" dirty="0" smtClean="0"/>
              <a:t>Community development</a:t>
            </a:r>
          </a:p>
          <a:p>
            <a:pPr lvl="0"/>
            <a:r>
              <a:rPr lang="en-US" sz="2800" dirty="0" smtClean="0"/>
              <a:t>	Positive housing options</a:t>
            </a:r>
          </a:p>
          <a:p>
            <a:pPr lvl="0"/>
            <a:r>
              <a:rPr lang="en-US" sz="2800" dirty="0" smtClean="0"/>
              <a:t>	Quality living circumstances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800" dirty="0" smtClean="0"/>
              <a:t>Residents of poor neighborhoods</a:t>
            </a:r>
          </a:p>
          <a:p>
            <a:pPr lvl="2"/>
            <a:r>
              <a:rPr lang="en-US" sz="2800" dirty="0" smtClean="0"/>
              <a:t>Movers</a:t>
            </a:r>
          </a:p>
          <a:p>
            <a:pPr lvl="2"/>
            <a:r>
              <a:rPr lang="en-US" sz="2800" dirty="0" smtClean="0"/>
              <a:t>Stayers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800" dirty="0" smtClean="0"/>
              <a:t>Segregated Communities </a:t>
            </a:r>
          </a:p>
          <a:p>
            <a:pPr lvl="1"/>
            <a:r>
              <a:rPr lang="en-US" sz="2800" dirty="0" smtClean="0"/>
              <a:t>	Discriminatory housing practices of the past </a:t>
            </a:r>
          </a:p>
          <a:p>
            <a:pPr lvl="1"/>
            <a:r>
              <a:rPr lang="en-US" sz="2800" dirty="0" smtClean="0"/>
              <a:t>	Lingering financial inequalities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477</Words>
  <Application>Microsoft Office PowerPoint</Application>
  <PresentationFormat>On-screen Show (4:3)</PresentationFormat>
  <Paragraphs>448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Chapter 13</vt:lpstr>
      <vt:lpstr>Housing Issues</vt:lpstr>
      <vt:lpstr>Communities</vt:lpstr>
      <vt:lpstr>At-Risk Communities</vt:lpstr>
      <vt:lpstr>Home Ownership </vt:lpstr>
      <vt:lpstr>Housing Options</vt:lpstr>
      <vt:lpstr>Client Housing Issues </vt:lpstr>
      <vt:lpstr>Social Work with At-Risk Communities</vt:lpstr>
      <vt:lpstr>Equal Opportunities for Housing</vt:lpstr>
      <vt:lpstr>Transportation and Connectivity</vt:lpstr>
      <vt:lpstr>Homelessness</vt:lpstr>
      <vt:lpstr>Affordable Housing</vt:lpstr>
      <vt:lpstr>Community Asset Building</vt:lpstr>
      <vt:lpstr>Segregation </vt:lpstr>
      <vt:lpstr>  Diversity and Housing </vt:lpstr>
      <vt:lpstr>  Advocacy and Housing </vt:lpstr>
      <vt:lpstr>Human Needs and Rights</vt:lpstr>
      <vt:lpstr>  Your Career in Housing Services  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ISRC</dc:creator>
  <cp:lastModifiedBy>Berbeo, Lucy</cp:lastModifiedBy>
  <cp:revision>8</cp:revision>
  <dcterms:created xsi:type="dcterms:W3CDTF">2014-12-12T01:49:44Z</dcterms:created>
  <dcterms:modified xsi:type="dcterms:W3CDTF">2015-01-27T20:47:15Z</dcterms:modified>
</cp:coreProperties>
</file>